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62" r:id="rId3"/>
    <p:sldId id="265" r:id="rId5"/>
    <p:sldId id="259" r:id="rId6"/>
    <p:sldId id="272" r:id="rId7"/>
    <p:sldId id="277" r:id="rId8"/>
    <p:sldId id="278" r:id="rId9"/>
    <p:sldId id="279" r:id="rId10"/>
    <p:sldId id="284" r:id="rId11"/>
    <p:sldId id="281" r:id="rId12"/>
    <p:sldId id="282" r:id="rId13"/>
    <p:sldId id="283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8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tags" Target="../tags/tag35.xml"/><Relationship Id="rId2" Type="http://schemas.openxmlformats.org/officeDocument/2006/relationships/image" Target="../media/image2.png"/><Relationship Id="rId1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7.xml"/><Relationship Id="rId2" Type="http://schemas.openxmlformats.org/officeDocument/2006/relationships/image" Target="../media/image2.png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6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tags" Target="../tags/tag19.xml"/><Relationship Id="rId3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2.png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tags" Target="../tags/tag24.xml"/><Relationship Id="rId2" Type="http://schemas.openxmlformats.org/officeDocument/2006/relationships/image" Target="../media/image2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image" Target="../media/image2.png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tags" Target="../tags/tag31.xml"/><Relationship Id="rId2" Type="http://schemas.openxmlformats.org/officeDocument/2006/relationships/image" Target="../media/image2.png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tags" Target="../tags/tag33.xml"/><Relationship Id="rId2" Type="http://schemas.openxmlformats.org/officeDocument/2006/relationships/image" Target="../media/image2.png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8760" y="2274888"/>
            <a:ext cx="8128000" cy="156845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ctr"/>
            <a:r>
              <a:rPr lang="zh-CN" altLang="en-US" sz="4800" b="1" dirty="0">
                <a:solidFill>
                  <a:srgbClr val="363D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专题一</a:t>
            </a:r>
            <a:endParaRPr lang="zh-CN" altLang="en-US" sz="4800" b="1" dirty="0">
              <a:solidFill>
                <a:srgbClr val="363D44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/>
            <a:r>
              <a:rPr lang="zh-CN" altLang="en-US" sz="4800" b="1" dirty="0">
                <a:solidFill>
                  <a:srgbClr val="363D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液体、气体的性质及其应用</a:t>
            </a:r>
            <a:endParaRPr lang="zh-CN" altLang="en-US" sz="4800" b="1" spc="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6453505"/>
            <a:ext cx="12193271" cy="473710"/>
            <a:chOff x="-1" y="10163"/>
            <a:chExt cx="19159" cy="746"/>
          </a:xfrm>
        </p:grpSpPr>
        <p:sp>
          <p:nvSpPr>
            <p:cNvPr id="21" name="矩形 20"/>
            <p:cNvSpPr/>
            <p:nvPr>
              <p:custDataLst>
                <p:tags r:id="rId2"/>
              </p:custDataLst>
            </p:nvPr>
          </p:nvSpPr>
          <p:spPr>
            <a:xfrm>
              <a:off x="-1" y="10210"/>
              <a:ext cx="19159" cy="6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>
              <p:custDataLst>
                <p:tags r:id="rId3"/>
              </p:custDataLst>
            </p:nvPr>
          </p:nvSpPr>
          <p:spPr>
            <a:xfrm>
              <a:off x="1413" y="10270"/>
              <a:ext cx="6400" cy="580"/>
            </a:xfrm>
            <a:prstGeom prst="rect">
              <a:avLst/>
            </a:prstGeom>
          </p:spPr>
          <p:txBody>
            <a:bodyPr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ctr"/>
              <a:r>
                <a:rPr lang="zh-CN" altLang="en-US" sz="1800">
                  <a:solidFill>
                    <a:schemeClr val="bg1"/>
                  </a:solidFill>
                  <a:latin typeface="华文行楷" panose="02010800040101010101" charset="-122"/>
                  <a:ea typeface="华文行楷" panose="02010800040101010101" charset="-122"/>
                </a:rPr>
                <a:t>山东科学技术出版社</a:t>
              </a:r>
              <a:endPara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4"/>
              </p:custDataLst>
            </p:nvPr>
          </p:nvSpPr>
          <p:spPr>
            <a:xfrm>
              <a:off x="11740" y="10275"/>
              <a:ext cx="6400" cy="531"/>
            </a:xfrm>
            <a:prstGeom prst="rect">
              <a:avLst/>
            </a:prstGeom>
          </p:spPr>
          <p:txBody>
            <a:bodyPr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网址：http://www.lkj.com.cn/</a:t>
              </a: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9160" y="10163"/>
              <a:ext cx="835" cy="746"/>
            </a:xfrm>
            <a:prstGeom prst="rect">
              <a:avLst/>
            </a:prstGeom>
            <a:noFill/>
          </p:spPr>
        </p:pic>
      </p:grp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6596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3810" y="374015"/>
            <a:ext cx="3856990" cy="605790"/>
            <a:chOff x="6" y="2331"/>
            <a:chExt cx="6074" cy="954"/>
          </a:xfrm>
        </p:grpSpPr>
        <p:sp>
          <p:nvSpPr>
            <p:cNvPr id="8" name="矩形 7"/>
            <p:cNvSpPr/>
            <p:nvPr/>
          </p:nvSpPr>
          <p:spPr>
            <a:xfrm>
              <a:off x="6" y="2331"/>
              <a:ext cx="6074" cy="95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>
              <a:off x="10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363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85" y="2459"/>
              <a:ext cx="3807" cy="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zh-CN" altLang="en-US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物理与环境</a:t>
              </a:r>
              <a:endParaRPr lang="zh-CN" altLang="en-US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pic>
        <p:nvPicPr>
          <p:cNvPr id="3" name="图片 2" descr="E:/store/桌面/三峡.png三峡"/>
          <p:cNvPicPr>
            <a:picLocks noChangeAspect="1"/>
          </p:cNvPicPr>
          <p:nvPr/>
        </p:nvPicPr>
        <p:blipFill>
          <a:blip r:embed="rId4"/>
          <a:srcRect l="10144" r="10144"/>
          <a:stretch>
            <a:fillRect/>
          </a:stretch>
        </p:blipFill>
        <p:spPr>
          <a:xfrm>
            <a:off x="556895" y="1770380"/>
            <a:ext cx="4185920" cy="3048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81785" y="5436870"/>
            <a:ext cx="2633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</a:t>
            </a:r>
            <a:r>
              <a:rPr lang="en-US" altLang="zh-CN"/>
              <a:t>1-1-4 </a:t>
            </a:r>
            <a:r>
              <a:rPr lang="zh-CN" altLang="en-US"/>
              <a:t>三峡水电站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657215" y="678815"/>
            <a:ext cx="5984875" cy="5956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 fontAlgn="auto">
              <a:lnSpc>
                <a:spcPts val="2500"/>
              </a:lnSpc>
              <a:spcAft>
                <a:spcPts val="600"/>
              </a:spcAft>
            </a:pPr>
            <a:r>
              <a:rPr lang="en-US" altLang="zh-CN" sz="2400">
                <a:solidFill>
                  <a:schemeClr val="accent1"/>
                </a:solidFill>
                <a:latin typeface="Times New Roman" panose="02020603050405020304" charset="0"/>
              </a:rPr>
              <a:t>“</a:t>
            </a:r>
            <a:r>
              <a:rPr lang="zh-CN" altLang="en-US" sz="2400">
                <a:solidFill>
                  <a:schemeClr val="accent1"/>
                </a:solidFill>
                <a:latin typeface="Times New Roman" panose="02020603050405020304" charset="0"/>
              </a:rPr>
              <a:t>世纪工程</a:t>
            </a:r>
            <a:r>
              <a:rPr lang="en-US" altLang="zh-CN" sz="2400">
                <a:solidFill>
                  <a:schemeClr val="accent1"/>
                </a:solidFill>
                <a:latin typeface="Times New Roman" panose="02020603050405020304" charset="0"/>
              </a:rPr>
              <a:t>”</a:t>
            </a:r>
            <a:r>
              <a:rPr lang="zh-CN" altLang="en-US" sz="2400">
                <a:solidFill>
                  <a:schemeClr val="accent1"/>
                </a:solidFill>
                <a:latin typeface="Times New Roman" panose="02020603050405020304" charset="0"/>
              </a:rPr>
              <a:t>三峡水电站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</a:endParaRPr>
          </a:p>
          <a:p>
            <a:pPr indent="457200" algn="just" fontAlgn="auto">
              <a:lnSpc>
                <a:spcPts val="3000"/>
              </a:lnSpc>
            </a:pP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</a:rPr>
              <a:t>三峡水电站即长江三峡水利枢纽工程，又称三峡工程（图 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1-1-4）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</a:rPr>
              <a:t>。三峡水电站是目前世界上规模最大的水电站，也是中国有史以来建设的最大型工程项目。三峡水电站的功能有十多种，但主要有三大效益，即防洪、发电和航运，其中防洪被认为是三峡水电站最核心的效益。三峡水电站于 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1992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</a:rPr>
              <a:t> 年获得全国人民代表大会批准建设，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1994 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</a:rPr>
              <a:t>年正式动工兴建，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2003 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</a:rPr>
              <a:t>年 6 月 1 日下午开始蓄水发电，于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2009 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</a:rPr>
              <a:t>年全部完工。三峡水电站大坝高程 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185 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</a:rPr>
              <a:t>m，蓄水高程 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175 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</a:rPr>
              <a:t>m，水库长2335 m，安装 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32 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</a:rPr>
              <a:t>台单机容量为 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70 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</a:rPr>
              <a:t>万 kW 的水电机组。随着最后一台水电机组于 2012 年 7 月 4 日投产，三峡水电站装机容量达到 2240 万 kW，成为全世界最大的水力发电站和清洁能源生产基地</a:t>
            </a:r>
            <a:r>
              <a:rPr lang="zh-CN" altLang="en-US">
                <a:solidFill>
                  <a:schemeClr val="tx1"/>
                </a:solidFill>
              </a:rPr>
              <a:t>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6596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3810" y="374015"/>
            <a:ext cx="3856990" cy="605790"/>
            <a:chOff x="6" y="2331"/>
            <a:chExt cx="6074" cy="954"/>
          </a:xfrm>
        </p:grpSpPr>
        <p:sp>
          <p:nvSpPr>
            <p:cNvPr id="8" name="矩形 7"/>
            <p:cNvSpPr/>
            <p:nvPr/>
          </p:nvSpPr>
          <p:spPr>
            <a:xfrm>
              <a:off x="6" y="2331"/>
              <a:ext cx="6074" cy="95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>
              <a:off x="10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363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85" y="2459"/>
              <a:ext cx="3516" cy="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zh-CN" altLang="en-US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巩固提升</a:t>
              </a:r>
              <a:endParaRPr lang="zh-CN" altLang="en-US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16280" y="2091690"/>
            <a:ext cx="10802620" cy="2674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1. 液体压强有哪些特点？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charset="0"/>
            </a:endParaRPr>
          </a:p>
          <a:p>
            <a:pPr indent="0" algn="l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2. 工程师为什么要把拦河坝设计成下宽上窄的形状？三峡水电站的水库大坝高 185 m，当水库水深为 125 m 时，坝底受到的水的压强是多大？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charset="0"/>
            </a:endParaRPr>
          </a:p>
          <a:p>
            <a:pPr indent="0" algn="just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>
                <a:solidFill>
                  <a:schemeClr val="tx1"/>
                </a:solidFill>
                <a:uFillTx/>
                <a:latin typeface="Times New Roman" panose="02020603050405020304" charset="0"/>
              </a:rPr>
              <a:t>3. 通过参观，认识化工生产、制药或医疗中测量液体压强的常用仪器，撰写调查报告，并在课堂上交流</a:t>
            </a:r>
            <a:r>
              <a:rPr lang="zh-CN" altLang="en-US" sz="2000">
                <a:solidFill>
                  <a:schemeClr val="tx1"/>
                </a:solidFill>
              </a:rPr>
              <a:t>。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1545590" y="1698625"/>
            <a:ext cx="9100820" cy="346075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2321560" y="339725"/>
            <a:ext cx="7846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专题一</a:t>
            </a:r>
            <a:r>
              <a:rPr lang="en-US" altLang="zh-CN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</a:t>
            </a:r>
            <a:r>
              <a:rPr lang="zh-CN" altLang="en-US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液体、气体的性质及其应用</a:t>
            </a:r>
            <a:endParaRPr lang="zh-CN" altLang="en-US" sz="36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913890" y="2205355"/>
            <a:ext cx="8455660" cy="226060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p>
            <a:pPr indent="457200" algn="l" fontAlgn="auto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液体和气体在物理学中统称为流体。流体与固体差别巨大，如气体可以扩散到无限的空间、液体可以随着容器的变化而呈现容器的形状、荷叶上的露珠呈球形等，都是流体性质的表现。随着科学技术的进步，流体的性质在航空航天、深海探测、天文气象等方面的应用越来越多。本专题将学习液体和气体的基本性质，分析研究它们的应用。</a:t>
            </a:r>
            <a:endParaRPr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3935730" y="624840"/>
            <a:ext cx="4110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ln w="15875"/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第一</a:t>
            </a:r>
            <a:r>
              <a:rPr lang="zh-CN" altLang="en-US" sz="3200" b="1" dirty="0">
                <a:ln w="15875"/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</a:t>
            </a:r>
            <a:r>
              <a:rPr lang="en-US" altLang="zh-CN" sz="3200" b="1" dirty="0">
                <a:ln w="15875"/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</a:t>
            </a:r>
            <a:r>
              <a:rPr lang="zh-CN" altLang="en-US" sz="3200" b="1" dirty="0">
                <a:ln w="15875"/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液体的压强</a:t>
            </a:r>
            <a:endParaRPr lang="zh-CN" altLang="en-US" sz="3200" b="1" dirty="0">
              <a:ln w="15875"/>
              <a:solidFill>
                <a:schemeClr val="tx2">
                  <a:lumMod val="50000"/>
                  <a:lumOff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19150" y="1438275"/>
            <a:ext cx="1387475" cy="518160"/>
            <a:chOff x="904" y="2630"/>
            <a:chExt cx="2185" cy="816"/>
          </a:xfrm>
        </p:grpSpPr>
        <p:sp>
          <p:nvSpPr>
            <p:cNvPr id="4" name="圆角矩形 3"/>
            <p:cNvSpPr/>
            <p:nvPr/>
          </p:nvSpPr>
          <p:spPr>
            <a:xfrm>
              <a:off x="904" y="2630"/>
              <a:ext cx="2163" cy="816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2"/>
              </p:custDataLst>
            </p:nvPr>
          </p:nvSpPr>
          <p:spPr>
            <a:xfrm>
              <a:off x="1023" y="2723"/>
              <a:ext cx="206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问题导入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911225" y="2588260"/>
            <a:ext cx="4451985" cy="3037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50000"/>
              </a:lnSpc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</a:t>
            </a:r>
            <a:r>
              <a:rPr lang="zh-CN" altLang="en-US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1-1-1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所示，为什么深海潜水员要穿抗压潜水服？潜水员在水中是否受到水的压强？水的压强有哪些特点？下面我们通过本节课的学习，将会了解这方面的知识。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635" y="6483350"/>
            <a:ext cx="1216596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/>
        </p:nvGrpSpPr>
        <p:grpSpPr>
          <a:xfrm>
            <a:off x="6779895" y="2221230"/>
            <a:ext cx="4036695" cy="3758687"/>
            <a:chOff x="11025" y="3718"/>
            <a:chExt cx="6009" cy="5700"/>
          </a:xfrm>
        </p:grpSpPr>
        <p:pic>
          <p:nvPicPr>
            <p:cNvPr id="20" name="图片 19" descr="E:/store/桌面/微信图片_20231016172041.png微信图片_2023101617204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t="6647" b="6647"/>
            <a:stretch>
              <a:fillRect/>
            </a:stretch>
          </p:blipFill>
          <p:spPr>
            <a:xfrm>
              <a:off x="11025" y="3718"/>
              <a:ext cx="5530" cy="4812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1531" y="8859"/>
              <a:ext cx="5503" cy="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图</a:t>
              </a:r>
              <a:r>
                <a:rPr lang="en-US" altLang="zh-CN">
                  <a:latin typeface="Times New Roman" panose="02020603050405020304" charset="0"/>
                  <a:cs typeface="Times New Roman" panose="02020603050405020304" charset="0"/>
                </a:rPr>
                <a:t>1-1-1</a:t>
              </a:r>
              <a:r>
                <a:rPr lang="en-US" altLang="zh-CN"/>
                <a:t> </a:t>
              </a:r>
              <a:r>
                <a:rPr lang="zh-CN" altLang="en-US"/>
                <a:t>潜水员穿潜水服下潜</a:t>
              </a:r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6468110" y="464820"/>
            <a:ext cx="4878158" cy="518160"/>
            <a:chOff x="904" y="2630"/>
            <a:chExt cx="2743" cy="816"/>
          </a:xfrm>
        </p:grpSpPr>
        <p:sp>
          <p:nvSpPr>
            <p:cNvPr id="4" name="圆角矩形 3"/>
            <p:cNvSpPr/>
            <p:nvPr/>
          </p:nvSpPr>
          <p:spPr>
            <a:xfrm>
              <a:off x="904" y="2630"/>
              <a:ext cx="2743" cy="816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"/>
              </p:custDataLst>
            </p:nvPr>
          </p:nvSpPr>
          <p:spPr>
            <a:xfrm>
              <a:off x="1001" y="2723"/>
              <a:ext cx="259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实验探究</a:t>
              </a:r>
              <a:r>
                <a:rPr lang="en-US" altLang="zh-CN" sz="2000" b="1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——</a:t>
              </a:r>
              <a:r>
                <a:rPr lang="zh-CN" altLang="en-US" sz="2000" b="1">
                  <a:solidFill>
                    <a:schemeClr val="bg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探究液体内部压强的情况</a:t>
              </a:r>
              <a:endParaRPr lang="zh-CN" altLang="en-US" sz="20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-635" y="6483350"/>
            <a:ext cx="1216596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3810" y="374015"/>
            <a:ext cx="3856990" cy="605790"/>
            <a:chOff x="6" y="2331"/>
            <a:chExt cx="6074" cy="954"/>
          </a:xfrm>
        </p:grpSpPr>
        <p:sp>
          <p:nvSpPr>
            <p:cNvPr id="8" name="矩形 7"/>
            <p:cNvSpPr/>
            <p:nvPr/>
          </p:nvSpPr>
          <p:spPr>
            <a:xfrm>
              <a:off x="6" y="2331"/>
              <a:ext cx="6074" cy="95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>
              <a:off x="10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燕尾形 10"/>
            <p:cNvSpPr/>
            <p:nvPr>
              <p:custDataLst>
                <p:tags r:id="rId4"/>
              </p:custDataLst>
            </p:nvPr>
          </p:nvSpPr>
          <p:spPr>
            <a:xfrm>
              <a:off x="363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28" y="2459"/>
              <a:ext cx="4659" cy="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1. </a:t>
              </a:r>
              <a:r>
                <a:rPr lang="zh-CN" altLang="en-US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液体压强的特点</a:t>
              </a:r>
              <a:endParaRPr lang="zh-CN" altLang="en-US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4" name="图片 13" descr="1-1-2"/>
          <p:cNvPicPr>
            <a:picLocks noChangeAspect="1"/>
          </p:cNvPicPr>
          <p:nvPr/>
        </p:nvPicPr>
        <p:blipFill>
          <a:blip r:embed="rId5">
            <a:clrChange>
              <a:clrFrom>
                <a:srgbClr val="C8E9EF">
                  <a:alpha val="100000"/>
                </a:srgbClr>
              </a:clrFrom>
              <a:clrTo>
                <a:srgbClr val="C8E9E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225" y="2018665"/>
            <a:ext cx="5636260" cy="27844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311265" y="1475740"/>
            <a:ext cx="5573395" cy="4334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ts val="2800"/>
              </a:lnSpc>
            </a:pPr>
            <a:r>
              <a:rPr lang="zh-CN" altLang="en-US" sz="2000">
                <a:solidFill>
                  <a:schemeClr val="accent1"/>
                </a:solidFill>
              </a:rPr>
              <a:t>实验设备</a:t>
            </a:r>
            <a:endParaRPr lang="zh-CN" altLang="en-US" sz="2000">
              <a:solidFill>
                <a:schemeClr val="accent1"/>
              </a:solidFill>
            </a:endParaRPr>
          </a:p>
          <a:p>
            <a:pPr indent="0" algn="just" fontAlgn="auto">
              <a:lnSpc>
                <a:spcPts val="2800"/>
              </a:lnSpc>
            </a:pPr>
            <a:r>
              <a:rPr lang="en-US" altLang="zh-CN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</a:t>
            </a:r>
            <a:r>
              <a:rPr lang="zh-CN" altLang="en-US">
                <a:solidFill>
                  <a:schemeClr val="tx1"/>
                </a:solidFill>
              </a:rPr>
              <a:t>形管压强计、大烧杯</a:t>
            </a:r>
            <a:endParaRPr lang="zh-CN" altLang="en-US">
              <a:solidFill>
                <a:schemeClr val="tx1"/>
              </a:solidFill>
            </a:endParaRPr>
          </a:p>
          <a:p>
            <a:pPr indent="0" algn="just" fontAlgn="auto">
              <a:lnSpc>
                <a:spcPts val="2800"/>
              </a:lnSpc>
              <a:spcBef>
                <a:spcPts val="1200"/>
              </a:spcBef>
            </a:pPr>
            <a:r>
              <a:rPr lang="zh-CN" altLang="en-US" sz="2000">
                <a:solidFill>
                  <a:schemeClr val="accent1"/>
                </a:solidFill>
              </a:rPr>
              <a:t>实验步骤</a:t>
            </a:r>
            <a:endParaRPr lang="zh-CN" altLang="en-US" sz="2000">
              <a:solidFill>
                <a:schemeClr val="accent1"/>
              </a:solidFill>
            </a:endParaRPr>
          </a:p>
          <a:p>
            <a:pPr indent="0" algn="just" fontAlgn="auto">
              <a:lnSpc>
                <a:spcPts val="2800"/>
              </a:lnSpc>
              <a:spcBef>
                <a:spcPct val="20000"/>
              </a:spcBef>
            </a:pPr>
            <a:r>
              <a:rPr lang="en-US" altLang="zh-CN">
                <a:solidFill>
                  <a:schemeClr val="tx1"/>
                </a:solidFill>
              </a:rPr>
              <a:t>1. </a:t>
            </a:r>
            <a:r>
              <a:rPr lang="zh-CN" altLang="en-US">
                <a:solidFill>
                  <a:schemeClr val="tx1"/>
                </a:solidFill>
              </a:rPr>
              <a:t>如图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1-1-2</a:t>
            </a:r>
            <a:r>
              <a:rPr lang="zh-CN" altLang="en-US">
                <a:solidFill>
                  <a:schemeClr val="tx1"/>
                </a:solidFill>
              </a:rPr>
              <a:t>所示，把探头放进盛水的容器中，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观察液体内部是否存在压强。保持探头在水中的深度不变，改变探头的方向，观察液体内部同一深度各方向的压强是否相等。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ts val="2800"/>
              </a:lnSpc>
              <a:spcBef>
                <a:spcPct val="20000"/>
              </a:spcBef>
            </a:pPr>
            <a:r>
              <a:rPr lang="en-US" altLang="zh-CN">
                <a:solidFill>
                  <a:schemeClr val="tx1"/>
                </a:solidFill>
              </a:rPr>
              <a:t>2.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增大探头在水中的深度，观察液体内部的压强与深度有什么关系。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ts val="2800"/>
              </a:lnSpc>
              <a:spcBef>
                <a:spcPct val="20000"/>
              </a:spcBef>
            </a:pPr>
            <a:r>
              <a:rPr lang="en-US" altLang="zh-CN">
                <a:solidFill>
                  <a:schemeClr val="tx1"/>
                </a:solidFill>
              </a:rPr>
              <a:t>3.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换用不同的液体（例如酒精、硫酸铜溶液），观察在深度相同时，液体内部的压强与液体密度的关系。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2105" y="5307330"/>
            <a:ext cx="5580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图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1-1-2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同一深度液体在各个方向的压强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6596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3810" y="374015"/>
            <a:ext cx="3856990" cy="605790"/>
            <a:chOff x="6" y="2331"/>
            <a:chExt cx="6074" cy="954"/>
          </a:xfrm>
        </p:grpSpPr>
        <p:sp>
          <p:nvSpPr>
            <p:cNvPr id="8" name="矩形 7"/>
            <p:cNvSpPr/>
            <p:nvPr/>
          </p:nvSpPr>
          <p:spPr>
            <a:xfrm>
              <a:off x="6" y="2331"/>
              <a:ext cx="6074" cy="95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>
              <a:off x="10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363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28" y="2459"/>
              <a:ext cx="4659" cy="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1. </a:t>
              </a:r>
              <a:r>
                <a:rPr lang="zh-CN" altLang="en-US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液体压强的特点</a:t>
              </a:r>
              <a:endParaRPr lang="zh-CN" altLang="en-US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753110" y="2321560"/>
            <a:ext cx="10990580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>
                <a:solidFill>
                  <a:schemeClr val="accent1"/>
                </a:solidFill>
              </a:rPr>
              <a:t>通过探究可以得到以下结论：</a:t>
            </a:r>
            <a:endParaRPr lang="zh-CN" altLang="en-US" sz="2400">
              <a:solidFill>
                <a:schemeClr val="accent1"/>
              </a:solidFill>
            </a:endParaRPr>
          </a:p>
          <a:p>
            <a:pPr indent="0" fontAlgn="auto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液体内部存在压强。在同种液体内部的同一深度，液体向各个方向的压强都相等。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同种液体，深度越深，压强越大。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液体内部压强的大小还与液体的密度有关。在深度相同时，液体的密度越大，压强越大。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6596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3810" y="374015"/>
            <a:ext cx="3856990" cy="605790"/>
            <a:chOff x="6" y="2331"/>
            <a:chExt cx="6074" cy="954"/>
          </a:xfrm>
        </p:grpSpPr>
        <p:sp>
          <p:nvSpPr>
            <p:cNvPr id="8" name="矩形 7"/>
            <p:cNvSpPr/>
            <p:nvPr/>
          </p:nvSpPr>
          <p:spPr>
            <a:xfrm>
              <a:off x="6" y="2331"/>
              <a:ext cx="6074" cy="95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>
              <a:off x="10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363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28" y="2459"/>
              <a:ext cx="4659" cy="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2. </a:t>
              </a:r>
              <a:r>
                <a:rPr lang="zh-CN" altLang="en-US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sym typeface="+mn-ea"/>
                </a:rPr>
                <a:t>液体压强的大小</a:t>
              </a:r>
              <a:endParaRPr lang="zh-CN" altLang="en-US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55955" y="1938020"/>
            <a:ext cx="4792345" cy="30765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我们研究容器中静止液体内部的压强与液体深度、液体密度之间的定量关系。要想得到液面下某处的压强，可以设想这里有一个水平放置的“平面”。这个平面以上的液柱对平面的压力等于液柱所受的重力，所以计算出液柱所受的重力是解决问题的关键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6064885" y="829310"/>
                <a:ext cx="5454015" cy="53447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fontAlgn="auto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sz="2000">
                    <a:solidFill>
                      <a:schemeClr val="tx1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设液柱的高度为</a:t>
                </a:r>
                <a:r>
                  <a:rPr sz="2000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 </a:t>
                </a:r>
                <a:r>
                  <a:rPr lang="en-US" sz="2000" i="1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h</a:t>
                </a:r>
                <a:r>
                  <a:rPr sz="2000">
                    <a:solidFill>
                      <a:schemeClr val="tx1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，平面的面积为</a:t>
                </a:r>
                <a:r>
                  <a:rPr sz="2000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 </a:t>
                </a:r>
                <a:r>
                  <a:rPr lang="en-US" sz="2000" i="1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S</a:t>
                </a:r>
                <a:r>
                  <a:rPr lang="en-US" sz="2000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。</a:t>
                </a:r>
                <a:endParaRPr lang="zh-CN" sz="2000">
                  <a:solidFill>
                    <a:schemeClr val="tx1"/>
                  </a:solidFill>
                  <a:uFillTx/>
                  <a:latin typeface="Times New Roman" panose="02020603050405020304" charset="0"/>
                  <a:ea typeface="微软雅黑" panose="020B0503020204020204" charset="-122"/>
                </a:endParaRPr>
              </a:p>
              <a:p>
                <a:pPr indent="0" fontAlgn="auto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zh-CN" sz="2000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这个平面上方的液柱对平面的压力</a:t>
                </a:r>
                <a:endParaRPr lang="zh-CN" sz="2000">
                  <a:solidFill>
                    <a:schemeClr val="tx1"/>
                  </a:solidFill>
                  <a:uFillTx/>
                  <a:latin typeface="Times New Roman" panose="02020603050405020304" charset="0"/>
                  <a:ea typeface="微软雅黑" panose="020B0503020204020204" charset="-122"/>
                </a:endParaRPr>
              </a:p>
              <a:p>
                <a:pPr indent="0" algn="ctr" fontAlgn="auto">
                  <a:lnSpc>
                    <a:spcPct val="150000"/>
                  </a:lnSpc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𝐹</m:t>
                    </m:r>
                    <m:r>
                      <a:rPr lang="en-US" sz="2000" i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微软雅黑" panose="020B0503020204020204" charset="-122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微软雅黑" panose="020B0503020204020204" charset="-122"/>
                      </a:rPr>
                      <m:t>𝐺</m:t>
                    </m:r>
                    <m:r>
                      <a:rPr lang="en-US" sz="2000" i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微软雅黑" panose="020B0503020204020204" charset="-122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微软雅黑" panose="020B0503020204020204" charset="-122"/>
                      </a:rPr>
                      <m:t>𝑚</m:t>
                    </m:r>
                  </m:oMath>
                </a14:m>
                <a:r>
                  <a:rPr lang="en-US" altLang="zh-CN" sz="2000" i="1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g =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𝜌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en-US" altLang="zh-CN" sz="2000" i="1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g =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𝜌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𝑆ℎ</m:t>
                    </m:r>
                  </m:oMath>
                </a14:m>
                <a:r>
                  <a:rPr lang="en-US" altLang="zh-CN" sz="2000" i="1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g</a:t>
                </a:r>
                <a:endParaRPr lang="zh-CN" sz="2000">
                  <a:solidFill>
                    <a:schemeClr val="tx1"/>
                  </a:solidFill>
                  <a:uFillTx/>
                  <a:latin typeface="Times New Roman" panose="02020603050405020304" charset="0"/>
                  <a:ea typeface="微软雅黑" panose="020B0503020204020204" charset="-122"/>
                </a:endParaRPr>
              </a:p>
              <a:p>
                <a:pPr indent="0" fontAlgn="auto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zh-CN" sz="2000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平面受到的压强</a:t>
                </a:r>
                <a:endParaRPr lang="zh-CN" sz="2000">
                  <a:solidFill>
                    <a:schemeClr val="tx1"/>
                  </a:solidFill>
                  <a:uFillTx/>
                  <a:latin typeface="Times New Roman" panose="02020603050405020304" charset="0"/>
                  <a:ea typeface="微软雅黑" panose="020B0503020204020204" charset="-122"/>
                </a:endParaRPr>
              </a:p>
              <a:p>
                <a:pPr indent="0" algn="ctr" fontAlgn="auto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en-US" altLang="zh-CN" sz="2000" i="1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𝐹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zh-CN" sz="2000" i="1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𝜌</m:t>
                    </m:r>
                  </m:oMath>
                </a14:m>
                <a:r>
                  <a:rPr lang="en-US" sz="2000" i="1">
                    <a:uFillTx/>
                    <a:latin typeface="Times New Roman" panose="02020603050405020304" charset="0"/>
                    <a:ea typeface="微软雅黑" panose="020B0503020204020204" charset="-122"/>
                    <a:sym typeface="+mn-ea"/>
                  </a:rPr>
                  <a:t>gh</a:t>
                </a:r>
                <a:endParaRPr lang="zh-CN" sz="2000" i="1">
                  <a:solidFill>
                    <a:schemeClr val="tx1"/>
                  </a:solidFill>
                  <a:uFillTx/>
                  <a:latin typeface="Times New Roman" panose="02020603050405020304" charset="0"/>
                  <a:ea typeface="微软雅黑" panose="020B0503020204020204" charset="-122"/>
                </a:endParaRPr>
              </a:p>
              <a:p>
                <a:pPr indent="0" fontAlgn="auto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zh-CN" sz="2000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所以，可得出液体压强的公式</a:t>
                </a:r>
                <a:endParaRPr lang="zh-CN" sz="2000">
                  <a:solidFill>
                    <a:schemeClr val="tx1"/>
                  </a:solidFill>
                  <a:uFillTx/>
                  <a:latin typeface="Times New Roman" panose="02020603050405020304" charset="0"/>
                  <a:ea typeface="微软雅黑" panose="020B0503020204020204" charset="-122"/>
                </a:endParaRPr>
              </a:p>
              <a:p>
                <a:pPr indent="0" algn="ctr" fontAlgn="auto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en-US" sz="2000" i="1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p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𝜌</m:t>
                    </m:r>
                  </m:oMath>
                </a14:m>
                <a:r>
                  <a:rPr lang="en-US" sz="2000" i="1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gh</a:t>
                </a:r>
                <a:endParaRPr lang="en-US" sz="2000" i="1">
                  <a:solidFill>
                    <a:schemeClr val="tx1"/>
                  </a:solidFill>
                  <a:uFillTx/>
                  <a:latin typeface="Times New Roman" panose="02020603050405020304" charset="0"/>
                  <a:ea typeface="微软雅黑" panose="020B0503020204020204" charset="-122"/>
                </a:endParaRPr>
              </a:p>
              <a:p>
                <a:pPr indent="0" fontAlgn="auto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zh-CN" sz="2000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其中，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𝜌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 </m:t>
                    </m:r>
                  </m:oMath>
                </a14:m>
                <a:r>
                  <a:rPr lang="zh-CN" sz="2000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是液体的密度，</a:t>
                </a:r>
                <a:r>
                  <a:rPr lang="en-US" sz="2000" i="1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g</a:t>
                </a:r>
                <a:r>
                  <a:rPr lang="zh-CN" sz="2000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 是重力加速度（一般取 9.8 N/kg），</a:t>
                </a:r>
                <a:r>
                  <a:rPr lang="en-US" sz="2000" i="1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h </a:t>
                </a:r>
                <a:r>
                  <a:rPr lang="zh-CN" sz="2000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</a:rPr>
                  <a:t>是水面到测量位置的深度。</a:t>
                </a:r>
                <a:endParaRPr lang="zh-CN" sz="2000">
                  <a:solidFill>
                    <a:schemeClr val="tx1"/>
                  </a:solidFill>
                  <a:uFillTx/>
                  <a:latin typeface="Times New Roman" panose="02020603050405020304" charset="0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885" y="829310"/>
                <a:ext cx="5454015" cy="53447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6596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3810" y="374015"/>
            <a:ext cx="3856990" cy="605790"/>
            <a:chOff x="6" y="2331"/>
            <a:chExt cx="6074" cy="954"/>
          </a:xfrm>
        </p:grpSpPr>
        <p:sp>
          <p:nvSpPr>
            <p:cNvPr id="8" name="矩形 7"/>
            <p:cNvSpPr/>
            <p:nvPr/>
          </p:nvSpPr>
          <p:spPr>
            <a:xfrm>
              <a:off x="6" y="2331"/>
              <a:ext cx="6074" cy="95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>
              <a:off x="10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363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28" y="2459"/>
              <a:ext cx="4659" cy="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2. </a:t>
              </a:r>
              <a:r>
                <a:rPr lang="zh-CN" altLang="en-US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sym typeface="+mn-ea"/>
                </a:rPr>
                <a:t>液体压强的大小</a:t>
              </a:r>
              <a:endParaRPr lang="zh-CN" altLang="en-US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03275" y="1649095"/>
            <a:ext cx="888365" cy="518160"/>
            <a:chOff x="904" y="2630"/>
            <a:chExt cx="2185" cy="816"/>
          </a:xfrm>
        </p:grpSpPr>
        <p:sp>
          <p:nvSpPr>
            <p:cNvPr id="7" name="圆角矩形 6"/>
            <p:cNvSpPr/>
            <p:nvPr>
              <p:custDataLst>
                <p:tags r:id="rId4"/>
              </p:custDataLst>
            </p:nvPr>
          </p:nvSpPr>
          <p:spPr>
            <a:xfrm>
              <a:off x="904" y="2630"/>
              <a:ext cx="2163" cy="816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5"/>
              </p:custDataLst>
            </p:nvPr>
          </p:nvSpPr>
          <p:spPr>
            <a:xfrm>
              <a:off x="1023" y="2723"/>
              <a:ext cx="206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例题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535430" y="2836545"/>
            <a:ext cx="9093835" cy="32626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有人说，“设想你在 </a:t>
            </a:r>
            <a:r>
              <a:rPr lang="zh-CN" altLang="en-US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7 km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深的‘蛟龙’号载人潜水器中把一只脚伸到外面的水里，海水对你脚背压力的大小相当于 </a:t>
            </a:r>
            <a:r>
              <a:rPr lang="zh-CN" altLang="en-US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1500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个人所受的重力！”海水压力真有这么大吗？请通过估算加以说明。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6596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3810" y="374015"/>
            <a:ext cx="3856990" cy="605790"/>
            <a:chOff x="6" y="2331"/>
            <a:chExt cx="6074" cy="954"/>
          </a:xfrm>
        </p:grpSpPr>
        <p:sp>
          <p:nvSpPr>
            <p:cNvPr id="8" name="矩形 7"/>
            <p:cNvSpPr/>
            <p:nvPr/>
          </p:nvSpPr>
          <p:spPr>
            <a:xfrm>
              <a:off x="6" y="2331"/>
              <a:ext cx="6074" cy="95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>
              <a:off x="10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363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28" y="2459"/>
              <a:ext cx="4659" cy="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2. </a:t>
              </a:r>
              <a:r>
                <a:rPr lang="zh-CN" altLang="en-US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sym typeface="+mn-ea"/>
                </a:rPr>
                <a:t>液体压强的大小</a:t>
              </a:r>
              <a:endParaRPr lang="zh-CN" altLang="en-US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770255" y="1080770"/>
                <a:ext cx="10676890" cy="5307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algn="just" fontAlgn="auto">
                  <a:lnSpc>
                    <a:spcPts val="3200"/>
                  </a:lnSpc>
                </a:pPr>
                <a:r>
                  <a:rPr lang="zh-CN" altLang="en-US" sz="2000">
                    <a:solidFill>
                      <a:schemeClr val="accent1"/>
                    </a:solidFill>
                  </a:rPr>
                  <a:t>解：</a:t>
                </a:r>
                <a:r>
                  <a:rPr lang="zh-CN" sz="2000"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因为是估算，海水的密度可以取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𝜌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MS Mincho" panose="02020609040205080304" charset="-128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MS Mincho" panose="02020609040205080304" charset="-128"/>
                        <a:cs typeface="Cambria Math" panose="02040503050406030204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MS Mincho" panose="02020609040205080304" charset="-128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MS Mincho" panose="02020609040205080304" charset="-128"/>
                            <a:cs typeface="Cambria Math" panose="02040503050406030204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kg</m:t>
                    </m:r>
                    <m: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/</m:t>
                    </m:r>
                    <m:sSup>
                      <m:sSupPr>
                        <m:ctrlPr>
                          <a:rPr lang="en-US" altLang="zh-CN" sz="200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m</m:t>
                        </m:r>
                      </m:e>
                      <m:sup>
                        <m:r>
                          <a:rPr lang="en-US" altLang="zh-CN" sz="200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uFillTx/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，取</a:t>
                </a:r>
                <a:r>
                  <a:rPr lang="en-US" altLang="zh-CN" sz="2000">
                    <a:solidFill>
                      <a:schemeClr val="tx1"/>
                    </a:solidFill>
                    <a:uFillTx/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 </a:t>
                </a:r>
                <a:r>
                  <a:rPr lang="en-US" altLang="zh-CN" sz="2000" i="1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MS Mincho" panose="02020609040205080304" charset="-128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MS Mincho" panose="02020609040205080304" charset="-128"/>
                        <a:cs typeface="Cambria Math" panose="02040503050406030204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N</m:t>
                    </m:r>
                    <m: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MS Mincho" panose="02020609040205080304" charset="-128"/>
                        <a:cs typeface="Cambria Math" panose="0204050305040603020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k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g</m:t>
                    </m:r>
                    <m: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。</m:t>
                    </m:r>
                  </m:oMath>
                </a14:m>
                <a:endParaRPr lang="en-US" altLang="zh-CN" sz="2000">
                  <a:solidFill>
                    <a:schemeClr val="tx1"/>
                  </a:solidFill>
                  <a:uFillTx/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indent="0" algn="just" fontAlgn="auto">
                  <a:lnSpc>
                    <a:spcPts val="3200"/>
                  </a:lnSpc>
                </a:pPr>
                <a:r>
                  <a:rPr lang="en-US" altLang="zh-CN" sz="2000">
                    <a:solidFill>
                      <a:schemeClr val="tx1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</a:rPr>
                  <a:t>脚背宽度取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8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∼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cm</m:t>
                    </m:r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uFillTx/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，脚背长度取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12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∼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cm</m:t>
                    </m:r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uFillTx/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，则脚背面积为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96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∼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150</m:t>
                    </m:r>
                    <m:sSup>
                      <m:sSupPr>
                        <m:ctrlPr>
                          <a:rPr lang="en-US" altLang="zh-CN" sz="200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cm</m:t>
                        </m:r>
                      </m:e>
                      <m:sup>
                        <m:r>
                          <a:rPr lang="en-US" altLang="zh-CN" sz="200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uFillTx/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，近似取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130</m:t>
                    </m:r>
                    <m:sSup>
                      <m:sSupPr>
                        <m:ctrlPr>
                          <a:rPr lang="en-US" altLang="zh-CN" sz="200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cm</m:t>
                        </m:r>
                      </m:e>
                      <m:sup>
                        <m:r>
                          <a:rPr lang="en-US" altLang="zh-CN" sz="200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3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00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m</m:t>
                        </m:r>
                      </m:e>
                      <m:sup>
                        <m:r>
                          <a:rPr lang="en-US" altLang="zh-CN" sz="200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uFillTx/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。</a:t>
                </a:r>
                <a:endParaRPr lang="zh-CN" altLang="en-US" sz="2000">
                  <a:solidFill>
                    <a:schemeClr val="tx1"/>
                  </a:solidFill>
                  <a:uFillTx/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indent="0" algn="just" fontAlgn="auto">
                  <a:lnSpc>
                    <a:spcPts val="3200"/>
                  </a:lnSpc>
                </a:pPr>
                <a:r>
                  <a:rPr lang="en-US" altLang="zh-CN" sz="2000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7km </a:t>
                </a:r>
                <a:r>
                  <a:rPr lang="en-US" altLang="zh-CN" sz="2000">
                    <a:solidFill>
                      <a:schemeClr val="tx1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</a:rPr>
                  <a:t>深处海水的压强</a:t>
                </a:r>
                <a:endParaRPr lang="en-US" altLang="zh-CN" sz="20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endParaRPr>
              </a:p>
              <a:p>
                <a:pPr indent="0" algn="ctr" fontAlgn="auto">
                  <a:lnSpc>
                    <a:spcPts val="32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𝜌</m:t>
                    </m:r>
                  </m:oMath>
                </a14:m>
                <a:r>
                  <a:rPr lang="en-US" altLang="zh-CN" sz="2000" i="1">
                    <a:uFillTx/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g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ℎ</m:t>
                    </m:r>
                    <m: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kg</m:t>
                    </m:r>
                    <m: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/</m:t>
                    </m:r>
                    <m:sSup>
                      <m:sSupPr>
                        <m:ctrlPr>
                          <a:rPr lang="en-US" altLang="zh-CN" sz="200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m</m:t>
                        </m:r>
                      </m:e>
                      <m:sup>
                        <m:r>
                          <a:rPr lang="en-US" altLang="zh-CN" sz="200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3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N</m:t>
                    </m:r>
                    <m: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kg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7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m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7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7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Pa</m:t>
                    </m:r>
                  </m:oMath>
                </a14:m>
                <a:endParaRPr lang="en-US" altLang="zh-CN" sz="2000">
                  <a:solidFill>
                    <a:schemeClr val="tx1"/>
                  </a:solidFill>
                  <a:uFillTx/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indent="0" algn="just" fontAlgn="auto">
                  <a:lnSpc>
                    <a:spcPts val="3200"/>
                  </a:lnSpc>
                </a:pPr>
                <a:r>
                  <a:rPr lang="en-US" altLang="zh-CN" sz="2000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脚背受的压力</a:t>
                </a:r>
                <a:endParaRPr lang="en-US" altLang="zh-CN" sz="2000">
                  <a:solidFill>
                    <a:schemeClr val="tx1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  <a:p>
                <a:pPr indent="0" algn="just" fontAlgn="auto">
                  <a:lnSpc>
                    <a:spcPts val="32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chemeClr val="tx1"/>
                          </a:solidFill>
                          <a:uFillTx/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𝐹</m:t>
                      </m:r>
                      <m:r>
                        <a:rPr lang="en-US" altLang="zh-CN" sz="20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微软雅黑" panose="020B0503020204020204" charset="-122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微软雅黑" panose="020B0503020204020204" charset="-122"/>
                        </a:rPr>
                        <m:t>𝑝𝑆</m:t>
                      </m:r>
                      <m:r>
                        <a:rPr lang="en-US" altLang="zh-CN" sz="20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微软雅黑" panose="020B0503020204020204" charset="-122"/>
                        </a:rPr>
                        <m:t>=</m:t>
                      </m:r>
                      <m:r>
                        <a:rPr lang="en-US" altLang="zh-CN" sz="2000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ea typeface="微软雅黑" panose="020B0503020204020204" charset="-122"/>
                        </a:rPr>
                        <m:t>7</m:t>
                      </m:r>
                      <m:r>
                        <a:rPr lang="en-US" altLang="zh-CN" sz="2000">
                          <a:solidFill>
                            <a:schemeClr val="tx1"/>
                          </a:solidFill>
                          <a:uFillTx/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7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2000">
                          <a:solidFill>
                            <a:schemeClr val="tx1"/>
                          </a:solidFill>
                          <a:uFillTx/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N</m:t>
                      </m:r>
                      <m:r>
                        <a:rPr lang="en-US" altLang="zh-CN" sz="2000">
                          <a:solidFill>
                            <a:schemeClr val="tx1"/>
                          </a:solidFill>
                          <a:uFillTx/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000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m</m:t>
                          </m:r>
                        </m:e>
                        <m:sup>
                          <m:r>
                            <a:rPr lang="en-US" altLang="zh-CN" sz="2000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solidFill>
                            <a:schemeClr val="tx1"/>
                          </a:solidFill>
                          <a:uFillTx/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uFillTx/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uFillTx/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uFillTx/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3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uFillTx/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m</m:t>
                          </m:r>
                        </m:e>
                        <m:sup>
                          <m:r>
                            <a:rPr lang="en-US" altLang="zh-CN" sz="2000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solidFill>
                            <a:schemeClr val="tx1"/>
                          </a:solidFill>
                          <a:uFillTx/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uFillTx/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9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uFillTx/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uFillTx/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uFillTx/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2000">
                          <a:solidFill>
                            <a:schemeClr val="tx1"/>
                          </a:solidFill>
                          <a:uFillTx/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N</m:t>
                      </m:r>
                    </m:oMath>
                  </m:oMathPara>
                </a14:m>
                <a:endParaRPr lang="en-US" altLang="zh-CN" sz="2000">
                  <a:solidFill>
                    <a:schemeClr val="tx1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  <a:p>
                <a:pPr indent="0" algn="just" fontAlgn="auto">
                  <a:lnSpc>
                    <a:spcPts val="3200"/>
                  </a:lnSpc>
                </a:pPr>
                <a:r>
                  <a:rPr lang="zh-CN" altLang="en-US" sz="2000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一个成年人的质量约为 60 kg，所受的重力</a:t>
                </a:r>
                <a:endParaRPr lang="zh-CN" altLang="en-US" sz="2000">
                  <a:solidFill>
                    <a:schemeClr val="tx1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  <a:p>
                <a:pPr indent="0" algn="ctr" fontAlgn="auto">
                  <a:lnSpc>
                    <a:spcPts val="32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𝐺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𝑚</m:t>
                    </m:r>
                  </m:oMath>
                </a14:m>
                <a:r>
                  <a:rPr lang="en-US" altLang="zh-CN" sz="2000" i="1">
                    <a:uFillTx/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ea"/>
                  </a:rPr>
                  <a:t>g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60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kg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N</m:t>
                    </m:r>
                    <m: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kg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6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00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N</m:t>
                    </m:r>
                  </m:oMath>
                </a14:m>
                <a:endParaRPr lang="en-US" altLang="zh-CN" sz="2000">
                  <a:solidFill>
                    <a:schemeClr val="tx1"/>
                  </a:solidFill>
                  <a:uFillTx/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indent="0" algn="just" fontAlgn="auto">
                  <a:lnSpc>
                    <a:spcPts val="3200"/>
                  </a:lnSpc>
                </a:pPr>
                <a:r>
                  <a:rPr lang="zh-CN" altLang="en-US" sz="2000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假设脚背所受压力的大小相当于 n 个成年人所受的重力，则</a:t>
                </a:r>
                <a:endParaRPr lang="zh-CN" altLang="en-US" sz="2000">
                  <a:solidFill>
                    <a:schemeClr val="tx1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  <a:p>
                <a:pPr indent="0" algn="just" fontAlgn="auto">
                  <a:lnSpc>
                    <a:spcPts val="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chemeClr val="tx1"/>
                          </a:solidFill>
                          <a:uFillTx/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𝑛</m:t>
                      </m:r>
                      <m:r>
                        <a:rPr lang="en-US" altLang="zh-CN" sz="2000">
                          <a:solidFill>
                            <a:schemeClr val="tx1"/>
                          </a:solidFill>
                          <a:uFillTx/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9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1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uFillTx/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uFillTx/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uFillTx/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5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2000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N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6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uFillTx/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uFillTx/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uFillTx/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2000">
                              <a:solidFill>
                                <a:schemeClr val="tx1"/>
                              </a:solidFill>
                              <a:uFillTx/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N</m:t>
                          </m:r>
                        </m:den>
                      </m:f>
                      <m:r>
                        <a:rPr lang="en-US" altLang="zh-CN" sz="2000" i="1">
                          <a:solidFill>
                            <a:schemeClr val="tx1"/>
                          </a:solidFill>
                          <a:uFillTx/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≈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uFillTx/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1500</m:t>
                      </m:r>
                    </m:oMath>
                  </m:oMathPara>
                </a14:m>
                <a:endParaRPr lang="en-US" altLang="zh-CN" sz="2000" i="1">
                  <a:solidFill>
                    <a:schemeClr val="tx1"/>
                  </a:solidFill>
                  <a:uFillTx/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indent="0" algn="just" fontAlgn="auto">
                  <a:lnSpc>
                    <a:spcPts val="3200"/>
                  </a:lnSpc>
                </a:pPr>
                <a:r>
                  <a:rPr lang="zh-CN" altLang="en-US" sz="2000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估算结果表明，在深 7km 的海底，水对脚背的压力确实相当于 </a:t>
                </a:r>
                <a:r>
                  <a:rPr lang="en-US" altLang="zh-CN" sz="2000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1500</a:t>
                </a:r>
                <a:r>
                  <a:rPr lang="zh-CN" altLang="en-US" sz="2000">
                    <a:solidFill>
                      <a:schemeClr val="tx1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 个人所受的重力。</a:t>
                </a:r>
                <a:endParaRPr lang="zh-CN" altLang="en-US" sz="2000">
                  <a:solidFill>
                    <a:schemeClr val="tx1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55" y="1080770"/>
                <a:ext cx="10676890" cy="5307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6596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000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30888" y="6439535"/>
            <a:ext cx="530225" cy="473710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3810" y="374015"/>
            <a:ext cx="3856990" cy="605790"/>
            <a:chOff x="6" y="2331"/>
            <a:chExt cx="6074" cy="954"/>
          </a:xfrm>
        </p:grpSpPr>
        <p:sp>
          <p:nvSpPr>
            <p:cNvPr id="8" name="矩形 7"/>
            <p:cNvSpPr/>
            <p:nvPr/>
          </p:nvSpPr>
          <p:spPr>
            <a:xfrm>
              <a:off x="6" y="2331"/>
              <a:ext cx="6074" cy="95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>
              <a:off x="10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燕尾形 10"/>
            <p:cNvSpPr/>
            <p:nvPr>
              <p:custDataLst>
                <p:tags r:id="rId3"/>
              </p:custDataLst>
            </p:nvPr>
          </p:nvSpPr>
          <p:spPr>
            <a:xfrm>
              <a:off x="363" y="2405"/>
              <a:ext cx="514" cy="827"/>
            </a:xfrm>
            <a:prstGeom prst="chevron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88" y="2459"/>
              <a:ext cx="3945" cy="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l"/>
              <a:r>
                <a:rPr lang="en-US" altLang="zh-CN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zh-CN" altLang="en-US" sz="2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物理与技术</a:t>
              </a:r>
              <a:endParaRPr lang="zh-CN" altLang="en-US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pic>
        <p:nvPicPr>
          <p:cNvPr id="3" name="图片 2" descr="E:/store/桌面/蛟龙.png蛟龙"/>
          <p:cNvPicPr>
            <a:picLocks noChangeAspect="1"/>
          </p:cNvPicPr>
          <p:nvPr/>
        </p:nvPicPr>
        <p:blipFill>
          <a:blip r:embed="rId4"/>
          <a:srcRect t="1760" b="1760"/>
          <a:stretch>
            <a:fillRect/>
          </a:stretch>
        </p:blipFill>
        <p:spPr>
          <a:xfrm>
            <a:off x="556895" y="1770380"/>
            <a:ext cx="4185920" cy="3048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41755" y="5436870"/>
            <a:ext cx="3622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</a:t>
            </a:r>
            <a:r>
              <a:rPr lang="en-US" altLang="zh-CN"/>
              <a:t>1-1-3 </a:t>
            </a:r>
            <a:r>
              <a:rPr lang="zh-CN" altLang="en-US"/>
              <a:t>工作中的</a:t>
            </a:r>
            <a:r>
              <a:rPr lang="en-US" altLang="zh-CN"/>
              <a:t>“</a:t>
            </a:r>
            <a:r>
              <a:rPr lang="zh-CN" altLang="en-US"/>
              <a:t>蛟龙</a:t>
            </a:r>
            <a:r>
              <a:rPr lang="en-US" altLang="zh-CN"/>
              <a:t>”</a:t>
            </a:r>
            <a:r>
              <a:rPr lang="zh-CN" altLang="en-US"/>
              <a:t>号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250180" y="473075"/>
            <a:ext cx="6581775" cy="5956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>
              <a:lnSpc>
                <a:spcPts val="2500"/>
              </a:lnSpc>
            </a:pPr>
            <a:r>
              <a:rPr lang="zh-CN" sz="2400">
                <a:solidFill>
                  <a:schemeClr val="accent1"/>
                </a:solidFill>
              </a:rPr>
              <a:t>深海载人潜水器</a:t>
            </a:r>
            <a:endParaRPr lang="en-US" altLang="zh-CN">
              <a:solidFill>
                <a:schemeClr val="tx1"/>
              </a:solidFill>
            </a:endParaRPr>
          </a:p>
          <a:p>
            <a:pPr indent="457200" algn="just" fontAlgn="auto">
              <a:lnSpc>
                <a:spcPts val="2500"/>
              </a:lnSpc>
            </a:pPr>
            <a:r>
              <a:rPr lang="en-US" altLang="zh-CN">
                <a:solidFill>
                  <a:schemeClr val="tx1"/>
                </a:solidFill>
              </a:rPr>
              <a:t>1. “</a:t>
            </a:r>
            <a:r>
              <a:rPr lang="zh-CN" altLang="en-US">
                <a:sym typeface="+mn-ea"/>
              </a:rPr>
              <a:t>蛟龙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号</a:t>
            </a:r>
            <a:endParaRPr lang="zh-CN" altLang="en-US">
              <a:solidFill>
                <a:schemeClr val="tx1"/>
              </a:solidFill>
            </a:endParaRPr>
          </a:p>
          <a:p>
            <a:pPr indent="457200" algn="just" fontAlgn="auto">
              <a:lnSpc>
                <a:spcPts val="2500"/>
              </a:lnSpc>
            </a:pP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蛟龙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</a:t>
            </a:r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图</a:t>
            </a: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1-1-3</a:t>
            </a:r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载人潜水器是我国首台自主设计、自主集成研制的作业型深海载人潜水器</a:t>
            </a:r>
            <a:r>
              <a:rPr lang="zh-CN" altLang="en-US">
                <a:solidFill>
                  <a:schemeClr val="tx1"/>
                </a:solidFill>
              </a:rPr>
              <a:t>。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2012</a:t>
            </a:r>
            <a:r>
              <a:rPr lang="zh-CN" altLang="en-US">
                <a:solidFill>
                  <a:schemeClr val="tx1"/>
                </a:solidFill>
              </a:rPr>
              <a:t> 年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6 </a:t>
            </a:r>
            <a:r>
              <a:rPr lang="zh-CN" altLang="en-US">
                <a:solidFill>
                  <a:schemeClr val="tx1"/>
                </a:solidFill>
              </a:rPr>
              <a:t>月，</a:t>
            </a: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ym typeface="+mn-ea"/>
              </a:rPr>
              <a:t>蛟龙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号在马里亚纳海沟创造了下潜 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7062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zh-CN" altLang="en-US">
                <a:solidFill>
                  <a:schemeClr val="tx1"/>
                </a:solidFill>
              </a:rPr>
              <a:t>米的中国载人深潜纪录，也是世界同类作业型潜水器最大下潜深度纪录。</a:t>
            </a:r>
            <a:endParaRPr lang="zh-CN" altLang="en-US">
              <a:solidFill>
                <a:schemeClr val="tx1"/>
              </a:solidFill>
            </a:endParaRPr>
          </a:p>
          <a:p>
            <a:pPr indent="457200" algn="just" fontAlgn="auto">
              <a:lnSpc>
                <a:spcPts val="2500"/>
              </a:lnSpc>
            </a:pPr>
            <a:r>
              <a:rPr lang="en-US" altLang="zh-CN">
                <a:solidFill>
                  <a:schemeClr val="tx1"/>
                </a:solidFill>
              </a:rPr>
              <a:t>2. “</a:t>
            </a:r>
            <a:r>
              <a:rPr lang="zh-CN" altLang="en-US">
                <a:sym typeface="+mn-ea"/>
              </a:rPr>
              <a:t>深海勇士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号</a:t>
            </a:r>
            <a:endParaRPr lang="zh-CN" altLang="en-US">
              <a:solidFill>
                <a:schemeClr val="tx1"/>
              </a:solidFill>
            </a:endParaRPr>
          </a:p>
          <a:p>
            <a:pPr indent="457200" algn="just" fontAlgn="auto">
              <a:lnSpc>
                <a:spcPts val="2500"/>
              </a:lnSpc>
            </a:pP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ym typeface="+mn-ea"/>
              </a:rPr>
              <a:t>深海勇士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号是中国第二台深海载人潜水器。“蛟龙”是对世界先进技术和装备的集成，而“深海勇士”从技术到装备都国产化，是真正的自主创新，实现了我国深海装备由集成创新向自主创新的历史性跨越。</a:t>
            </a:r>
            <a:endParaRPr lang="zh-CN" altLang="en-US">
              <a:solidFill>
                <a:schemeClr val="tx1"/>
              </a:solidFill>
            </a:endParaRPr>
          </a:p>
          <a:p>
            <a:pPr indent="457200" algn="just" fontAlgn="auto">
              <a:lnSpc>
                <a:spcPts val="2500"/>
              </a:lnSpc>
            </a:pPr>
            <a:r>
              <a:rPr lang="en-US" altLang="zh-CN">
                <a:solidFill>
                  <a:schemeClr val="tx1"/>
                </a:solidFill>
              </a:rPr>
              <a:t>3.“</a:t>
            </a:r>
            <a:r>
              <a:rPr lang="zh-CN" altLang="en-US">
                <a:solidFill>
                  <a:schemeClr val="tx1"/>
                </a:solidFill>
              </a:rPr>
              <a:t>奋斗者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号</a:t>
            </a:r>
            <a:endParaRPr lang="zh-CN" altLang="en-US">
              <a:solidFill>
                <a:schemeClr val="tx1"/>
              </a:solidFill>
            </a:endParaRPr>
          </a:p>
          <a:p>
            <a:pPr indent="457200" algn="just" fontAlgn="auto">
              <a:lnSpc>
                <a:spcPts val="2500"/>
              </a:lnSpc>
            </a:pP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ym typeface="+mn-ea"/>
              </a:rPr>
              <a:t>奋斗者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号是中国研发的万米载人潜水器，由</a:t>
            </a: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ym typeface="+mn-ea"/>
              </a:rPr>
              <a:t>蛟龙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号、</a:t>
            </a: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ym typeface="+mn-ea"/>
              </a:rPr>
              <a:t>深海勇士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号载人潜水器的研发力量为主的科研团队承担。</a:t>
            </a: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ym typeface="+mn-ea"/>
              </a:rPr>
              <a:t>奋斗者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号在马里亚纳海沟成功下潜达到 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10909</a:t>
            </a:r>
            <a:r>
              <a:rPr lang="zh-CN" altLang="en-US">
                <a:solidFill>
                  <a:schemeClr val="tx1"/>
                </a:solidFill>
              </a:rPr>
              <a:t> 米，刷新了中国载人深潜的新纪录。</a:t>
            </a: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奋斗者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号研制及海试的成功，标志着我国有了进入世界海洋最深处开展科学探索和研究的能力，体现了我国在海洋高技术领域的综合实力。</a:t>
            </a:r>
            <a:endParaRPr lang="zh-CN" altLang="en-US">
              <a:solidFill>
                <a:schemeClr val="tx1"/>
              </a:solidFill>
            </a:endParaRPr>
          </a:p>
          <a:p>
            <a:pPr indent="457200" algn="l" fontAlgn="auto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COMMONDATA" val="eyJoZGlkIjoiNmZjMGM2NTdiODU4YWI0ZTBhYjQ1ODVlMTNhMjI5OGYifQ=="/>
  <p:tag name="commondata" val="eyJoZGlkIjoiNWExOWExZmQwYmQ4NDUyOTc1Y2RlMmJlYzA0YmI5MTQ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9、12、16、21、24、25、26、27、30、35、39、42、43"/>
  <p:tag name="KSO_WM_SLIDE_ID" val="custom2020441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4411"/>
  <p:tag name="KSO_WM_SLIDE_LAYOUT" val="a_b"/>
  <p:tag name="KSO_WM_SLIDE_LAYOUT_CNT" val="1_3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2730</Words>
  <Application>WPS 演示</Application>
  <PresentationFormat>宽屏</PresentationFormat>
  <Paragraphs>138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华文行楷</vt:lpstr>
      <vt:lpstr>Times New Roman</vt:lpstr>
      <vt:lpstr>Cambria Math</vt:lpstr>
      <vt:lpstr>MS Mincho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WPS_1695177536</cp:lastModifiedBy>
  <cp:revision>21</cp:revision>
  <dcterms:created xsi:type="dcterms:W3CDTF">2023-09-22T08:13:00Z</dcterms:created>
  <dcterms:modified xsi:type="dcterms:W3CDTF">2023-10-18T07:31:27Z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97CC491E937D4B5B8EA58EAADFE5FD30_12</vt:lpwstr>
  </property>
  <property fmtid="{D5CDD505-2E9C-101B-9397-08002B2CF9AE}" pid="3" name="KSOProductBuildVer">
    <vt:lpwstr>2052-12.1.0.15712</vt:lpwstr>
  </property>
</Properties>
</file>