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0"/>
  </p:handoutMasterIdLst>
  <p:sldIdLst>
    <p:sldId id="262" r:id="rId3"/>
    <p:sldId id="341" r:id="rId5"/>
    <p:sldId id="289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400" r:id="rId17"/>
    <p:sldId id="401" r:id="rId18"/>
    <p:sldId id="379" r:id="rId19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gs" Target="tags/tag76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image" Target="../media/image2.png"/><Relationship Id="rId1" Type="http://schemas.openxmlformats.org/officeDocument/2006/relationships/tags" Target="../tags/tag43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image" Target="../media/image2.png"/><Relationship Id="rId1" Type="http://schemas.openxmlformats.org/officeDocument/2006/relationships/tags" Target="../tags/tag47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image" Target="../media/image2.png"/><Relationship Id="rId1" Type="http://schemas.openxmlformats.org/officeDocument/2006/relationships/tags" Target="../tags/tag50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56.xml"/><Relationship Id="rId5" Type="http://schemas.openxmlformats.org/officeDocument/2006/relationships/image" Target="../media/image9.jpeg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image" Target="../media/image2.png"/><Relationship Id="rId1" Type="http://schemas.openxmlformats.org/officeDocument/2006/relationships/tags" Target="../tags/tag53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image" Target="../media/image2.png"/><Relationship Id="rId1" Type="http://schemas.openxmlformats.org/officeDocument/2006/relationships/tags" Target="../tags/tag57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image" Target="../media/image2.png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6" Type="http://schemas.openxmlformats.org/officeDocument/2006/relationships/notesSlide" Target="../notesSlides/notesSlide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72.xml"/><Relationship Id="rId13" Type="http://schemas.openxmlformats.org/officeDocument/2006/relationships/image" Target="../media/image10.jpeg"/><Relationship Id="rId12" Type="http://schemas.openxmlformats.org/officeDocument/2006/relationships/tags" Target="../tags/tag71.xml"/><Relationship Id="rId11" Type="http://schemas.openxmlformats.org/officeDocument/2006/relationships/tags" Target="../tags/tag70.xml"/><Relationship Id="rId10" Type="http://schemas.openxmlformats.org/officeDocument/2006/relationships/tags" Target="../tags/tag69.xml"/><Relationship Id="rId1" Type="http://schemas.openxmlformats.org/officeDocument/2006/relationships/tags" Target="../tags/tag61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image" Target="../media/image2.png"/><Relationship Id="rId1" Type="http://schemas.openxmlformats.org/officeDocument/2006/relationships/tags" Target="../tags/tag7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image" Target="../media/image2.png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3.jpeg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image" Target="../media/image2.png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image" Target="../media/image6.jpeg"/><Relationship Id="rId7" Type="http://schemas.openxmlformats.org/officeDocument/2006/relationships/tags" Target="../tags/tag23.xml"/><Relationship Id="rId6" Type="http://schemas.openxmlformats.org/officeDocument/2006/relationships/image" Target="../media/image5.jpeg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image" Target="../media/image2.png"/><Relationship Id="rId1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image" Target="../media/image2.png"/><Relationship Id="rId1" Type="http://schemas.openxmlformats.org/officeDocument/2006/relationships/tags" Target="../tags/tag28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image" Target="../media/image2.png"/><Relationship Id="rId1" Type="http://schemas.openxmlformats.org/officeDocument/2006/relationships/tags" Target="../tags/tag31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image" Target="../media/image2.png"/><Relationship Id="rId1" Type="http://schemas.openxmlformats.org/officeDocument/2006/relationships/tags" Target="../tags/tag36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42.xml"/><Relationship Id="rId5" Type="http://schemas.openxmlformats.org/officeDocument/2006/relationships/image" Target="../media/image7.jpeg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image" Target="../media/image2.png"/><Relationship Id="rId1" Type="http://schemas.openxmlformats.org/officeDocument/2006/relationships/tags" Target="../tags/tag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38760" y="2275205"/>
            <a:ext cx="6336665" cy="156845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algn="ctr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专题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ctr"/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光学知识及其应用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1413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ctr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ctr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916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4.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内窥镜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1058545" y="2179955"/>
            <a:ext cx="5302250" cy="28301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(1) 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光导纤维内窥镜</a:t>
            </a:r>
            <a:endParaRPr lang="zh-CN" altLang="en-US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光导纤维内窥镜（图 4-2-6）利用光导纤维与透镜组合来传导光线与图像，经人体的天然孔道或手术切口进入人体，用于检查人体内部难以触及的组织结构。它主要由物镜系统、光学传像系统、观察目镜系统构成。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7203440" y="4704080"/>
            <a:ext cx="3590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-2-6</a:t>
            </a:r>
            <a:r>
              <a:rPr lang="en-US" altLang="zh-CN"/>
              <a:t> </a:t>
            </a:r>
            <a:r>
              <a:rPr lang="zh-CN" altLang="en-US"/>
              <a:t>光导纤维内窥镜实物</a:t>
            </a:r>
            <a:endParaRPr lang="zh-CN" altLang="en-US"/>
          </a:p>
        </p:txBody>
      </p:sp>
      <p:pic>
        <p:nvPicPr>
          <p:cNvPr id="4" name="图片 3" descr="4.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3440" y="2459355"/>
            <a:ext cx="3590925" cy="218376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4.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内窥镜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059180" y="1293495"/>
            <a:ext cx="9927590" cy="48063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镜体内有两条光导纤维束：一条称为光束，用来将冷光源产生的光线传导到被观测的物体表面，将被观测物体的表面照亮；另一条称为像束，把数万根直径在 1μm 以下的光导纤维并排成一束，一端对准目镜，另一端通过物镜片对准被观测物表面，医生通过目镜能够非常直观地看到脏器表面的情况，便于及时准确地诊断病情。成像设备将光信号转换为电信号，使内窥镜拍摄到的内部情况呈现在屏幕上，以便于医护人员观察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光导纤维内窥镜在临床上主要用于胃肠道疾病如胆管炎、胆管癌、胃癌、肠癌等疾病的检查；通过腹腔镜检查可诊断肝脏疾病、胆系疾病等；光导纤维内窥镜还可用于呼吸道疾病如肺癌的检查、经支气管镜的肺活检及刷检、选择性支气管造影等，泌尿系统疾病如膀胱炎、膀胱结合、膀胱肿瘤、肾结核、肾结石、肾肿瘤、输尿管先天性畸形、输尿管结石、输尿管肿瘤等的诊断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4.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内窥镜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059180" y="1551305"/>
            <a:ext cx="9927590" cy="41325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(2) 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电子内窥镜</a:t>
            </a:r>
            <a:endParaRPr lang="zh-CN" altLang="en-US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电子内窥镜是一种集光、机、电等高精尖技术于一体的医用电子光学仪器。它采用尺寸极小的电子成像元件——CCD（电荷耦合器件），将所要观察的腔内物体通过微小的物镜光学系统成像到 CCD 上，然后通过导像纤维束将接收到的图像信号传送到图像处理系统上，最后在监视器上输出处理后的图像以供观察。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电子内窥镜主要用于无损检测和孔探技术，分为工业电子内窥镜和医用电子内窥镜，二者在机械结构和工作原理上基本没有太大的差别。医用电子内窥镜可直接用来观察人体内脏器官的组织形态，提高诊断的准确性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4.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内窥镜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1059180" y="1018540"/>
            <a:ext cx="10238105" cy="29584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(2) 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电子内窥镜</a:t>
            </a:r>
            <a:endParaRPr lang="zh-CN" altLang="en-US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100"/>
              </a:lnSpc>
              <a:spcBef>
                <a:spcPts val="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医用电子内窥镜可插入人体体腔和脏器内腔进行直接观察、诊断、治疗，光源发出的光通过传光束（光纤）照射到人体内腔，从腔内反射的光进入光学系统，在高分辨率彩色面阵 CCD 上成像，由 CCD 驱动电路控制 CCD 采集图像，经编码电路输出标准彩色视频信号。亮度控制系统根据 CCD 输出的视频信号调节光源的亮度，确保输出图像上没有白色高亮度区域（图 4-2-7）。由于光学系统存在畸变，CCD 输出带有畸变的视频信号，图像畸变校正系统对其进行在线实时校正，并输出校正后的标准彩色视频信号，供医生参考。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pic>
        <p:nvPicPr>
          <p:cNvPr id="3" name="图片 2" descr="4.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6135" y="3977005"/>
            <a:ext cx="8491855" cy="2124075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2096770" y="6007735"/>
            <a:ext cx="8490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-2-7</a:t>
            </a:r>
            <a:r>
              <a:rPr lang="en-US" altLang="zh-CN"/>
              <a:t> </a:t>
            </a:r>
            <a:r>
              <a:rPr lang="zh-CN" altLang="en-US"/>
              <a:t>医用电子内窥镜成像系统图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6" name="组合 5"/>
          <p:cNvGrpSpPr/>
          <p:nvPr/>
        </p:nvGrpSpPr>
        <p:grpSpPr>
          <a:xfrm>
            <a:off x="1005840" y="861060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3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>
              <p:custDataLst>
                <p:tags r:id="rId4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操作技能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96060" y="1660525"/>
            <a:ext cx="9201150" cy="3957320"/>
            <a:chOff x="2241" y="2139"/>
            <a:chExt cx="14490" cy="6232"/>
          </a:xfrm>
        </p:grpSpPr>
        <p:sp>
          <p:nvSpPr>
            <p:cNvPr id="16" name="文本框 15"/>
            <p:cNvSpPr txBox="1"/>
            <p:nvPr>
              <p:custDataLst>
                <p:tags r:id="rId5"/>
              </p:custDataLst>
            </p:nvPr>
          </p:nvSpPr>
          <p:spPr>
            <a:xfrm>
              <a:off x="2662" y="2335"/>
              <a:ext cx="13648" cy="58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indent="0" algn="ctr" fontAlgn="auto">
                <a:lnSpc>
                  <a:spcPts val="3200"/>
                </a:lnSpc>
                <a:spcBef>
                  <a:spcPts val="600"/>
                </a:spcBef>
              </a:pPr>
              <a:r>
                <a:rPr lang="zh-CN" altLang="en-US" sz="2000">
                  <a:solidFill>
                    <a:schemeClr val="accent1"/>
                  </a:solidFill>
                  <a:uFillTx/>
                  <a:latin typeface="Times New Roman" panose="02020603050405020304" charset="0"/>
                </a:rPr>
                <a:t>设计制作简易显微镜</a:t>
              </a:r>
              <a:endPara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endParaRPr>
            </a:p>
            <a:p>
              <a:pPr indent="457200" algn="just" fontAlgn="auto">
                <a:lnSpc>
                  <a:spcPts val="3200"/>
                </a:lnSpc>
                <a:spcBef>
                  <a:spcPts val="600"/>
                </a:spcBef>
              </a:pPr>
              <a:r>
                <a:rPr lang="zh-CN" altLang="en-US" sz="2000">
                  <a:solidFill>
                    <a:schemeClr val="tx1"/>
                  </a:solidFill>
                  <a:uFillTx/>
                  <a:latin typeface="Times New Roman" panose="02020603050405020304" charset="0"/>
                </a:rPr>
                <a:t>简易显微镜是由镜头、镜筒、镜柱、反光镜等部分组成。同学们分组讨论设计制作方案，选择搜集所需材料，制作一个简易的显微镜。</a:t>
              </a:r>
              <a:endPara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endParaRPr>
            </a:p>
            <a:p>
              <a:pPr indent="457200" algn="just" fontAlgn="auto">
                <a:lnSpc>
                  <a:spcPts val="3200"/>
                </a:lnSpc>
                <a:spcBef>
                  <a:spcPts val="600"/>
                </a:spcBef>
              </a:pPr>
              <a:r>
                <a:rPr lang="zh-CN" altLang="en-US" sz="2000">
                  <a:solidFill>
                    <a:schemeClr val="tx1"/>
                  </a:solidFill>
                  <a:uFillTx/>
                  <a:latin typeface="Times New Roman" panose="02020603050405020304" charset="0"/>
                </a:rPr>
                <a:t>提示：可能用到的材料有平面废洗洁精瓶（圆筒形状的）1 个、平面镜 1 块或者凸透镜 2 块、黏合剂 1 瓶等。</a:t>
              </a:r>
              <a:endPara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endParaRPr>
            </a:p>
            <a:p>
              <a:pPr indent="457200" algn="just" fontAlgn="auto">
                <a:lnSpc>
                  <a:spcPts val="3200"/>
                </a:lnSpc>
                <a:spcBef>
                  <a:spcPts val="600"/>
                </a:spcBef>
              </a:pPr>
              <a:r>
                <a:rPr lang="zh-CN" altLang="en-US" sz="2000">
                  <a:solidFill>
                    <a:schemeClr val="tx1"/>
                  </a:solidFill>
                  <a:uFillTx/>
                  <a:latin typeface="Times New Roman" panose="02020603050405020304" charset="0"/>
                </a:rPr>
                <a:t>实践与操作：根据讨论确定的设计方案进行制作。如果制作的简易显微镜效果不好，共同讨论分析原因，再重新设计制作。制作结束后，物品要整理好，放在指定位置，养成爱护环境、注意卫生的好习惯。</a:t>
              </a:r>
              <a:endPara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endParaRPr>
            </a:p>
          </p:txBody>
        </p:sp>
        <p:sp>
          <p:nvSpPr>
            <p:cNvPr id="4" name="圆角矩形 3"/>
            <p:cNvSpPr/>
            <p:nvPr/>
          </p:nvSpPr>
          <p:spPr>
            <a:xfrm>
              <a:off x="2241" y="2139"/>
              <a:ext cx="14490" cy="6232"/>
            </a:xfrm>
            <a:prstGeom prst="roundRect">
              <a:avLst/>
            </a:prstGeom>
            <a:noFill/>
            <a:ln w="31750">
              <a:prstDash val="dash"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>
            <p:custDataLst>
              <p:tags r:id="rId1"/>
            </p:custDataLst>
          </p:nvPr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>
            <p:custDataLst>
              <p:tags r:id="rId2"/>
            </p:custDataLst>
          </p:nvPr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>
            <p:custDataLst>
              <p:tags r:id="rId3"/>
            </p:custDataLst>
          </p:nvPr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675834" cy="605790"/>
            <a:chOff x="6" y="2331"/>
            <a:chExt cx="3489" cy="954"/>
          </a:xfrm>
        </p:grpSpPr>
        <p:sp>
          <p:nvSpPr>
            <p:cNvPr id="8" name="矩形 7"/>
            <p:cNvSpPr/>
            <p:nvPr>
              <p:custDataLst>
                <p:tags r:id="rId6"/>
              </p:custDataLst>
            </p:nvPr>
          </p:nvSpPr>
          <p:spPr>
            <a:xfrm>
              <a:off x="6" y="2331"/>
              <a:ext cx="3489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>
              <p:custDataLst>
                <p:tags r:id="rId7"/>
              </p:custDataLst>
            </p:nvPr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8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>
              <p:custDataLst>
                <p:tags r:id="rId9"/>
              </p:custDataLst>
            </p:nvPr>
          </p:nvSpPr>
          <p:spPr>
            <a:xfrm>
              <a:off x="968" y="2459"/>
              <a:ext cx="235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物理与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技术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78205" y="760095"/>
            <a:ext cx="10137775" cy="5608955"/>
            <a:chOff x="1383" y="1295"/>
            <a:chExt cx="15965" cy="8833"/>
          </a:xfrm>
        </p:grpSpPr>
        <p:sp>
          <p:nvSpPr>
            <p:cNvPr id="15" name="文本框 14"/>
            <p:cNvSpPr txBox="1"/>
            <p:nvPr>
              <p:custDataLst>
                <p:tags r:id="rId10"/>
              </p:custDataLst>
            </p:nvPr>
          </p:nvSpPr>
          <p:spPr>
            <a:xfrm>
              <a:off x="1383" y="1295"/>
              <a:ext cx="15965" cy="250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indent="457200" algn="ctr" fontAlgn="auto">
                <a:lnSpc>
                  <a:spcPct val="150000"/>
                </a:lnSpc>
                <a:spcBef>
                  <a:spcPts val="0"/>
                </a:spcBef>
              </a:pPr>
              <a:r>
                <a:rPr lang="zh-CN" sz="2400">
                  <a:solidFill>
                    <a:schemeClr val="accent1"/>
                  </a:solidFill>
                  <a:latin typeface="Times New Roman" panose="02020603050405020304" charset="0"/>
                  <a:sym typeface="+mn-ea"/>
                </a:rPr>
                <a:t>显微外科和中国显微外科奠基人——朱家恺</a:t>
              </a:r>
              <a:endParaRPr lang="zh-CN" sz="2400">
                <a:solidFill>
                  <a:schemeClr val="accent1"/>
                </a:solidFill>
                <a:latin typeface="Times New Roman" panose="02020603050405020304" charset="0"/>
                <a:sym typeface="+mn-ea"/>
              </a:endParaRPr>
            </a:p>
            <a:p>
              <a:pPr indent="457200" algn="just" fontAlgn="auto">
                <a:lnSpc>
                  <a:spcPts val="3200"/>
                </a:lnSpc>
                <a:spcBef>
                  <a:spcPts val="0"/>
                </a:spcBef>
              </a:pPr>
              <a:r>
                <a:rPr lang="zh-CN" altLang="en-US" sz="2000">
                  <a:solidFill>
                    <a:schemeClr val="tx1"/>
                  </a:solidFill>
                  <a:uFillTx/>
                  <a:latin typeface="Times New Roman" panose="02020603050405020304" charset="0"/>
                </a:rPr>
                <a:t>显微外科是研究利用光学放大设备和显微外科器材，进行精细手术的学科。我国显微外科从 20 世纪 60 年代初开始起步，设计和改进显微外科器械 , 探讨小血管吻合技术，提</a:t>
              </a:r>
              <a:endPara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endParaRPr>
            </a:p>
          </p:txBody>
        </p:sp>
        <p:sp>
          <p:nvSpPr>
            <p:cNvPr id="6" name="文本框 5"/>
            <p:cNvSpPr txBox="1"/>
            <p:nvPr>
              <p:custDataLst>
                <p:tags r:id="rId11"/>
              </p:custDataLst>
            </p:nvPr>
          </p:nvSpPr>
          <p:spPr>
            <a:xfrm>
              <a:off x="14093" y="6415"/>
              <a:ext cx="274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/>
                <a:t>图</a:t>
              </a:r>
              <a:r>
                <a:rPr lang="en-US" altLang="zh-CN">
                  <a:latin typeface="Times New Roman" panose="02020603050405020304" charset="0"/>
                  <a:cs typeface="Times New Roman" panose="02020603050405020304" charset="0"/>
                </a:rPr>
                <a:t>4-2-8</a:t>
              </a:r>
              <a:r>
                <a:rPr lang="en-US" altLang="zh-CN"/>
                <a:t> </a:t>
              </a:r>
              <a:r>
                <a:rPr lang="zh-CN" altLang="en-US"/>
                <a:t>朱家恺</a:t>
              </a:r>
              <a:endParaRPr lang="zh-CN" altLang="en-US"/>
            </a:p>
          </p:txBody>
        </p:sp>
        <p:sp>
          <p:nvSpPr>
            <p:cNvPr id="7" name="文本框 6"/>
            <p:cNvSpPr txBox="1"/>
            <p:nvPr>
              <p:custDataLst>
                <p:tags r:id="rId12"/>
              </p:custDataLst>
            </p:nvPr>
          </p:nvSpPr>
          <p:spPr>
            <a:xfrm>
              <a:off x="1383" y="3485"/>
              <a:ext cx="12604" cy="338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indent="0" algn="just" fontAlgn="auto">
                <a:lnSpc>
                  <a:spcPts val="3100"/>
                </a:lnSpc>
                <a:spcBef>
                  <a:spcPts val="0"/>
                </a:spcBef>
              </a:pPr>
              <a:r>
                <a:rPr lang="zh-CN" altLang="en-US" sz="2000">
                  <a:uFillTx/>
                  <a:latin typeface="Times New Roman" panose="02020603050405020304" charset="0"/>
                  <a:sym typeface="+mn-ea"/>
                </a:rPr>
                <a:t>高小血管吻合通畅率，开展断肢及断指再植术是这一阶段的主要进展。70 年代初至 80年代中期是我国显微外科的发展阶段，主要进展是进一步提高小血管吻合通畅率，广泛开展断指再植术，拓展显微外科技术的应用领域。80 年代后期至今是我国显微外科的提高和逐步成熟阶段。一代代科研工作者为我国显微外科事业的发展做出了重要贡献。</a:t>
              </a:r>
              <a:endPara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endParaRPr>
            </a:p>
          </p:txBody>
        </p:sp>
        <p:pic>
          <p:nvPicPr>
            <p:cNvPr id="10" name="图片 9" descr="4.8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4438" y="3645"/>
              <a:ext cx="2056" cy="2770"/>
            </a:xfrm>
            <a:prstGeom prst="rect">
              <a:avLst/>
            </a:prstGeom>
          </p:spPr>
        </p:pic>
        <p:sp>
          <p:nvSpPr>
            <p:cNvPr id="18" name="文本框 17"/>
            <p:cNvSpPr txBox="1"/>
            <p:nvPr>
              <p:custDataLst>
                <p:tags r:id="rId14"/>
              </p:custDataLst>
            </p:nvPr>
          </p:nvSpPr>
          <p:spPr>
            <a:xfrm>
              <a:off x="1384" y="6908"/>
              <a:ext cx="15965" cy="322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indent="457200" algn="just" fontAlgn="auto">
                <a:lnSpc>
                  <a:spcPts val="3100"/>
                </a:lnSpc>
                <a:spcBef>
                  <a:spcPts val="0"/>
                </a:spcBef>
              </a:pPr>
              <a:r>
                <a:rPr lang="zh-CN" altLang="en-US" sz="2000">
                  <a:solidFill>
                    <a:schemeClr val="tx1"/>
                  </a:solidFill>
                  <a:uFillTx/>
                  <a:latin typeface="Times New Roman" panose="02020603050405020304" charset="0"/>
                </a:rPr>
                <a:t>原中山医科大学副校长、医学教育家朱家恺教授（图 4-2-8）被誉为“中国显微外科奠基人”。朱家恺团队以骨科、显微外科和手外科研究为主，在断指再植、周围神经束间缝合与束间移植等方面均走在全国前列。朱家恺教授无论在临床医疗、科研教学方面，还是在学术组织建设方面，都兢兢业业、热忱专注，凭着敢于开拓、执着求索的精神，攀登了一个又一个医学高峰，被授予“中国显微外科终身成就奖”。</a:t>
              </a:r>
              <a:endPara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582268" cy="605790"/>
            <a:chOff x="6" y="2331"/>
            <a:chExt cx="3367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367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43" y="2459"/>
              <a:ext cx="1994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ctr"/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巩固提升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950595" y="2167255"/>
            <a:ext cx="10291445" cy="32397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  <a:spcAft>
                <a:spcPts val="600"/>
              </a:spcAft>
            </a:pPr>
            <a:r>
              <a:rPr lang="en-US" altLang="zh-CN" sz="2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1.</a:t>
            </a:r>
            <a:r>
              <a:rPr lang="en-US" altLang="zh-CN" sz="2000">
                <a:solidFill>
                  <a:schemeClr val="tx1"/>
                </a:solidFill>
              </a:rPr>
              <a:t> 照相机、放大镜的成像都遵循凸透镜成像规律。分析一下：照相机、放大镜成像分别遵循什么规律？</a:t>
            </a:r>
            <a:endParaRPr lang="en-US" altLang="zh-CN" sz="2000">
              <a:solidFill>
                <a:schemeClr val="tx1"/>
              </a:solidFill>
            </a:endParaRPr>
          </a:p>
          <a:p>
            <a:pPr indent="457200" algn="l" fontAlgn="auto">
              <a:lnSpc>
                <a:spcPct val="150000"/>
              </a:lnSpc>
              <a:spcAft>
                <a:spcPts val="600"/>
              </a:spcAft>
            </a:pPr>
            <a:r>
              <a:rPr lang="en-US" altLang="zh-CN" sz="2000">
                <a:solidFill>
                  <a:schemeClr val="tx1"/>
                </a:solidFill>
              </a:rPr>
              <a:t>2. 已知投影仪的镜头也是凸透镜，试分析投影仪的成像规律。</a:t>
            </a:r>
            <a:endParaRPr lang="en-US" altLang="zh-CN" sz="2000">
              <a:solidFill>
                <a:schemeClr val="tx1"/>
              </a:solidFill>
            </a:endParaRPr>
          </a:p>
          <a:p>
            <a:pPr indent="457200" algn="l" fontAlgn="auto">
              <a:lnSpc>
                <a:spcPct val="150000"/>
              </a:lnSpc>
              <a:spcAft>
                <a:spcPts val="600"/>
              </a:spcAft>
            </a:pPr>
            <a:r>
              <a:rPr lang="en-US" altLang="zh-CN" sz="2000">
                <a:solidFill>
                  <a:schemeClr val="tx1"/>
                </a:solidFill>
              </a:rPr>
              <a:t>3.试用两个不同焦距的凸透镜组装一个简易显微镜，在课堂上展示，并与同学交流。</a:t>
            </a:r>
            <a:endParaRPr lang="en-US" altLang="zh-CN" sz="2000">
              <a:solidFill>
                <a:schemeClr val="tx1"/>
              </a:solidFill>
            </a:endParaRPr>
          </a:p>
          <a:p>
            <a:pPr indent="457200" algn="l" fontAlgn="auto">
              <a:lnSpc>
                <a:spcPct val="150000"/>
              </a:lnSpc>
              <a:spcAft>
                <a:spcPts val="600"/>
              </a:spcAft>
            </a:pPr>
            <a:r>
              <a:rPr lang="en-US" altLang="zh-CN" sz="2000">
                <a:solidFill>
                  <a:schemeClr val="tx1"/>
                </a:solidFill>
              </a:rPr>
              <a:t>4.收集资料，了解光导纤维内窥镜或电子内窥镜在医疗中的应用，撰写小研究报告，并在课堂上交流。</a:t>
            </a:r>
            <a:endParaRPr lang="en-US" altLang="zh-CN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0" y="624840"/>
            <a:ext cx="1219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二节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光学仪器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979170" y="1438275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2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>
              <p:custDataLst>
                <p:tags r:id="rId3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问题导入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2" name="矩形 11"/>
          <p:cNvSpPr/>
          <p:nvPr>
            <p:custDataLst>
              <p:tags r:id="rId4"/>
            </p:custDataLst>
          </p:nvPr>
        </p:nvSpPr>
        <p:spPr>
          <a:xfrm>
            <a:off x="22225" y="6483350"/>
            <a:ext cx="1216596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5"/>
            </p:custDataLst>
          </p:nvPr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6"/>
            </p:custDataLst>
          </p:nvPr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sp>
        <p:nvSpPr>
          <p:cNvPr id="9" name="文本框 8"/>
          <p:cNvSpPr txBox="1"/>
          <p:nvPr>
            <p:custDataLst>
              <p:tags r:id="rId9"/>
            </p:custDataLst>
          </p:nvPr>
        </p:nvSpPr>
        <p:spPr>
          <a:xfrm>
            <a:off x="1130300" y="2376805"/>
            <a:ext cx="5041265" cy="35814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</a:pPr>
            <a:r>
              <a:rPr sz="2000">
                <a:ea typeface="微软雅黑" panose="020B0503020204020204" charset="-122"/>
              </a:rPr>
              <a:t>我们在旅游过程中经常用光学照相机（图4-2-1）照相；在生物课堂上我们还使用显微镜观察微小的物体；在医院里还用到内窥镜检查病人身体内部的情况等。这些光学仪器的成像规律有什么不同？下面我们就学习这几种常见的光学仪器的成像知识，明白其中的道理。</a:t>
            </a:r>
            <a:endParaRPr sz="2000">
              <a:ea typeface="微软雅黑" panose="020B0503020204020204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0"/>
            </p:custDataLst>
          </p:nvPr>
        </p:nvSpPr>
        <p:spPr>
          <a:xfrm>
            <a:off x="7613015" y="5251450"/>
            <a:ext cx="30359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-2-1</a:t>
            </a:r>
            <a:r>
              <a:rPr lang="en-US" altLang="zh-CN"/>
              <a:t> </a:t>
            </a:r>
            <a:r>
              <a:rPr lang="zh-CN" altLang="en-US"/>
              <a:t>照相机</a:t>
            </a:r>
            <a:endParaRPr lang="zh-CN" altLang="en-US"/>
          </a:p>
        </p:txBody>
      </p:sp>
      <p:pic>
        <p:nvPicPr>
          <p:cNvPr id="2" name="图片 1" descr="4.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13015" y="2599055"/>
            <a:ext cx="303593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1.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照相机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1051560" y="1177925"/>
            <a:ext cx="10206990" cy="2136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照相机的镜头相当于一个凸透镜，来自物体的光经过照相机的镜头后会聚在胶片上，成倒立、缩小的实像（图 </a:t>
            </a:r>
            <a:r>
              <a:rPr lang="zh-CN" altLang="en-US" sz="2000">
                <a:uFillTx/>
                <a:latin typeface="Times New Roman" panose="02020603050405020304" charset="0"/>
                <a:cs typeface="Times New Roman" panose="02020603050405020304" charset="0"/>
              </a:rPr>
              <a:t>4-2-2</a:t>
            </a:r>
            <a:r>
              <a:rPr lang="zh-CN" altLang="en-US" sz="2000">
                <a:uFillTx/>
                <a:latin typeface="Times New Roman" panose="02020603050405020304" charset="0"/>
              </a:rPr>
              <a:t>）。传统相机使用胶卷作为其记录信息的载体，而数码相机的“胶卷”就是其成像感光器件，而且与相机是一体的，是数码相机的核心器件。数码相机正是使用了感光器件，将光信号转变为电信号，再经模 / 数转换后记录于存储卡上。</a:t>
            </a:r>
            <a:endParaRPr lang="zh-CN" altLang="en-US" sz="2000">
              <a:uFillTx/>
              <a:latin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5"/>
            </p:custDataLst>
          </p:nvPr>
        </p:nvSpPr>
        <p:spPr>
          <a:xfrm>
            <a:off x="3141980" y="6002020"/>
            <a:ext cx="5907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-2-2</a:t>
            </a:r>
            <a:r>
              <a:rPr lang="en-US" altLang="zh-CN"/>
              <a:t> </a:t>
            </a:r>
            <a:r>
              <a:rPr lang="zh-CN" altLang="en-US"/>
              <a:t>照相机成像光路图</a:t>
            </a:r>
            <a:endParaRPr lang="zh-CN" altLang="en-US"/>
          </a:p>
        </p:txBody>
      </p:sp>
      <p:pic>
        <p:nvPicPr>
          <p:cNvPr id="3" name="图片 2" descr="4.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1980" y="3493770"/>
            <a:ext cx="5908040" cy="24396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显微镜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1059180" y="1083310"/>
            <a:ext cx="5937250" cy="22275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显微镜（图 4-2-3）是由一个透镜或几个透镜组合构成的光学仪器，主要用于放大微小物体，使人的肉眼能看到。光学显微镜主要由目镜、物镜、载物台和反光镜组成。目镜和物镜都是凸透镜，只不过它们的焦距不同，物镜的焦距小于目镜的焦距。</a:t>
            </a:r>
            <a:endParaRPr lang="zh-CN" altLang="en-US" sz="2000">
              <a:uFillTx/>
              <a:latin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5"/>
            </p:custDataLst>
          </p:nvPr>
        </p:nvSpPr>
        <p:spPr>
          <a:xfrm>
            <a:off x="8182610" y="2942590"/>
            <a:ext cx="2609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-2-3</a:t>
            </a:r>
            <a:r>
              <a:rPr lang="en-US" altLang="zh-CN"/>
              <a:t> </a:t>
            </a:r>
            <a:r>
              <a:rPr lang="zh-CN" altLang="en-US"/>
              <a:t>显微镜</a:t>
            </a:r>
            <a:endParaRPr lang="zh-CN" altLang="en-US"/>
          </a:p>
        </p:txBody>
      </p:sp>
      <p:pic>
        <p:nvPicPr>
          <p:cNvPr id="4" name="图片 3" descr="4.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2610" y="732790"/>
            <a:ext cx="2608580" cy="2209800"/>
          </a:xfrm>
          <a:prstGeom prst="rect">
            <a:avLst/>
          </a:prstGeom>
        </p:spPr>
      </p:pic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059180" y="3598545"/>
            <a:ext cx="5937250" cy="26854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如图 4-2-4 所示，物体通过物镜成倒立、放大的实像，该实像又通过目镜成正立、放大的虚像，人眼经显微镜看到的是物体倒立、放大的虚像。反光镜用来反射光线，照亮被观察的物体。反光镜具有两个反射面：一面是平面镜，在光线较强时使用；另一面是可会聚光线的凹面镜，在光线较弱时使用。</a:t>
            </a:r>
            <a:endParaRPr lang="zh-CN" altLang="en-US" sz="2000">
              <a:uFillTx/>
              <a:latin typeface="Times New Roman" panose="02020603050405020304" charset="0"/>
            </a:endParaRPr>
          </a:p>
        </p:txBody>
      </p:sp>
      <p:pic>
        <p:nvPicPr>
          <p:cNvPr id="6" name="图片 5" descr="4.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81340" y="3777615"/>
            <a:ext cx="2610000" cy="2065450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9"/>
            </p:custDataLst>
          </p:nvPr>
        </p:nvSpPr>
        <p:spPr>
          <a:xfrm>
            <a:off x="7962900" y="5843270"/>
            <a:ext cx="28632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-2-4</a:t>
            </a:r>
            <a:r>
              <a:rPr lang="en-US" altLang="zh-CN"/>
              <a:t> </a:t>
            </a:r>
            <a:r>
              <a:rPr lang="zh-CN" altLang="en-US"/>
              <a:t>显微镜成像光路图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显微镜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1059180" y="1421130"/>
            <a:ext cx="10055225" cy="44754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显微镜的使用方法如下：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(1) 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取镜和安放</a:t>
            </a:r>
            <a:endParaRPr lang="zh-CN" altLang="en-US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右手握住镜臂，左手托住镜座。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把显微镜放在实验台上，略偏左（显微镜放在距实验台边缘 7 cm 左右处）。安装好目镜和物镜。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(2) 对光</a:t>
            </a:r>
            <a:endParaRPr lang="en-US" altLang="zh-CN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转动转换器，使低倍物镜对准通光孔（物镜的前端与载物台要保持 2 cm 的距离）。</a:t>
            </a:r>
            <a:endParaRPr lang="zh-CN" altLang="en-US" sz="2000"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uFillTx/>
                <a:latin typeface="Times New Roman" panose="02020603050405020304" charset="0"/>
              </a:rPr>
              <a:t>把一个较大的光圈对准通光孔，左眼注视目镜内（右眼睁开，便于以后同时画图）。转动反光镜，使光线通过通光孔反射到镜筒内，通过目镜可以看到白亮的视野。</a:t>
            </a:r>
            <a:endParaRPr lang="zh-CN" altLang="en-US" sz="2000"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显微镜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1059180" y="1439545"/>
            <a:ext cx="10055225" cy="43789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(3) 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观察</a:t>
            </a:r>
            <a:endParaRPr lang="zh-CN" altLang="en-US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把所要观察的玻片标本放在载物台上，用压片夹压住，标本要正对通光孔的中心。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转动粗准焦螺旋，使镜筒缓缓下降，直到物镜接近玻片标本为止（眼睛看着物镜，以免物镜碰到玻片标本）。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左眼向目镜内看，同时反方向转动粗准焦螺旋，使镜筒缓缓上升，直到看清物像为止。再略微转动细准焦螺旋，使看到的物像更加清晰。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en-US" altLang="zh-CN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(4) </a:t>
            </a:r>
            <a:r>
              <a:rPr lang="zh-CN" altLang="en-US" sz="2000">
                <a:solidFill>
                  <a:schemeClr val="accent1"/>
                </a:solidFill>
                <a:uFillTx/>
                <a:latin typeface="Times New Roman" panose="02020603050405020304" charset="0"/>
              </a:rPr>
              <a:t>整理</a:t>
            </a:r>
            <a:endParaRPr lang="zh-CN" altLang="en-US" sz="2000">
              <a:solidFill>
                <a:schemeClr val="accent1"/>
              </a:solidFill>
              <a:uFillTx/>
              <a:latin typeface="Times New Roman" panose="02020603050405020304" charset="0"/>
            </a:endParaRPr>
          </a:p>
          <a:p>
            <a:pPr indent="457200" algn="just" fontAlgn="auto">
              <a:lnSpc>
                <a:spcPts val="3200"/>
              </a:lnSpc>
              <a:spcBef>
                <a:spcPts val="600"/>
              </a:spcBef>
            </a:pP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实验完毕，把显微镜的外表擦拭干净。转动转换器，把两个物镜偏到两旁，并将镜筒缓缓下降到最低处，反光镜竖直放置。最后把显微镜放进镜箱里，送回原处。</a:t>
            </a:r>
            <a:endParaRPr lang="en-US" altLang="zh-CN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2.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显微镜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005840" y="1109980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4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>
              <p:custDataLst>
                <p:tags r:id="rId5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操作技能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423035" y="2106295"/>
            <a:ext cx="9201150" cy="3315970"/>
            <a:chOff x="2241" y="3149"/>
            <a:chExt cx="14490" cy="5222"/>
          </a:xfrm>
        </p:grpSpPr>
        <p:sp>
          <p:nvSpPr>
            <p:cNvPr id="16" name="文本框 15"/>
            <p:cNvSpPr txBox="1"/>
            <p:nvPr>
              <p:custDataLst>
                <p:tags r:id="rId6"/>
              </p:custDataLst>
            </p:nvPr>
          </p:nvSpPr>
          <p:spPr>
            <a:xfrm>
              <a:off x="2662" y="3524"/>
              <a:ext cx="13648" cy="447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indent="0" algn="ctr" fontAlgn="auto">
                <a:lnSpc>
                  <a:spcPts val="3200"/>
                </a:lnSpc>
                <a:spcBef>
                  <a:spcPts val="600"/>
                </a:spcBef>
              </a:pPr>
              <a:r>
                <a:rPr lang="zh-CN" altLang="en-US" sz="2000">
                  <a:solidFill>
                    <a:schemeClr val="accent1"/>
                  </a:solidFill>
                  <a:uFillTx/>
                  <a:latin typeface="Times New Roman" panose="02020603050405020304" charset="0"/>
                </a:rPr>
                <a:t>高倍物镜的使用</a:t>
              </a:r>
              <a:endParaRPr lang="zh-CN" altLang="en-US" sz="2000">
                <a:uFillTx/>
                <a:latin typeface="Times New Roman" panose="02020603050405020304" charset="0"/>
              </a:endParaRPr>
            </a:p>
            <a:p>
              <a:pPr indent="457200" algn="just" fontAlgn="auto">
                <a:lnSpc>
                  <a:spcPts val="3200"/>
                </a:lnSpc>
                <a:spcBef>
                  <a:spcPts val="600"/>
                </a:spcBef>
              </a:pPr>
              <a:r>
                <a:rPr lang="zh-CN" altLang="en-US" sz="2000">
                  <a:solidFill>
                    <a:schemeClr val="tx1"/>
                  </a:solidFill>
                  <a:uFillTx/>
                  <a:latin typeface="Times New Roman" panose="02020603050405020304" charset="0"/>
                </a:rPr>
                <a:t>使用高倍物镜之前，必须先用低倍物镜找到观察的物像，并调到视野的正中央，然后转动转换器再换高倍物镜。</a:t>
              </a:r>
              <a:endPara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endParaRPr>
            </a:p>
            <a:p>
              <a:pPr indent="457200" algn="just" fontAlgn="auto">
                <a:lnSpc>
                  <a:spcPts val="3200"/>
                </a:lnSpc>
                <a:spcBef>
                  <a:spcPts val="600"/>
                </a:spcBef>
              </a:pPr>
              <a:r>
                <a:rPr lang="zh-CN" altLang="en-US" sz="2000">
                  <a:solidFill>
                    <a:schemeClr val="tx1"/>
                  </a:solidFill>
                  <a:uFillTx/>
                  <a:latin typeface="Times New Roman" panose="02020603050405020304" charset="0"/>
                </a:rPr>
                <a:t>换用高倍物镜后，视野内亮度变暗，因此一般选用较大的光圈并使用反光镜的凹面，然后调节细准焦螺旋。</a:t>
              </a:r>
              <a:endPara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endParaRPr>
            </a:p>
            <a:p>
              <a:pPr indent="457200" algn="just" fontAlgn="auto">
                <a:lnSpc>
                  <a:spcPts val="3200"/>
                </a:lnSpc>
                <a:spcBef>
                  <a:spcPts val="600"/>
                </a:spcBef>
              </a:pPr>
              <a:r>
                <a:rPr lang="zh-CN" altLang="en-US" sz="2000">
                  <a:solidFill>
                    <a:schemeClr val="tx1"/>
                  </a:solidFill>
                  <a:uFillTx/>
                  <a:latin typeface="Times New Roman" panose="02020603050405020304" charset="0"/>
                </a:rPr>
                <a:t>使用高倍物镜，看到的物体数目变少，但是体积变大。</a:t>
              </a:r>
              <a:endPara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endParaRPr>
            </a:p>
          </p:txBody>
        </p:sp>
        <p:sp>
          <p:nvSpPr>
            <p:cNvPr id="4" name="圆角矩形 3"/>
            <p:cNvSpPr/>
            <p:nvPr/>
          </p:nvSpPr>
          <p:spPr>
            <a:xfrm>
              <a:off x="2241" y="3149"/>
              <a:ext cx="14490" cy="5222"/>
            </a:xfrm>
            <a:prstGeom prst="roundRect">
              <a:avLst/>
            </a:prstGeom>
            <a:noFill/>
            <a:ln w="31750">
              <a:prstDash val="dash"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3.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放大镜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1663700" y="2439670"/>
            <a:ext cx="8865235" cy="19145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放大镜是用来观察物体微小细节的简单目视光学器件，是其焦距比眼的明视距离小得多的会聚透镜。物体在人眼视网膜上所成像的大小与物对眼所张的角（视角 ）成正比。视角越大，像也越大，越能分辨物体的细节。把物体放在它的焦点以内，物体成正立的虚像。放大镜的作用是放大视角。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453515" y="2252980"/>
            <a:ext cx="9285605" cy="2362200"/>
          </a:xfrm>
          <a:prstGeom prst="round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9000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830888" y="6439535"/>
            <a:ext cx="530225" cy="47371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>
            <a:off x="3810" y="374015"/>
            <a:ext cx="2362158" cy="605790"/>
            <a:chOff x="6" y="2331"/>
            <a:chExt cx="3080" cy="954"/>
          </a:xfrm>
        </p:grpSpPr>
        <p:sp>
          <p:nvSpPr>
            <p:cNvPr id="8" name="矩形 7"/>
            <p:cNvSpPr/>
            <p:nvPr/>
          </p:nvSpPr>
          <p:spPr>
            <a:xfrm>
              <a:off x="6" y="2331"/>
              <a:ext cx="3080" cy="954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燕尾形 8"/>
            <p:cNvSpPr/>
            <p:nvPr/>
          </p:nvSpPr>
          <p:spPr>
            <a:xfrm>
              <a:off x="10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燕尾形 10"/>
            <p:cNvSpPr/>
            <p:nvPr>
              <p:custDataLst>
                <p:tags r:id="rId3"/>
              </p:custDataLst>
            </p:nvPr>
          </p:nvSpPr>
          <p:spPr>
            <a:xfrm>
              <a:off x="363" y="2405"/>
              <a:ext cx="514" cy="827"/>
            </a:xfrm>
            <a:prstGeom prst="chevron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0" y="2459"/>
              <a:ext cx="1937" cy="66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rPr>
                <a:t>4. </a:t>
              </a:r>
              <a:r>
                <a:rPr lang="zh-CN" altLang="en-US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内窥镜</a:t>
              </a:r>
              <a:endParaRPr lang="zh-CN" alt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4"/>
            </p:custDataLst>
          </p:nvPr>
        </p:nvSpPr>
        <p:spPr>
          <a:xfrm>
            <a:off x="1059180" y="1495425"/>
            <a:ext cx="5662295" cy="42621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just" fontAlgn="auto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</a:rPr>
              <a:t>内窥镜（图 4-2-5）是集传统光学、人体工程学、精密机械、电工电子、算法、软件等于一体的检测仪器，其结构包括图像传感器、光学镜头、光源照明、机械装置等，可以经口腔进入胃内或经其他天然孔道进入体内。利用内窥镜可以看到 X 射线不能显示的病变，对医生诊断疾病非常有用。例如，医生可以借助内窥镜观察胃内的溃疡或肿瘤，据此制订出最佳的治疗方案。医疗上常用的内窥镜分为光导纤维内窥镜和电子内窥镜。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</a:endParaRPr>
          </a:p>
        </p:txBody>
      </p:sp>
      <p:pic>
        <p:nvPicPr>
          <p:cNvPr id="3" name="图片 2" descr="4.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635" y="2044065"/>
            <a:ext cx="4236720" cy="2619375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6"/>
            </p:custDataLst>
          </p:nvPr>
        </p:nvSpPr>
        <p:spPr>
          <a:xfrm>
            <a:off x="6858635" y="4725670"/>
            <a:ext cx="4236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图</a:t>
            </a:r>
            <a:r>
              <a:rPr lang="en-US" altLang="zh-CN"/>
              <a:t>4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-2-5</a:t>
            </a:r>
            <a:r>
              <a:rPr lang="en-US" altLang="zh-CN"/>
              <a:t> </a:t>
            </a:r>
            <a:r>
              <a:rPr lang="zh-CN" altLang="en-US"/>
              <a:t>大显身手的医用内窥镜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COMMONDATA" val="eyJoZGlkIjoiNmZjMGM2NTdiODU4YWI0ZTBhYjQ1ODVlMTNhMjI5OGYifQ=="/>
  <p:tag name="commondata" val="eyJoZGlkIjoiNWExOWExZmQwYmQ4NDUyOTc1Y2RlMmJlYzA0YmI5MTQifQ==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3947</Words>
  <Application>WPS 演示</Application>
  <PresentationFormat>宽屏</PresentationFormat>
  <Paragraphs>179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华文行楷</vt:lpstr>
      <vt:lpstr>Times New Roman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39</cp:revision>
  <dcterms:created xsi:type="dcterms:W3CDTF">2023-09-22T08:13:00Z</dcterms:created>
  <dcterms:modified xsi:type="dcterms:W3CDTF">2024-01-25T06:33:02Z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9BFCCA8FDBE74D0FB398E0588264FC7B_12</vt:lpwstr>
  </property>
  <property fmtid="{D5CDD505-2E9C-101B-9397-08002B2CF9AE}" pid="3" name="KSOProductBuildVer">
    <vt:lpwstr>2052-12.1.0.16250</vt:lpwstr>
  </property>
</Properties>
</file>