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62" r:id="rId3"/>
    <p:sldId id="288" r:id="rId5"/>
    <p:sldId id="341" r:id="rId6"/>
    <p:sldId id="289" r:id="rId7"/>
    <p:sldId id="381" r:id="rId8"/>
    <p:sldId id="382" r:id="rId9"/>
    <p:sldId id="383" r:id="rId10"/>
    <p:sldId id="384" r:id="rId11"/>
    <p:sldId id="385" r:id="rId12"/>
    <p:sldId id="386" r:id="rId13"/>
    <p:sldId id="379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65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1.xml"/><Relationship Id="rId6" Type="http://schemas.openxmlformats.org/officeDocument/2006/relationships/image" Target="../media/image11.jpeg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image" Target="../media/image2.png"/><Relationship Id="rId1" Type="http://schemas.openxmlformats.org/officeDocument/2006/relationships/tags" Target="../tags/tag57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5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image" Target="../media/image2.png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25.xml"/><Relationship Id="rId12" Type="http://schemas.openxmlformats.org/officeDocument/2006/relationships/tags" Target="../tags/tag24.xml"/><Relationship Id="rId11" Type="http://schemas.openxmlformats.org/officeDocument/2006/relationships/image" Target="../media/image4.jpeg"/><Relationship Id="rId10" Type="http://schemas.openxmlformats.org/officeDocument/2006/relationships/image" Target="../media/image3.jpeg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image" Target="../media/image2.png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jpeg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image" Target="../media/image2.png"/><Relationship Id="rId1" Type="http://schemas.openxmlformats.org/officeDocument/2006/relationships/tags" Target="../tags/tag3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47.xml"/><Relationship Id="rId6" Type="http://schemas.openxmlformats.org/officeDocument/2006/relationships/image" Target="../media/image8.jpeg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image" Target="../media/image2.png"/><Relationship Id="rId1" Type="http://schemas.openxmlformats.org/officeDocument/2006/relationships/tags" Target="../tags/tag4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image" Target="../media/image9.jpeg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image" Target="../media/image2.png"/><Relationship Id="rId1" Type="http://schemas.openxmlformats.org/officeDocument/2006/relationships/tags" Target="../tags/tag48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image" Target="../media/image2.png"/><Relationship Id="rId1" Type="http://schemas.openxmlformats.org/officeDocument/2006/relationships/tags" Target="../tags/tag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8760" y="2275205"/>
            <a:ext cx="6336665" cy="156845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光学知识及其应用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1413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916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 透镜成像作图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624965" y="5419090"/>
            <a:ext cx="3959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-1-8</a:t>
            </a:r>
            <a:r>
              <a:rPr lang="en-US" altLang="zh-CN"/>
              <a:t> </a:t>
            </a:r>
            <a:r>
              <a:rPr lang="zh-CN" altLang="en-US"/>
              <a:t>放大镜成像光路图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150620" y="1459230"/>
            <a:ext cx="9789160" cy="13138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图 4-1-8 是利用任意两条光线作出的放大镜的成像光路图。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凹透镜对光线具有发散作用，图 4-1-9 是凹透镜成像光路图。</a:t>
            </a:r>
            <a:endParaRPr lang="en-US" altLang="zh-CN" sz="2000"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5.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4965" y="2581910"/>
            <a:ext cx="8942705" cy="2660015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5905500" y="5419090"/>
            <a:ext cx="4605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-1-9</a:t>
            </a:r>
            <a:r>
              <a:rPr lang="en-US" altLang="zh-CN"/>
              <a:t> </a:t>
            </a:r>
            <a:r>
              <a:rPr lang="zh-CN" altLang="en-US"/>
              <a:t>凹透镜成像光路图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582268" cy="605790"/>
            <a:chOff x="6" y="2331"/>
            <a:chExt cx="3367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367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43" y="2459"/>
              <a:ext cx="199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巩固提升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950595" y="2593975"/>
            <a:ext cx="10291445" cy="18891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1.</a:t>
            </a:r>
            <a:r>
              <a:rPr lang="en-US" altLang="zh-CN" sz="2000">
                <a:solidFill>
                  <a:schemeClr val="tx1"/>
                </a:solidFill>
              </a:rPr>
              <a:t> 凸透镜在什么条件下成实像？在什么条件下成虚像？</a:t>
            </a:r>
            <a:endParaRPr lang="en-US" altLang="zh-CN" sz="2000">
              <a:solidFill>
                <a:schemeClr val="tx1"/>
              </a:solidFill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</a:rPr>
              <a:t>2. 用作图法画出物体在 2 倍焦距以外、2 倍焦距处、2 倍焦距与 1 倍焦距之间、焦点上、1 倍焦距以内等 5 种情形下经过凸透镜、凹透镜的成像光路图，并在课堂上交流。</a:t>
            </a:r>
            <a:endParaRPr lang="en-US" altLang="zh-CN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" name="矩形 37"/>
          <p:cNvSpPr/>
          <p:nvPr>
            <p:custDataLst>
              <p:tags r:id="rId1"/>
            </p:custDataLst>
          </p:nvPr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>
            <p:custDataLst>
              <p:tags r:id="rId2"/>
            </p:custDataLst>
          </p:nvPr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3"/>
            </p:custDataLst>
          </p:nvPr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42" name="等腰三角形 41"/>
            <p:cNvSpPr/>
            <p:nvPr>
              <p:custDataLst>
                <p:tags r:id="rId4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44" name="等腰三角形 43"/>
              <p:cNvSpPr/>
              <p:nvPr>
                <p:custDataLst>
                  <p:tags r:id="rId5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5" name="椭圆 44"/>
              <p:cNvSpPr/>
              <p:nvPr>
                <p:custDataLst>
                  <p:tags r:id="rId6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46" name="图片 4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sp>
        <p:nvSpPr>
          <p:cNvPr id="47" name="文本框 46"/>
          <p:cNvSpPr txBox="1"/>
          <p:nvPr>
            <p:custDataLst>
              <p:tags r:id="rId9"/>
            </p:custDataLst>
          </p:nvPr>
        </p:nvSpPr>
        <p:spPr>
          <a:xfrm>
            <a:off x="2321560" y="339725"/>
            <a:ext cx="78460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专题四</a:t>
            </a:r>
            <a:r>
              <a:rPr lang="en-US" altLang="zh-CN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光学知识及其应用</a:t>
            </a:r>
            <a:endParaRPr lang="zh-CN" altLang="en-US" sz="36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327150" y="2440305"/>
            <a:ext cx="9537065" cy="2437765"/>
            <a:chOff x="2407" y="2675"/>
            <a:chExt cx="15019" cy="3839"/>
          </a:xfrm>
        </p:grpSpPr>
        <p:sp>
          <p:nvSpPr>
            <p:cNvPr id="37" name="圆角矩形 36"/>
            <p:cNvSpPr/>
            <p:nvPr>
              <p:custDataLst>
                <p:tags r:id="rId10"/>
              </p:custDataLst>
            </p:nvPr>
          </p:nvSpPr>
          <p:spPr>
            <a:xfrm>
              <a:off x="2407" y="2675"/>
              <a:ext cx="15019" cy="3839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8" name="文本框 47"/>
            <p:cNvSpPr txBox="1"/>
            <p:nvPr>
              <p:custDataLst>
                <p:tags r:id="rId11"/>
              </p:custDataLst>
            </p:nvPr>
          </p:nvSpPr>
          <p:spPr>
            <a:xfrm>
              <a:off x="2771" y="3001"/>
              <a:ext cx="14323" cy="3247"/>
            </a:xfrm>
            <a:prstGeom prst="rect">
              <a:avLst/>
            </a:prstGeom>
            <a:noFill/>
          </p:spPr>
          <p:txBody>
            <a:bodyPr wrap="squar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p>
              <a:pPr indent="457200" algn="l" fontAlgn="auto"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现代生活对图像和视频的需求量越来越大，质量要求也越来越高。对图像和视频质量影响较大的因素就是光学器件。怎样改进光学器件的性能？这就需要对光学知识进行充分的学习。本专题将对光学基本知识进行一定的概括总结，对光的应用进行详细的分析说明。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0" y="62484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透镜成像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79170" y="143827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2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>
              <p:custDataLst>
                <p:tags r:id="rId3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问题导入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矩形 11"/>
          <p:cNvSpPr/>
          <p:nvPr>
            <p:custDataLst>
              <p:tags r:id="rId4"/>
            </p:custDataLst>
          </p:nvPr>
        </p:nvSpPr>
        <p:spPr>
          <a:xfrm>
            <a:off x="2222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1054735" y="1956435"/>
            <a:ext cx="10097770" cy="20510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sz="2000">
                <a:ea typeface="微软雅黑" panose="020B0503020204020204" charset="-122"/>
              </a:rPr>
              <a:t>我们小时候经常拿着放大镜（图 4-1-1）观察蚂蚁等小昆虫；喜欢集邮的人都会拿着放大镜辨别邮票的真伪。那么，放大镜是怎样放大物体的？近视的同学都会戴一副近视眼镜（图 4-1-2），戴上眼镜为什么就能看清物体？近视眼镜和放大镜有何异同？下面我们通过学习，了解透镜成像的有关知识，解决这些问题。</a:t>
            </a:r>
            <a:endParaRPr sz="2000">
              <a:ea typeface="微软雅黑" panose="020B0503020204020204" charset="-122"/>
            </a:endParaRPr>
          </a:p>
        </p:txBody>
      </p:sp>
      <p:pic>
        <p:nvPicPr>
          <p:cNvPr id="5" name="图片 4" descr="5.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57400" y="4007485"/>
            <a:ext cx="3266584" cy="2016000"/>
          </a:xfrm>
          <a:prstGeom prst="rect">
            <a:avLst/>
          </a:prstGeom>
        </p:spPr>
      </p:pic>
      <p:pic>
        <p:nvPicPr>
          <p:cNvPr id="10" name="图片 9" descr="5.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27090" y="4007485"/>
            <a:ext cx="4321042" cy="2016000"/>
          </a:xfrm>
          <a:prstGeom prst="rect">
            <a:avLst/>
          </a:prstGeom>
        </p:spPr>
      </p:pic>
      <p:sp>
        <p:nvSpPr>
          <p:cNvPr id="19" name="文本框 18"/>
          <p:cNvSpPr txBox="1"/>
          <p:nvPr>
            <p:custDataLst>
              <p:tags r:id="rId12"/>
            </p:custDataLst>
          </p:nvPr>
        </p:nvSpPr>
        <p:spPr>
          <a:xfrm>
            <a:off x="2057400" y="6088380"/>
            <a:ext cx="32670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-1-1</a:t>
            </a:r>
            <a:r>
              <a:rPr lang="en-US" altLang="zh-CN"/>
              <a:t> </a:t>
            </a:r>
            <a:r>
              <a:rPr lang="zh-CN" altLang="en-US"/>
              <a:t>放大镜</a:t>
            </a:r>
            <a:endParaRPr lang="zh-CN" altLang="en-US"/>
          </a:p>
        </p:txBody>
      </p:sp>
      <p:sp>
        <p:nvSpPr>
          <p:cNvPr id="11" name="文本框 10"/>
          <p:cNvSpPr txBox="1"/>
          <p:nvPr>
            <p:custDataLst>
              <p:tags r:id="rId13"/>
            </p:custDataLst>
          </p:nvPr>
        </p:nvSpPr>
        <p:spPr>
          <a:xfrm>
            <a:off x="5927090" y="6089650"/>
            <a:ext cx="4320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-1-2</a:t>
            </a:r>
            <a:r>
              <a:rPr lang="en-US" altLang="zh-CN"/>
              <a:t> </a:t>
            </a:r>
            <a:r>
              <a:rPr lang="zh-CN" altLang="en-US"/>
              <a:t>近视眼镜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1.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透镜对光的作用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85850" y="979170"/>
            <a:ext cx="9914255" cy="2794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初中我们已经学过关于凸透镜和凹透镜的概念及其对光的作用，现在来回顾一下。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凸透镜（图 4-1-3）是根据光的折射原理制成的、中央较厚、边缘较薄的透镜，可分为双凸、平凸和凹凸（或正弯月形）等形式。凸透镜有会聚光线的作用，故又称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会聚透镜</a:t>
            </a:r>
            <a:r>
              <a:rPr lang="zh-CN" altLang="en-US" sz="2000">
                <a:uFillTx/>
                <a:latin typeface="Times New Roman" panose="02020603050405020304" charset="0"/>
              </a:rPr>
              <a:t>。远视眼镜是凸透镜。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凹透镜（图 4-1-4）的镜片中间薄、边缘厚，呈凹形。凹透镜对光有发散作用，又称为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发散透镜</a:t>
            </a:r>
            <a:r>
              <a:rPr lang="zh-CN" altLang="en-US" sz="2000">
                <a:uFillTx/>
                <a:latin typeface="Times New Roman" panose="02020603050405020304" charset="0"/>
              </a:rPr>
              <a:t>。近视眼镜是凹透镜。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  <p:pic>
        <p:nvPicPr>
          <p:cNvPr id="15" name="图片 14" descr="5.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5765" y="3773170"/>
            <a:ext cx="2443453" cy="2160000"/>
          </a:xfrm>
          <a:prstGeom prst="rect">
            <a:avLst/>
          </a:prstGeom>
        </p:spPr>
      </p:pic>
      <p:pic>
        <p:nvPicPr>
          <p:cNvPr id="20" name="图片 19" descr="5.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5605" y="3773170"/>
            <a:ext cx="2536180" cy="2160000"/>
          </a:xfrm>
          <a:prstGeom prst="rect">
            <a:avLst/>
          </a:prstGeom>
        </p:spPr>
      </p:pic>
      <p:sp>
        <p:nvSpPr>
          <p:cNvPr id="23" name="文本框 22"/>
          <p:cNvSpPr txBox="1"/>
          <p:nvPr>
            <p:custDataLst>
              <p:tags r:id="rId7"/>
            </p:custDataLst>
          </p:nvPr>
        </p:nvSpPr>
        <p:spPr>
          <a:xfrm>
            <a:off x="2945130" y="6024245"/>
            <a:ext cx="2444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-1-3</a:t>
            </a:r>
            <a:r>
              <a:rPr lang="en-US" altLang="zh-CN"/>
              <a:t> </a:t>
            </a:r>
            <a:r>
              <a:rPr lang="zh-CN" altLang="en-US"/>
              <a:t>凸透镜</a:t>
            </a:r>
            <a:endParaRPr lang="zh-CN" altLang="en-US"/>
          </a:p>
        </p:txBody>
      </p:sp>
      <p:sp>
        <p:nvSpPr>
          <p:cNvPr id="25" name="文本框 24"/>
          <p:cNvSpPr txBox="1"/>
          <p:nvPr>
            <p:custDataLst>
              <p:tags r:id="rId8"/>
            </p:custDataLst>
          </p:nvPr>
        </p:nvSpPr>
        <p:spPr>
          <a:xfrm>
            <a:off x="6745605" y="6024245"/>
            <a:ext cx="2535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-1-4</a:t>
            </a:r>
            <a:r>
              <a:rPr lang="en-US" altLang="zh-CN"/>
              <a:t> </a:t>
            </a:r>
            <a:r>
              <a:rPr lang="zh-CN" altLang="en-US"/>
              <a:t>凹透镜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透镜的成像规律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78510" y="112966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4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5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实验探究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937895" y="1228725"/>
            <a:ext cx="10648315" cy="1874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ctr" fontAlgn="auto">
              <a:lnSpc>
                <a:spcPct val="150000"/>
              </a:lnSpc>
              <a:spcBef>
                <a:spcPts val="0"/>
              </a:spcBef>
            </a:pPr>
            <a:r>
              <a:rPr lang="zh-CN" sz="2400">
                <a:solidFill>
                  <a:schemeClr val="accent1"/>
                </a:solidFill>
                <a:latin typeface="Times New Roman" panose="02020603050405020304" charset="0"/>
                <a:sym typeface="+mn-ea"/>
              </a:rPr>
              <a:t>探究透镜的成像规律</a:t>
            </a:r>
            <a:endParaRPr lang="zh-CN" sz="2400">
              <a:solidFill>
                <a:schemeClr val="accent1"/>
              </a:solidFill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>
                <a:solidFill>
                  <a:schemeClr val="tx1"/>
                </a:solidFill>
                <a:uFillTx/>
                <a:latin typeface="Times New Roman" panose="02020603050405020304" charset="0"/>
              </a:rPr>
              <a:t>实验设备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光具座、凸透镜、凹透镜、光屏、蜡烛。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937895" y="3245485"/>
            <a:ext cx="5541645" cy="26816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>
                <a:solidFill>
                  <a:schemeClr val="tx1"/>
                </a:solidFill>
                <a:uFillTx/>
                <a:latin typeface="Times New Roman" panose="02020603050405020304" charset="0"/>
              </a:rPr>
              <a:t>实验步骤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（1）按图 4-1-5 安装实验装置。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（2）实验时应先调整凸透镜和光屏的高度，使它们的中心与烛焰中心尽量保持在同一水平高度上，以保证烛焰的像能成在光屏的中央。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8"/>
            </p:custDataLst>
          </p:nvPr>
        </p:nvSpPr>
        <p:spPr>
          <a:xfrm>
            <a:off x="6933565" y="4867275"/>
            <a:ext cx="39763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-1-5</a:t>
            </a:r>
            <a:r>
              <a:rPr lang="en-US" altLang="zh-CN"/>
              <a:t> </a:t>
            </a:r>
            <a:r>
              <a:rPr lang="zh-CN" altLang="en-US"/>
              <a:t>探究透镜成像规律的实验装置</a:t>
            </a:r>
            <a:endParaRPr lang="zh-CN" altLang="en-US"/>
          </a:p>
        </p:txBody>
      </p:sp>
      <p:pic>
        <p:nvPicPr>
          <p:cNvPr id="20" name="图片 19" descr="5.5"/>
          <p:cNvPicPr>
            <a:picLocks noChangeAspect="1"/>
          </p:cNvPicPr>
          <p:nvPr/>
        </p:nvPicPr>
        <p:blipFill>
          <a:blip r:embed="rId9">
            <a:clrChange>
              <a:clrFrom>
                <a:srgbClr val="C8E9F0">
                  <a:alpha val="100000"/>
                </a:srgbClr>
              </a:clrFrom>
              <a:clrTo>
                <a:srgbClr val="C8E9F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3565" y="3456305"/>
            <a:ext cx="3976370" cy="1438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透镜的成像规律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78510" y="112966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4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5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实验探究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6"/>
            </p:custDataLst>
          </p:nvPr>
        </p:nvSpPr>
        <p:spPr>
          <a:xfrm>
            <a:off x="1040765" y="1626235"/>
            <a:ext cx="10019665" cy="47948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（3）实验过程中，保持凸透镜位置不变，改变蜡烛或光屏与凸透镜的距离，观察并记录实验现象。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①将蜡烛置于 2 倍焦距以外，观察现象；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②将蜡烛置于 2 倍焦距和 1 倍焦距之间，观察现象；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③将蜡烛置于焦距以内，观察现象。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（4）作凸透镜成像光路图。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（5）进行重复实验（3 ～ 5 次），寻找普遍规律。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（6）在图 4-1-5 所示实验装置中，将凸透镜换成凹透镜，继续按照上述步骤进行实验。将蜡烛置于任意处，观察现象。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（7）作凹透镜成像光路图。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29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（8）进行重复实验（3 ～ 5 次），寻找普遍规律。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透镜的成像规律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36955" y="1117600"/>
            <a:ext cx="10118725" cy="6743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通过实验，可以得到表 4-1-1 中的结论。</a:t>
            </a:r>
            <a:endParaRPr lang="en-US" altLang="zh-CN" sz="2000">
              <a:uFillTx/>
              <a:latin typeface="Times New Roman" panose="02020603050405020304" charset="0"/>
            </a:endParaRPr>
          </a:p>
        </p:txBody>
      </p:sp>
      <p:pic>
        <p:nvPicPr>
          <p:cNvPr id="5" name="图片 4" descr="表4.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236345" y="2195195"/>
            <a:ext cx="9718675" cy="4071620"/>
          </a:xfrm>
          <a:prstGeom prst="rect">
            <a:avLst/>
          </a:prstGeom>
        </p:spPr>
      </p:pic>
      <p:sp>
        <p:nvSpPr>
          <p:cNvPr id="19" name="文本框 18"/>
          <p:cNvSpPr txBox="1"/>
          <p:nvPr>
            <p:custDataLst>
              <p:tags r:id="rId7"/>
            </p:custDataLst>
          </p:nvPr>
        </p:nvSpPr>
        <p:spPr>
          <a:xfrm>
            <a:off x="1236980" y="1760220"/>
            <a:ext cx="9719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/>
              <a:t>表</a:t>
            </a:r>
            <a:r>
              <a:rPr lang="en-US" altLang="zh-CN" b="1"/>
              <a:t>4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</a:rPr>
              <a:t>-1-1</a:t>
            </a:r>
            <a:r>
              <a:rPr lang="en-US" altLang="zh-CN" b="1"/>
              <a:t> </a:t>
            </a:r>
            <a:r>
              <a:rPr lang="zh-CN" altLang="en-US" b="1"/>
              <a:t>透镜的成像规律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 透镜成像作图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36955" y="1597660"/>
            <a:ext cx="5490210" cy="25641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透镜成像的位置、大小、虚实等，可以由实验得出，也可以由作图法求出。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为了作图方便，我们经常用一根两端带箭头、通过光心 </a:t>
            </a:r>
            <a:r>
              <a:rPr lang="en-US" altLang="zh-CN" sz="2000" i="1">
                <a:uFillTx/>
                <a:latin typeface="Times New Roman" panose="02020603050405020304" charset="0"/>
              </a:rPr>
              <a:t>O</a:t>
            </a:r>
            <a:r>
              <a:rPr lang="en-US" altLang="zh-CN" sz="2000">
                <a:uFillTx/>
                <a:latin typeface="Times New Roman" panose="02020603050405020304" charset="0"/>
              </a:rPr>
              <a:t> 并跟主光轴垂直的线段表示薄透镜（图4-1-6）。</a:t>
            </a:r>
            <a:endParaRPr lang="en-US" altLang="zh-CN" sz="2000"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5.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9145" y="1510030"/>
            <a:ext cx="3411855" cy="2191385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7128510" y="3716020"/>
            <a:ext cx="3411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-1-6</a:t>
            </a:r>
            <a:r>
              <a:rPr lang="en-US" altLang="zh-CN"/>
              <a:t> </a:t>
            </a:r>
            <a:r>
              <a:rPr lang="zh-CN" altLang="en-US"/>
              <a:t>透镜符号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1036955" y="4402455"/>
            <a:ext cx="10165715" cy="15322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某一点 A 发出的光线由无数条光线组成，经过凸透镜后又会聚到 </a:t>
            </a:r>
            <a:r>
              <a:rPr lang="en-US" altLang="zh-CN" sz="2000" i="1">
                <a:uFillTx/>
                <a:latin typeface="Times New Roman" panose="02020603050405020304" charset="0"/>
              </a:rPr>
              <a:t>A'</a:t>
            </a:r>
            <a:r>
              <a:rPr lang="en-US" altLang="zh-CN" sz="2000">
                <a:uFillTx/>
                <a:latin typeface="Times New Roman" panose="02020603050405020304" charset="0"/>
              </a:rPr>
              <a:t>，</a:t>
            </a:r>
            <a:r>
              <a:rPr lang="en-US" altLang="zh-CN" sz="2000" i="1">
                <a:uFillTx/>
                <a:latin typeface="Times New Roman" panose="02020603050405020304" charset="0"/>
              </a:rPr>
              <a:t>A'</a:t>
            </a:r>
            <a:r>
              <a:rPr lang="en-US" altLang="zh-CN" sz="2000">
                <a:uFillTx/>
                <a:latin typeface="Times New Roman" panose="02020603050405020304" charset="0"/>
              </a:rPr>
              <a:t> 就是 </a:t>
            </a:r>
            <a:r>
              <a:rPr lang="en-US" altLang="zh-CN" sz="2000" i="1">
                <a:uFillTx/>
                <a:latin typeface="Times New Roman" panose="02020603050405020304" charset="0"/>
              </a:rPr>
              <a:t>A</a:t>
            </a:r>
            <a:r>
              <a:rPr lang="en-US" altLang="zh-CN" sz="2000">
                <a:uFillTx/>
                <a:latin typeface="Times New Roman" panose="02020603050405020304" charset="0"/>
              </a:rPr>
              <a:t> 所成的像。因此，只要求出该发光点发出的任意两条光线经过凸透镜折射后的交点，就可以确定该点的像了。</a:t>
            </a:r>
            <a:endParaRPr lang="en-US" altLang="zh-CN" sz="2000"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514094" cy="605790"/>
            <a:chOff x="6" y="2331"/>
            <a:chExt cx="4582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582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346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 透镜成像作图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3232150" y="6071235"/>
            <a:ext cx="5615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-1-7</a:t>
            </a:r>
            <a:r>
              <a:rPr lang="en-US" altLang="zh-CN"/>
              <a:t> </a:t>
            </a:r>
            <a:r>
              <a:rPr lang="zh-CN" altLang="en-US"/>
              <a:t>凸透镜成像光路图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150620" y="958215"/>
            <a:ext cx="9789160" cy="28727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在作图法中，我们常用的 3 条特殊光线经凸透镜折射后的传播方向分别是：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①通过光心 </a:t>
            </a:r>
            <a:r>
              <a:rPr lang="en-US" altLang="zh-CN" sz="2000" i="1">
                <a:uFillTx/>
                <a:latin typeface="Times New Roman" panose="02020603050405020304" charset="0"/>
              </a:rPr>
              <a:t>O</a:t>
            </a:r>
            <a:r>
              <a:rPr lang="en-US" altLang="zh-CN" sz="2000">
                <a:uFillTx/>
                <a:latin typeface="Times New Roman" panose="02020603050405020304" charset="0"/>
              </a:rPr>
              <a:t> 的光线，经过透镜后方向不变；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②平行于主光轴的光线，经过透镜后通过焦点 </a:t>
            </a:r>
            <a:r>
              <a:rPr lang="en-US" altLang="zh-CN" sz="2000" i="1">
                <a:uFillTx/>
                <a:latin typeface="Times New Roman" panose="02020603050405020304" charset="0"/>
              </a:rPr>
              <a:t>F</a:t>
            </a:r>
            <a:r>
              <a:rPr lang="en-US" altLang="zh-CN" sz="2000">
                <a:uFillTx/>
                <a:latin typeface="Times New Roman" panose="02020603050405020304" charset="0"/>
              </a:rPr>
              <a:t> ；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③通过焦点 F 的光线，经过透镜后跟主光轴平行。</a:t>
            </a:r>
            <a:endParaRPr lang="en-US" altLang="zh-CN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uFillTx/>
                <a:latin typeface="Times New Roman" panose="02020603050405020304" charset="0"/>
              </a:rPr>
              <a:t>图 4-1-7 是用 3 条特殊光线作出的发光点 </a:t>
            </a:r>
            <a:r>
              <a:rPr lang="en-US" altLang="zh-CN" sz="2000" i="1">
                <a:uFillTx/>
                <a:latin typeface="Times New Roman" panose="02020603050405020304" charset="0"/>
              </a:rPr>
              <a:t>A</a:t>
            </a:r>
            <a:r>
              <a:rPr lang="en-US" altLang="zh-CN" sz="2000">
                <a:uFillTx/>
                <a:latin typeface="Times New Roman" panose="02020603050405020304" charset="0"/>
              </a:rPr>
              <a:t> 的凸透镜成像光路图。实际作图中，任选其中两条就可以。</a:t>
            </a:r>
            <a:endParaRPr lang="en-US" altLang="zh-CN" sz="2000">
              <a:uFillTx/>
              <a:latin typeface="Times New Roman" panose="02020603050405020304" charset="0"/>
            </a:endParaRPr>
          </a:p>
        </p:txBody>
      </p:sp>
      <p:pic>
        <p:nvPicPr>
          <p:cNvPr id="5" name="图片 4" descr="5.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1515" y="3744595"/>
            <a:ext cx="5616575" cy="22574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COMMONDATA" val="eyJoZGlkIjoiNmZjMGM2NTdiODU4YWI0ZTBhYjQ1ODVlMTNhMjI5OGYifQ=="/>
  <p:tag name="commondata" val="eyJoZGlkIjoiNWExOWExZmQwYmQ4NDUyOTc1Y2RlMmJlYzA0YmI5MTQifQ==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1950</Words>
  <Application>WPS 演示</Application>
  <PresentationFormat>宽屏</PresentationFormat>
  <Paragraphs>138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华文行楷</vt:lpstr>
      <vt:lpstr>Times New Roman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38</cp:revision>
  <dcterms:created xsi:type="dcterms:W3CDTF">2023-09-22T08:13:00Z</dcterms:created>
  <dcterms:modified xsi:type="dcterms:W3CDTF">2024-01-18T03:48:50Z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9BFCCA8FDBE74D0FB398E0588264FC7B_12</vt:lpwstr>
  </property>
  <property fmtid="{D5CDD505-2E9C-101B-9397-08002B2CF9AE}" pid="3" name="KSOProductBuildVer">
    <vt:lpwstr>2052-12.1.0.16250</vt:lpwstr>
  </property>
</Properties>
</file>