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262" r:id="rId3"/>
    <p:sldId id="341" r:id="rId5"/>
    <p:sldId id="289" r:id="rId6"/>
    <p:sldId id="405" r:id="rId7"/>
    <p:sldId id="397" r:id="rId8"/>
    <p:sldId id="406" r:id="rId9"/>
    <p:sldId id="407" r:id="rId10"/>
    <p:sldId id="398" r:id="rId11"/>
    <p:sldId id="408" r:id="rId12"/>
    <p:sldId id="409" r:id="rId13"/>
    <p:sldId id="387" r:id="rId14"/>
    <p:sldId id="410" r:id="rId15"/>
    <p:sldId id="402" r:id="rId16"/>
    <p:sldId id="411" r:id="rId17"/>
    <p:sldId id="412" r:id="rId18"/>
    <p:sldId id="414" r:id="rId19"/>
    <p:sldId id="415" r:id="rId20"/>
    <p:sldId id="355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gs" Target="tags/tag70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image" Target="../media/image2.png"/><Relationship Id="rId1" Type="http://schemas.openxmlformats.org/officeDocument/2006/relationships/tags" Target="../tags/tag48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54.xml"/><Relationship Id="rId4" Type="http://schemas.openxmlformats.org/officeDocument/2006/relationships/image" Target="../media/image11.jpeg"/><Relationship Id="rId3" Type="http://schemas.openxmlformats.org/officeDocument/2006/relationships/tags" Target="../tags/tag53.xml"/><Relationship Id="rId2" Type="http://schemas.openxmlformats.org/officeDocument/2006/relationships/image" Target="../media/image2.png"/><Relationship Id="rId1" Type="http://schemas.openxmlformats.org/officeDocument/2006/relationships/tags" Target="../tags/tag5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6.xml"/><Relationship Id="rId2" Type="http://schemas.openxmlformats.org/officeDocument/2006/relationships/image" Target="../media/image2.png"/><Relationship Id="rId1" Type="http://schemas.openxmlformats.org/officeDocument/2006/relationships/tags" Target="../tags/tag55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8.xml"/><Relationship Id="rId2" Type="http://schemas.openxmlformats.org/officeDocument/2006/relationships/image" Target="../media/image2.png"/><Relationship Id="rId1" Type="http://schemas.openxmlformats.org/officeDocument/2006/relationships/tags" Target="../tags/tag5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0.xml"/><Relationship Id="rId2" Type="http://schemas.openxmlformats.org/officeDocument/2006/relationships/image" Target="../media/image2.png"/><Relationship Id="rId1" Type="http://schemas.openxmlformats.org/officeDocument/2006/relationships/tags" Target="../tags/tag59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2.xml"/><Relationship Id="rId2" Type="http://schemas.openxmlformats.org/officeDocument/2006/relationships/image" Target="../media/image2.png"/><Relationship Id="rId1" Type="http://schemas.openxmlformats.org/officeDocument/2006/relationships/tags" Target="../tags/tag61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" Type="http://schemas.openxmlformats.org/officeDocument/2006/relationships/tags" Target="../tags/tag63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image" Target="../media/image2.png"/><Relationship Id="rId1" Type="http://schemas.openxmlformats.org/officeDocument/2006/relationships/tags" Target="../tags/tag65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image" Target="../media/image2.png"/><Relationship Id="rId1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jpeg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19.xml"/><Relationship Id="rId6" Type="http://schemas.openxmlformats.org/officeDocument/2006/relationships/image" Target="../media/image4.jpeg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2.png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image" Target="../media/image2.png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image" Target="../media/image2.png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image" Target="../media/image2.png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image" Target="../media/image8.jpeg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image" Target="../media/image2.png"/><Relationship Id="rId1" Type="http://schemas.openxmlformats.org/officeDocument/2006/relationships/tags" Target="../tags/tag3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image" Target="../media/image10.jpeg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image" Target="../media/image2.png"/><Relationship Id="rId1" Type="http://schemas.openxmlformats.org/officeDocument/2006/relationships/tags" Target="../tags/tag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8760" y="2275205"/>
            <a:ext cx="6336665" cy="156845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专题三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电学知识及其应用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1413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916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769567" cy="605790"/>
            <a:chOff x="6" y="2331"/>
            <a:chExt cx="621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621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505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二极管的伏安特性及参数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040765" y="2070735"/>
            <a:ext cx="3477895" cy="5384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(3)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二极管的主要参数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1040765" y="2717800"/>
            <a:ext cx="10200005" cy="22205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最大整流电流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I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F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：二极管长期连续工作时，允许通过二极管的最大正向电流的平均值。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反向击穿电压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BR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：二极管击穿时的电压值。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反向饱和电流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I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S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：二极管没有击穿时的反向电流值。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I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S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值越小，说明二极管的单向导电性越好。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技术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69315" y="982345"/>
            <a:ext cx="10252075" cy="31788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ctr" fontAlgn="auto">
              <a:lnSpc>
                <a:spcPct val="150000"/>
              </a:lnSpc>
              <a:spcBef>
                <a:spcPts val="0"/>
              </a:spcBef>
            </a:pPr>
            <a:r>
              <a:rPr lang="zh-CN" sz="2400">
                <a:solidFill>
                  <a:schemeClr val="accent1"/>
                </a:solidFill>
                <a:latin typeface="Times New Roman" panose="02020603050405020304" charset="0"/>
                <a:sym typeface="+mn-ea"/>
              </a:rPr>
              <a:t>二极管的测试</a:t>
            </a:r>
            <a:endParaRPr lang="zh-CN" sz="2400">
              <a:solidFill>
                <a:schemeClr val="accent1"/>
              </a:solidFill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1. 二极管极性的判定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将指针式多用表红、黑表笔分别接二极管的两个电极，若测得的电阻值很小（几千欧以下），则黑表笔所接电极为二极管的正极，红表笔所接电极为二极管的负极；若测得的阻值很大（几百千欧以上），则黑表笔所接电极为二极管的负极，红表笔所接电极为二极管的正极，如图3-4-9 所示。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9"/>
          <p:cNvPicPr>
            <a:picLocks noChangeAspect="1"/>
          </p:cNvPicPr>
          <p:nvPr/>
        </p:nvPicPr>
        <p:blipFill>
          <a:blip r:embed="rId4">
            <a:clrChange>
              <a:clrFrom>
                <a:srgbClr val="C6EAFA">
                  <a:alpha val="100000"/>
                </a:srgbClr>
              </a:clrFrom>
              <a:clrTo>
                <a:srgbClr val="C6EAFA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8100" y="3855085"/>
            <a:ext cx="6835140" cy="2134235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577465" y="6000115"/>
            <a:ext cx="68364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3-4-9</a:t>
            </a:r>
            <a:r>
              <a:rPr lang="en-US" altLang="zh-CN"/>
              <a:t> </a:t>
            </a:r>
            <a:r>
              <a:rPr lang="zh-CN" altLang="en-US"/>
              <a:t>二极管极性的测试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技术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99795" y="2209800"/>
            <a:ext cx="10252075" cy="24466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2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. 二极管好坏的判定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(1)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若测得的反向电阻很大（几百千欧以上），正向电阻很小（几千欧以下），表明二极管性能良好。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(2)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若测得的反向电阻和正向电阻都很小，表明二极管短路，已损坏。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(3)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若测得的反向电阻和正向电阻都很大，表明二极管断路，已损坏。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物理与环境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69315" y="1245235"/>
            <a:ext cx="10252075" cy="50831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 fontAlgn="auto">
              <a:lnSpc>
                <a:spcPct val="150000"/>
              </a:lnSpc>
              <a:spcBef>
                <a:spcPts val="600"/>
              </a:spcBef>
            </a:pPr>
            <a:r>
              <a:rPr lang="zh-CN" sz="2000">
                <a:solidFill>
                  <a:schemeClr val="accent1"/>
                </a:solidFill>
                <a:latin typeface="Times New Roman" panose="02020603050405020304" charset="0"/>
                <a:sym typeface="+mn-ea"/>
              </a:rPr>
              <a:t>“电子垃圾”再利用与环境保护</a:t>
            </a:r>
            <a:endParaRPr lang="zh-CN" sz="2000">
              <a:solidFill>
                <a:schemeClr val="accent1"/>
              </a:solidFill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电子废弃物俗称“电子垃圾”，是指被废弃不再使用的电器或电子设备，主要包括淘汰的电冰箱、空调、洗衣机、电视机等家用电器和计算机等通信电子产品。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电子废弃物的成分复杂，其中半数以上的材料对人体有害，有一些甚至有剧毒。例如，一台电脑中有一半元件含有汞、砷、铬等有毒物质，电视机、电冰箱、手机等电子产品中也都含有铅、铬、汞等重金属，激光打印机和复印机中含有碳粉等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电子废弃物包含多种有害物质，不能简单地将它送到垃圾焚烧炉进行焚烧。另外，电子废弃物中也包含可以回收再利用的部分，属于可回收垃圾，做好回收利用，可以变废为宝。电子废弃物中所蕴含的金属尤其是贵金属，其品位是天然矿藏的几十倍甚至几百倍，回收成本一般低于自然矿床开采成本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物理与环境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869315" y="1734185"/>
            <a:ext cx="10252075" cy="3949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通过人工拆解和机械拆解分拣，对电子废弃物进行综合处理，不仅可以保护自然环境，而且能够对某些资源进行回收再利用。处置电子废弃物的方法主要有化学处理方法、机械处理方法、电化学法或几种方法结合使用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进入新时代，党和国家从中华民族永续发展的高度出发，大力推动生态文明理论创新、实践创新、制度创新，创造性提出一系列新理念新思想新战略。通过出台法规、征收基金、标注提示、资格审批、专业引导等方式，提高电子废弃物等资源的利用率，减轻对环境污染的压力，变废为宝，充分发挥包括电子废物在内的各类废物资源的作用，尽力做到人与自然和谐共生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德行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947545" y="2619375"/>
            <a:ext cx="8295640" cy="20548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随着我们进入信息化时代，电子产品空前普及。我们要养成爱护环境，不随意拆解、不焚烧、不乱丢“电子垃圾”的良好习惯，培养优良品质和人文素养，增强时代责任感，关注科学·技术·社会·环境的关系，认识到持续发展的重要性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359535" y="2336800"/>
            <a:ext cx="9472295" cy="2540635"/>
          </a:xfrm>
          <a:prstGeom prst="roundRect">
            <a:avLst/>
          </a:prstGeom>
          <a:noFill/>
          <a:ln w="31750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技术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257935" y="1336040"/>
            <a:ext cx="9676130" cy="4530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ctr" fontAlgn="auto">
              <a:lnSpc>
                <a:spcPct val="150000"/>
              </a:lnSpc>
              <a:spcBef>
                <a:spcPts val="0"/>
              </a:spcBef>
            </a:pPr>
            <a:r>
              <a:rPr lang="zh-CN" sz="2400">
                <a:solidFill>
                  <a:schemeClr val="accent1"/>
                </a:solidFill>
                <a:latin typeface="Times New Roman" panose="02020603050405020304" charset="0"/>
                <a:sym typeface="+mn-ea"/>
              </a:rPr>
              <a:t>中国芯片制造技术新进展</a:t>
            </a:r>
            <a:endParaRPr lang="zh-CN" sz="2400">
              <a:solidFill>
                <a:schemeClr val="accent1"/>
              </a:solidFill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21 世纪，半导体芯片技术在国内备受关注。芯片被人们称为“智慧皇冠上的明珠”，是信息时代发展进步的基石，在科技领域占据重要地位，在各行各业也都发挥着重要作用。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光刻机是芯片制造的关键装备，光刻制造是半导体集成电路芯片制造最关键、最复杂和时间占比最高的环节。它采用类似照片冲印的技术，把母版上的精细图形通过曝光转移至硅片上。光刻分辨力越高，加工的芯片集成度也就越高。高端光刻机的生产技术由国外公司垄断，研制出国产化的高端光刻机一直是中国微纳加工领域几代科学家的“最大梦想”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技术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205865" y="1529080"/>
            <a:ext cx="9781540" cy="4370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2019 年 4 月，武汉光电国家研究中心甘棕松团队通过两束激光，在自主研发的光刻胶上突破光束衍射极限的限制，并使用远场光学，光刻出最小 9 nm 线宽的线段。该成果一举实现光刻机材料、软件和零部件的三大国产化。2022 年，上海微电子设备有限公司研制成功我国首台国产28 nm 工艺的浸没式光刻机，这意味着国产光刻机工艺将从 90 nm 一举突破到 28 nm。虽然国产 28 nm 光刻机与已面世的 5 nm 顶尖制程（指芯片内电路与电路之间的距离）存在较大差距，但已能满足常见的射频、蓝牙、功放、路由器以及各种电器的驱动芯片等。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随着科技加速发展，越来越多的高精尖技术被我国掌握，我国定会更加自信地站在世界的舞台上。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582268" cy="605790"/>
            <a:chOff x="6" y="2331"/>
            <a:chExt cx="3367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367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43" y="2459"/>
              <a:ext cx="199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巩固提升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1048385" y="2194560"/>
            <a:ext cx="9891395" cy="27787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1. 半导体分为哪两种半导体？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2. 二极管的导电特性是怎样的？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3. 练习用多用表检测二极管的好坏及判断二极管的类型，分组讨论，交流心得，撰写总结报告。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4. 调查生活中哪些电器使用了发光二极管，撰写小调查报告，在课堂上交流。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0" y="62484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第四节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二极管</a:t>
            </a:r>
            <a:endParaRPr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79170" y="143827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2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>
              <p:custDataLst>
                <p:tags r:id="rId3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问题导入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矩形 11"/>
          <p:cNvSpPr/>
          <p:nvPr>
            <p:custDataLst>
              <p:tags r:id="rId4"/>
            </p:custDataLst>
          </p:nvPr>
        </p:nvSpPr>
        <p:spPr>
          <a:xfrm>
            <a:off x="2222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1098550" y="2608580"/>
            <a:ext cx="5845810" cy="25190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just" fontAlgn="auto">
              <a:lnSpc>
                <a:spcPct val="150000"/>
              </a:lnSpc>
            </a:pP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sz="2000">
                <a:ea typeface="微软雅黑" panose="020B0503020204020204" charset="-122"/>
              </a:rPr>
              <a:t>我们在生活中经常听说二极管（图</a:t>
            </a:r>
            <a:r>
              <a:rPr lang="zh-CN" altLang="en-US" sz="20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3-4-1</a:t>
            </a:r>
            <a:r>
              <a:rPr lang="zh-CN" altLang="en-US" sz="2000">
                <a:ea typeface="微软雅黑" panose="020B0503020204020204" charset="-122"/>
              </a:rPr>
              <a:t>）。常见的很多霓虹灯、广告牌就是由发光二极管构成的。智能手机后面都有一个由发光二极管构成的小手电筒。那么，二极管有什么特性？还有哪些方面的用途？下面我们将学习有关二极管的知识。</a:t>
            </a:r>
            <a:endParaRPr lang="zh-CN" altLang="en-US" sz="2000"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8114665" y="5461635"/>
            <a:ext cx="23094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3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-4-1</a:t>
            </a:r>
            <a:r>
              <a:rPr lang="en-US" altLang="zh-CN"/>
              <a:t> </a:t>
            </a:r>
            <a:r>
              <a:rPr lang="zh-CN" altLang="en-US"/>
              <a:t>二极管</a:t>
            </a:r>
            <a:endParaRPr lang="zh-CN" altLang="en-US"/>
          </a:p>
        </p:txBody>
      </p:sp>
      <p:pic>
        <p:nvPicPr>
          <p:cNvPr id="10" name="图片 9" descr="Graph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15300" y="2276475"/>
            <a:ext cx="2308860" cy="3119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23812" cy="605790"/>
            <a:chOff x="6" y="2331"/>
            <a:chExt cx="303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3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186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1.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半导体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080135" y="1264920"/>
            <a:ext cx="9930765" cy="4780915"/>
            <a:chOff x="1603" y="1628"/>
            <a:chExt cx="15639" cy="7529"/>
          </a:xfrm>
        </p:grpSpPr>
        <p:sp>
          <p:nvSpPr>
            <p:cNvPr id="4" name="文本框 3"/>
            <p:cNvSpPr txBox="1"/>
            <p:nvPr>
              <p:custDataLst>
                <p:tags r:id="rId4"/>
              </p:custDataLst>
            </p:nvPr>
          </p:nvSpPr>
          <p:spPr>
            <a:xfrm>
              <a:off x="1603" y="1628"/>
              <a:ext cx="15639" cy="326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457200" algn="just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2000">
                  <a:uFillTx/>
                  <a:latin typeface="Times New Roman" panose="02020603050405020304" charset="0"/>
                  <a:sym typeface="+mn-ea"/>
                </a:rPr>
                <a:t>物质按其导电能力的强弱，可分为导体、绝缘体和半导体。导电能力很强的物质称为导体，如铜、铁、铝等。导电能力很弱，甚至基本上不导电的物质称为绝缘体，如橡胶、陶瓷、塑料、云母等。导电能力介于导体和绝缘体之间的物质称为半导体，如硅、锗。半导体在集成电路、人工智能芯片（图 3-4-2）、消费电子、通信系统、光伏发电、</a:t>
              </a:r>
              <a:endParaRPr lang="zh-CN" altLang="en-US" sz="2000">
                <a:uFillTx/>
                <a:latin typeface="Times New Roman" panose="02020603050405020304" charset="0"/>
                <a:sym typeface="+mn-ea"/>
              </a:endParaRPr>
            </a:p>
          </p:txBody>
        </p:sp>
        <p:sp>
          <p:nvSpPr>
            <p:cNvPr id="20" name="文本框 19"/>
            <p:cNvSpPr txBox="1"/>
            <p:nvPr>
              <p:custDataLst>
                <p:tags r:id="rId5"/>
              </p:custDataLst>
            </p:nvPr>
          </p:nvSpPr>
          <p:spPr>
            <a:xfrm>
              <a:off x="10654" y="8577"/>
              <a:ext cx="624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/>
                <a:t>图</a:t>
              </a:r>
              <a:r>
                <a:rPr lang="en-US" altLang="zh-CN">
                  <a:latin typeface="Times New Roman" panose="02020603050405020304" charset="0"/>
                  <a:cs typeface="Times New Roman" panose="02020603050405020304" charset="0"/>
                </a:rPr>
                <a:t>3-4-2</a:t>
              </a:r>
              <a:r>
                <a:rPr lang="en-US" altLang="zh-CN"/>
                <a:t> </a:t>
              </a:r>
              <a:r>
                <a:rPr lang="zh-CN" altLang="en-US"/>
                <a:t>芯片</a:t>
              </a:r>
              <a:endParaRPr lang="zh-CN" altLang="en-US"/>
            </a:p>
          </p:txBody>
        </p:sp>
        <p:pic>
          <p:nvPicPr>
            <p:cNvPr id="10" name="图片 9" descr="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654" y="4833"/>
              <a:ext cx="6244" cy="3693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>
              <p:custDataLst>
                <p:tags r:id="rId7"/>
              </p:custDataLst>
            </p:nvPr>
          </p:nvSpPr>
          <p:spPr>
            <a:xfrm>
              <a:off x="1603" y="4510"/>
              <a:ext cx="8724" cy="458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0" algn="just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2000">
                  <a:uFillTx/>
                  <a:latin typeface="Times New Roman" panose="02020603050405020304" charset="0"/>
                  <a:sym typeface="+mn-ea"/>
                </a:rPr>
                <a:t>照明、大功率电源转换等领域都有应用，如二极管就是采用半导体制作的器件。无论从科技或经济发展的角度来看，半导体的重要性都是非常巨大的。大部分电子产品，如计算机、移动电话或是数字录音机中的核心单元，都和半导体有着极为密切的关联。</a:t>
              </a:r>
              <a:endParaRPr lang="zh-CN" altLang="en-US" sz="2000">
                <a:uFillTx/>
                <a:latin typeface="Times New Roman" panose="02020603050405020304" charset="0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23812" cy="605790"/>
            <a:chOff x="6" y="2331"/>
            <a:chExt cx="303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3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186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1.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半导体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53465" y="1069340"/>
            <a:ext cx="9968865" cy="52247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uFillTx/>
                <a:latin typeface="Times New Roman" panose="02020603050405020304" charset="0"/>
                <a:sym typeface="+mn-ea"/>
              </a:rPr>
              <a:t>纯净且呈现晶体结构的半导体，称为本征半导体。在本征半导体中掺入适量且适当的其他元素（杂质元素），就形成杂质半导体，其导电能力将大大增强。根据掺入杂质的性质不同，杂质半导体分为两类：P 型半导体和 N 型半导体。</a:t>
            </a:r>
            <a:endParaRPr lang="zh-CN" altLang="en-US" sz="2000">
              <a:uFillTx/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uFillTx/>
                <a:latin typeface="Times New Roman" panose="02020603050405020304" charset="0"/>
                <a:sym typeface="+mn-ea"/>
              </a:rPr>
              <a:t>在纯净的硅晶体中掺入微量的 3 价元素（如硼），就形成 P 型半导体。半导体中有两种载流子，即带正电荷的空穴和带负电荷的电子，P 型半导体的自由电子浓度远小于空穴浓度，自由电子是少数载流子，空穴是多数载流子，主要靠空穴导电，故又称空穴型半导体。</a:t>
            </a:r>
            <a:endParaRPr lang="zh-CN" altLang="en-US" sz="2000">
              <a:uFillTx/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uFillTx/>
                <a:latin typeface="Times New Roman" panose="02020603050405020304" charset="0"/>
                <a:sym typeface="+mn-ea"/>
              </a:rPr>
              <a:t>在纯净的硅晶体中掺入微量的 5 价元素（如磷），就形成 N 型半导体。N 型半导体的自由电子浓度远大于空穴浓度，多数载流子为自由电子，主要靠自由电子导电，故又称为电子型半导体。</a:t>
            </a:r>
            <a:endParaRPr lang="zh-CN" altLang="en-US" sz="2000">
              <a:uFillTx/>
              <a:latin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uFillTx/>
                <a:latin typeface="Times New Roman" panose="02020603050405020304" charset="0"/>
                <a:sym typeface="+mn-ea"/>
              </a:rPr>
              <a:t>不管是 P 型半导体还是 N 型半导体，都是电中性的。</a:t>
            </a:r>
            <a:endParaRPr lang="zh-CN" altLang="en-US" sz="2000">
              <a:uFillTx/>
              <a:latin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23812" cy="605790"/>
            <a:chOff x="6" y="2331"/>
            <a:chExt cx="303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3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186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7435" y="925830"/>
            <a:ext cx="9943465" cy="288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采用不同的掺杂工艺，通过扩散作用，将 P 型半导体与 N 型半导体制作在同一块半导体（通常是硅或锗）基片上，在它们的交界面就形成了空间电荷区，称为 PN 结。在 PN 结两端加上不同极性的电压，PN 结会呈现出不同的导电性能。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PN 结 P 端接高电位，N 端接低电位，称 PN 结外加正向电压（图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3-4-3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），又称 PN 结正向偏置，简称为正偏； PN 结 P 端接低电位，N 端接高电位，称 PN结外加反向电压（图 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3-4-4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），又称 PN 结反向偏置，简称为反偏。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5" name="图片 4" descr="34 -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8800" y="3709035"/>
            <a:ext cx="2948844" cy="2340000"/>
          </a:xfrm>
          <a:prstGeom prst="rect">
            <a:avLst/>
          </a:prstGeom>
        </p:spPr>
      </p:pic>
      <p:pic>
        <p:nvPicPr>
          <p:cNvPr id="6" name="图片 5" descr="34 -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8955" y="3709035"/>
            <a:ext cx="2937447" cy="234000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2548890" y="6045835"/>
            <a:ext cx="29495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3-4-3</a:t>
            </a:r>
            <a:r>
              <a:rPr lang="en-US" altLang="zh-CN"/>
              <a:t> </a:t>
            </a:r>
            <a:r>
              <a:rPr lang="zh-CN" altLang="en-US"/>
              <a:t>PN结外加正向电压</a:t>
            </a:r>
            <a:endParaRPr lang="zh-CN" altLang="en-US"/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6878955" y="6049010"/>
            <a:ext cx="2937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3-4-4</a:t>
            </a:r>
            <a:r>
              <a:rPr lang="en-US" altLang="zh-CN"/>
              <a:t> </a:t>
            </a:r>
            <a:r>
              <a:rPr lang="zh-CN" altLang="en-US"/>
              <a:t>PN结外加反向电压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23812" cy="605790"/>
            <a:chOff x="6" y="2331"/>
            <a:chExt cx="303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3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186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7435" y="1068070"/>
            <a:ext cx="9943465" cy="23488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PN 结具有单向导电性，即 PN 结外加正向电压时处于导通状态，外加反向电压时处于截止状态。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从 PN 结的 P 和 N 各引出一极，用材料封装起来，就成为二极管。二极管按半导体材料的不同可以分为硅二极管、锗二极管等；根据结构不同可分为点接触型、面接触型和平面型二极管，如图 3-4-5 所示。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2833370" y="5782310"/>
            <a:ext cx="6412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3-4-5</a:t>
            </a:r>
            <a:r>
              <a:rPr lang="en-US" altLang="zh-CN"/>
              <a:t> </a:t>
            </a:r>
            <a:r>
              <a:rPr lang="zh-CN" altLang="en-US"/>
              <a:t>不同结构的二极管</a:t>
            </a:r>
            <a:endParaRPr lang="zh-CN" altLang="en-US"/>
          </a:p>
        </p:txBody>
      </p:sp>
      <p:pic>
        <p:nvPicPr>
          <p:cNvPr id="3" name="图片 2" descr="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2735" y="3529330"/>
            <a:ext cx="6412230" cy="22326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23812" cy="605790"/>
            <a:chOff x="6" y="2331"/>
            <a:chExt cx="303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3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186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7435" y="1059180"/>
            <a:ext cx="6388100" cy="15455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图 3-4-6 为二极管的符号。由图 3-4-5中 P 端引出的电极是正极，由 N 端引出的电极是负极，箭头的方向表示正向电流的方向，VD 是二极管的文字符号。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3184525" y="5981065"/>
            <a:ext cx="57867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3-4-7</a:t>
            </a:r>
            <a:r>
              <a:rPr lang="en-US" altLang="zh-CN"/>
              <a:t> </a:t>
            </a:r>
            <a:r>
              <a:rPr lang="zh-CN" altLang="en-US"/>
              <a:t>常见二极管的外形</a:t>
            </a:r>
            <a:endParaRPr lang="zh-CN" altLang="en-US"/>
          </a:p>
        </p:txBody>
      </p:sp>
      <p:pic>
        <p:nvPicPr>
          <p:cNvPr id="5" name="图片 4" descr="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3325" y="1223645"/>
            <a:ext cx="3439795" cy="819150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7553325" y="2116455"/>
            <a:ext cx="3439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3-4-6</a:t>
            </a:r>
            <a:r>
              <a:rPr lang="en-US" altLang="zh-CN"/>
              <a:t> </a:t>
            </a:r>
            <a:r>
              <a:rPr lang="zh-CN" altLang="en-US"/>
              <a:t>二极管的符号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8"/>
            </p:custDataLst>
          </p:nvPr>
        </p:nvSpPr>
        <p:spPr>
          <a:xfrm>
            <a:off x="1067435" y="2484755"/>
            <a:ext cx="10020935" cy="28016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二极管与 PN 结一样，具有单向导电性能，即给二极管阳极和阴极加上正向电压时，二极管导通；给阳极和阴极加上反向电压时，二极管截止。 因此，二极管的导通和截止，相当于开关的接通与断开。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二极管的外形各异，图 3-4-7 为几种常见二极管的外形。常见的二极管有金属、塑料和玻璃等 3 种封装形式。按照功能不同，二极管又可分为整流、检波、开关、稳压、发光、光电、快恢复和变容二极管等。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10" name="图片 9" descr="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84525" y="5271135"/>
            <a:ext cx="5786120" cy="7518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769567" cy="605790"/>
            <a:chOff x="6" y="2331"/>
            <a:chExt cx="621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621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505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二极管的伏安特性及参数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40765" y="1465580"/>
            <a:ext cx="10323195" cy="6699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二极管两端的电压 U 与流过二极管的电流 I 之间的关系，称为二极管的伏安特性。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1040765" y="2767330"/>
            <a:ext cx="10125075" cy="26625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(1)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正向特性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二极管外加正向电压时，电流和电压的关系称为二极管的正向特性。如图3-4-8 所示，当二极管所加正向电压比较小（0 ＜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＜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th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）时，二极管上流经的电流为零，二极管仍截止，此区域称为死区，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th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称为死区电压（门槛电压）。硅二极管的死区电压约为 0.5 V，锗二极管的死区电压约为 0.1 V。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4769567" cy="605790"/>
            <a:chOff x="6" y="2331"/>
            <a:chExt cx="6219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621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4" y="2459"/>
              <a:ext cx="5052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二极管的伏安特性及参数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040765" y="1146175"/>
            <a:ext cx="3477895" cy="5384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(2)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反向特性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4900" y="1438910"/>
            <a:ext cx="3288030" cy="2581275"/>
          </a:xfrm>
          <a:prstGeom prst="rect">
            <a:avLst/>
          </a:prstGeom>
        </p:spPr>
      </p:pic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>
          <a:xfrm>
            <a:off x="7413625" y="3975735"/>
            <a:ext cx="3409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3-4-8</a:t>
            </a:r>
            <a:r>
              <a:rPr lang="en-US" altLang="zh-CN"/>
              <a:t> </a:t>
            </a:r>
            <a:r>
              <a:rPr lang="zh-CN" altLang="en-US"/>
              <a:t>二极管的伏安特性曲线</a:t>
            </a:r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040765" y="1779905"/>
            <a:ext cx="5779770" cy="25317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二极管外加反向电压时，电流和电压的关系称为二极管的反向特性。由图 3-4-8 可见，二极管外加反向电压时，反向电流很小（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I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≈ 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－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I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S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），而且在相当宽的反向电压范围内，反向电流几乎不变，因此称此电流值为二极管的反向饱和电流。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040765" y="4530090"/>
            <a:ext cx="9878695" cy="1638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由图 3-4-8 可见，当反向电压的值增大到 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BR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时，反向电压值稍有增大，反向电流会急剧增大，称此现象为反向击穿，</a:t>
            </a:r>
            <a:r>
              <a:rPr lang="zh-CN" altLang="en-US" sz="2000" i="1">
                <a:solidFill>
                  <a:schemeClr val="tx1"/>
                </a:solidFill>
                <a:uFillTx/>
                <a:latin typeface="Times New Roman" panose="02020603050405020304" charset="0"/>
              </a:rPr>
              <a:t>U</a:t>
            </a:r>
            <a:r>
              <a:rPr lang="zh-CN" altLang="en-US" sz="2000" baseline="-25000">
                <a:solidFill>
                  <a:schemeClr val="tx1"/>
                </a:solidFill>
                <a:uFillTx/>
                <a:latin typeface="Times New Roman" panose="02020603050405020304" charset="0"/>
              </a:rPr>
              <a:t>BR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 为反向击穿电压。利用二极管的反向击穿特性，可以做成稳压二极管，但一般的二极管不允许工作在反向击穿区。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COMMONDATA" val="eyJoZGlkIjoiNmZjMGM2NTdiODU4YWI0ZTBhYjQ1ODVlMTNhMjI5OGYifQ=="/>
  <p:tag name="commondata" val="eyJoZGlkIjoiNWExOWExZmQwYmQ4NDUyOTc1Y2RlMmJlYzA0YmI5MTQifQ==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4425</Words>
  <Application>WPS 演示</Application>
  <PresentationFormat>宽屏</PresentationFormat>
  <Paragraphs>202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华文行楷</vt:lpstr>
      <vt:lpstr>Times New Roman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42</cp:revision>
  <dcterms:created xsi:type="dcterms:W3CDTF">2023-09-22T08:13:00Z</dcterms:created>
  <dcterms:modified xsi:type="dcterms:W3CDTF">2024-01-02T03:19:26Z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9BFCCA8FDBE74D0FB398E0588264FC7B_12</vt:lpwstr>
  </property>
  <property fmtid="{D5CDD505-2E9C-101B-9397-08002B2CF9AE}" pid="3" name="KSOProductBuildVer">
    <vt:lpwstr>2052-12.1.0.16120</vt:lpwstr>
  </property>
</Properties>
</file>