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62" r:id="rId3"/>
    <p:sldId id="341" r:id="rId5"/>
    <p:sldId id="289" r:id="rId6"/>
    <p:sldId id="397" r:id="rId7"/>
    <p:sldId id="398" r:id="rId8"/>
    <p:sldId id="399" r:id="rId9"/>
    <p:sldId id="400" r:id="rId10"/>
    <p:sldId id="401" r:id="rId11"/>
    <p:sldId id="387" r:id="rId12"/>
    <p:sldId id="402" r:id="rId13"/>
    <p:sldId id="35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5.xml"/><Relationship Id="rId2" Type="http://schemas.openxmlformats.org/officeDocument/2006/relationships/image" Target="../media/image2.png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2.png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2.png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2.png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2.png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1.xml"/><Relationship Id="rId6" Type="http://schemas.openxmlformats.org/officeDocument/2006/relationships/image" Target="../media/image8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2.png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2" Type="http://schemas.openxmlformats.org/officeDocument/2006/relationships/image" Target="../media/image2.png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8760" y="2275205"/>
            <a:ext cx="6336665" cy="1568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专题三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电学知识及其应用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6453505"/>
            <a:ext cx="12193271" cy="473710"/>
            <a:chOff x="-1" y="10163"/>
            <a:chExt cx="19159" cy="746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-1" y="10210"/>
              <a:ext cx="19159" cy="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1413" y="10270"/>
              <a:ext cx="6400" cy="580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山东科学技术出版社</a:t>
              </a:r>
              <a:endPara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1740" y="10275"/>
              <a:ext cx="6400" cy="531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网址：http://www.lkj.com.cn/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9160" y="10163"/>
              <a:ext cx="835" cy="746"/>
            </a:xfrm>
            <a:prstGeom prst="rect">
              <a:avLst/>
            </a:prstGeom>
            <a:noFill/>
          </p:spPr>
        </p:pic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675834" cy="605790"/>
            <a:chOff x="6" y="2331"/>
            <a:chExt cx="3489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489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8" y="2459"/>
              <a:ext cx="2357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物理与环境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69315" y="1245235"/>
            <a:ext cx="10252075" cy="4895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彩光活动灯、荧光灯以及各种闪烁的彩色光源则构成了彩光污染，危害人体健康。据测定，歌厅等常用的黑光灯产生的紫外线强度远远高于阳光中的紫外线。长期在这种黑光灯下活动，会加速皮肤老化，还会引起一系列神经系统症状，诸如头晕、头痛、恶心、食欲不振、乏力、失眠等。彩光污染不仅有损人体的生理机能，还会影响到人的心理。长期处在彩光灯的照射下，其心理积累效应也会不同程度地引起倦怠无力、头晕、神经衰弱等身心方面的疾病。此外，红外线、紫外线也正日益严重地污染环境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457200" algn="just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《中华人民共和国环境保护法》在 2014 年修订后，明确了光辐射（污染）是环境污染的具体形态，对光污染防治提出了总体要求，并将逐步探索建立光污染监督管理体系，为下一步光污染防治立法提供有力支撑。此外，我国相关行业颁布了一系列技术标准，并逐步纳入国家标准管理执行范畴，一定程度上限制了光污染的产生和影响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582268" cy="605790"/>
            <a:chOff x="6" y="2331"/>
            <a:chExt cx="3367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367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3" y="2459"/>
              <a:ext cx="1994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巩固提升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48385" y="1865630"/>
            <a:ext cx="9891395" cy="3808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1. 荧光灯由哪几部分组成？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457200" algn="just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2. 黑光灯的用途有哪些？</a:t>
            </a:r>
            <a:endParaRPr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457200" algn="just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3. 紫外线灯的用途有哪些？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457200" algn="just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4. 利用荧光灯灯管（或霓虹灯灯管）、镇流器、启动器、开关、导线等材料，分组组装荧光灯（或霓虹灯）。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457200" algn="just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5.查阅资料，了解黑光灯与紫外线灯在生产、生活中的用途，撰写小调查报告，并在课堂上交流。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0" y="624840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第三节</a:t>
            </a:r>
            <a:r>
              <a:rPr lang="en-US" altLang="zh-CN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荧光灯</a:t>
            </a:r>
            <a:endParaRPr sz="3200" b="1" dirty="0">
              <a:ln w="15875"/>
              <a:solidFill>
                <a:schemeClr val="tx2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9170" y="1438275"/>
            <a:ext cx="1387475" cy="518160"/>
            <a:chOff x="904" y="2630"/>
            <a:chExt cx="2185" cy="816"/>
          </a:xfrm>
        </p:grpSpPr>
        <p:sp>
          <p:nvSpPr>
            <p:cNvPr id="7" name="圆角矩形 6"/>
            <p:cNvSpPr/>
            <p:nvPr>
              <p:custDataLst>
                <p:tags r:id="rId2"/>
              </p:custDataLst>
            </p:nvPr>
          </p:nvSpPr>
          <p:spPr>
            <a:xfrm>
              <a:off x="904" y="2630"/>
              <a:ext cx="2163" cy="816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023" y="2723"/>
              <a:ext cx="206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问题导入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2222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089660" y="2564130"/>
            <a:ext cx="5271770" cy="321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>
                <a:ea typeface="微软雅黑" panose="020B0503020204020204" charset="-122"/>
              </a:rPr>
              <a:t>随着社会的发展，高耗能的白炽灯已逐步被荧光灯（图 3-3-1）、节能灯等取代。我们知道，在荧光灯启动的时候需要一个很大的启动电压。那么，这个电压是从哪儿来的？我们生活中还有哪些常用的灯？下面我们就学习这方面的知识。</a:t>
            </a:r>
            <a:endParaRPr lang="zh-CN" altLang="en-US" sz="2000"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7538720" y="4812665"/>
            <a:ext cx="3012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</a:t>
            </a:r>
            <a:r>
              <a:rPr lang="en-US" altLang="zh-CN"/>
              <a:t>3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-3-1</a:t>
            </a:r>
            <a:r>
              <a:rPr lang="en-US" altLang="zh-CN"/>
              <a:t> </a:t>
            </a:r>
            <a:r>
              <a:rPr lang="zh-CN" altLang="en-US"/>
              <a:t>各种荧光灯</a:t>
            </a:r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9355" y="2852420"/>
            <a:ext cx="301117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323812" cy="605790"/>
            <a:chOff x="6" y="2331"/>
            <a:chExt cx="3030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030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" y="2459"/>
              <a:ext cx="1862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荧光灯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7905" y="1051560"/>
            <a:ext cx="10251440" cy="5154295"/>
            <a:chOff x="1477" y="1764"/>
            <a:chExt cx="16144" cy="8117"/>
          </a:xfrm>
        </p:grpSpPr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1477" y="1764"/>
              <a:ext cx="9928" cy="50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ts val="3100"/>
                </a:lnSpc>
                <a:spcBef>
                  <a:spcPts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荧光灯也称为日光灯，主要由灯管、镇流器和启动器组成（图 3-3-2）。灯管的两端各有一个灯丝，管中充有微量汞蒸气，灯管内壁涂荧光粉。</a:t>
              </a:r>
              <a:endPara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  <a:p>
              <a:pPr indent="457200" algn="just" fontAlgn="auto">
                <a:lnSpc>
                  <a:spcPts val="3100"/>
                </a:lnSpc>
                <a:spcBef>
                  <a:spcPts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两个灯丝之间的汞蒸气通电时发出紫外线，紫外线照射使管上的荧光粉发光。但只有当灯管两端的电压达到某一较高值，汞蒸气才能被电离导电而点亮日光灯，之后维持其正常工作却只需较低而稳定的电压即可。镇流器和启动器配合作用，满足了上述要求。</a:t>
              </a:r>
              <a:endPara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11747" y="6123"/>
              <a:ext cx="57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图</a:t>
              </a:r>
              <a:r>
                <a:rPr lang="en-US" altLang="zh-CN"/>
                <a:t>3</a:t>
              </a:r>
              <a:r>
                <a:rPr lang="en-US" altLang="zh-CN">
                  <a:latin typeface="Times New Roman" panose="02020603050405020304" charset="0"/>
                  <a:cs typeface="Times New Roman" panose="02020603050405020304" charset="0"/>
                </a:rPr>
                <a:t>-3-2</a:t>
              </a:r>
              <a:r>
                <a:rPr lang="en-US" altLang="zh-CN"/>
                <a:t> </a:t>
              </a:r>
              <a:r>
                <a:rPr lang="zh-CN" altLang="en-US"/>
                <a:t>荧光灯的结构示意图</a:t>
              </a:r>
              <a:endParaRPr lang="zh-CN" altLang="en-US"/>
            </a:p>
          </p:txBody>
        </p:sp>
        <p:pic>
          <p:nvPicPr>
            <p:cNvPr id="3" name="图片 2" descr="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48" y="2092"/>
              <a:ext cx="5796" cy="393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1477" y="6853"/>
              <a:ext cx="16144" cy="30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ts val="3100"/>
                </a:lnSpc>
                <a:spcBef>
                  <a:spcPts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镇流器是一个带铁芯的自感线圈，在日光灯电路中起两个作用：一是在启动器断开的瞬间，通过镇流器的电流突然减小，由于自感现象，镇流器的两端激起一个很高的自感电动势并加到灯管两端，使灯管两端间的气体被电离而发出紫外线，即“点亮”日光灯；二是在日光灯点亮后，交流电通过镇流器，自感线圈产生自感电动势阻碍电流变化，发挥着降压限流作用，使日光灯正常工作。</a:t>
              </a:r>
              <a:endPara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323812" cy="605790"/>
            <a:chOff x="6" y="2331"/>
            <a:chExt cx="3030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030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" y="2459"/>
              <a:ext cx="1862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荧光灯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40765" y="1245870"/>
            <a:ext cx="5967095" cy="4877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启动器是一个充有氖气的小氖泡，里面两极上有两个触片，一个是静触片，一个是由膨胀系数不同的金属制成的 U 形动触片（图3-3-3）。动触片是双层金属片，当温度升高时，因两层金属片的膨胀系数不同且内层膨胀系数比外层膨胀系数高，动触片在受热后会向外伸展，与静触片触点接触；当温度降低，动触片冷却后，又会与静触片触点断开。实际使用的启动器中常有一个电容器并联在氖泡的两端，能使两个触片在分离时不产生火花，以免烧坏触点，同时还能减轻对附近无线电设备的干扰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7455535" y="5128260"/>
            <a:ext cx="3498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</a:t>
            </a:r>
            <a:r>
              <a:rPr lang="en-US" altLang="zh-CN"/>
              <a:t>3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-3-3</a:t>
            </a:r>
            <a:r>
              <a:rPr lang="en-US" altLang="zh-CN"/>
              <a:t> </a:t>
            </a:r>
            <a:r>
              <a:rPr lang="zh-CN" altLang="en-US"/>
              <a:t>启动器示意图</a:t>
            </a:r>
            <a:endParaRPr lang="zh-CN" altLang="en-US"/>
          </a:p>
        </p:txBody>
      </p:sp>
      <p:pic>
        <p:nvPicPr>
          <p:cNvPr id="7" name="图片 6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900" y="1635760"/>
            <a:ext cx="3499485" cy="32340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323812" cy="605790"/>
            <a:chOff x="6" y="2331"/>
            <a:chExt cx="3030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030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" y="2459"/>
              <a:ext cx="1862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荧光灯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40765" y="3615690"/>
            <a:ext cx="6197600" cy="2814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灯管两端高电压作用下，以极大的速度由低电势端向高电势端运动。电子在加速运动的过程中，碰撞灯管内的氩气分子，使其迅速电离。氩气电离生热，热量使灯管内的汞产生蒸气，随之汞蒸气也被电离，并发出强烈的紫外线。在紫外线的激发下，管壁内的荧光粉发出近乎白色的可见光（图 3-3-4）。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40765" y="880110"/>
            <a:ext cx="10286365" cy="5483860"/>
            <a:chOff x="1639" y="1386"/>
            <a:chExt cx="16199" cy="8636"/>
          </a:xfrm>
        </p:grpSpPr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1639" y="1386"/>
              <a:ext cx="16199" cy="45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日光灯工作时，闭合开关，220 V 的电压通过日光灯的灯丝加在启动器的两端，立即使启动器中的氖气电离，产生辉光放电。辉光放电的热量使双金属片受热膨胀，两极接触。电流通过镇流器、启动器触极和两端灯丝构成通路。灯丝很快被电流加热，发射出大量电子。这时，由于启动器两触极闭合，两触极间电压为零，辉光放电消失，温度降低，双金属片自动复位，两触极断开。在两触极断开的瞬间，电路电流突然切断，镇流器产生很大的自感电动势，与电源电压叠加后作用于灯管两端。灯丝受热时发射出来的大量电子，在</a:t>
              </a:r>
              <a:endPara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11807" y="9442"/>
              <a:ext cx="57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图</a:t>
              </a:r>
              <a:r>
                <a:rPr lang="en-US" altLang="zh-CN"/>
                <a:t>3</a:t>
              </a:r>
              <a:r>
                <a:rPr lang="en-US" altLang="zh-CN">
                  <a:latin typeface="Times New Roman" panose="02020603050405020304" charset="0"/>
                  <a:cs typeface="Times New Roman" panose="02020603050405020304" charset="0"/>
                </a:rPr>
                <a:t>-3-4</a:t>
              </a:r>
              <a:r>
                <a:rPr lang="en-US" altLang="zh-CN"/>
                <a:t> </a:t>
              </a:r>
              <a:r>
                <a:rPr lang="zh-CN" altLang="en-US"/>
                <a:t>荧光灯管发光原理示意图</a:t>
              </a:r>
              <a:endParaRPr lang="zh-CN" altLang="en-US"/>
            </a:p>
          </p:txBody>
        </p:sp>
        <p:pic>
          <p:nvPicPr>
            <p:cNvPr id="6" name="图片 5" descr="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71" y="6044"/>
              <a:ext cx="5239" cy="33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323812" cy="605790"/>
            <a:chOff x="6" y="2331"/>
            <a:chExt cx="3030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030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" y="2459"/>
              <a:ext cx="1862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黑光灯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75055" y="1012190"/>
            <a:ext cx="5982335" cy="2511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黑光灯（图 3-3-5）是一种特制的气体放电灯，能发出 330～400 nm 的紫外光波，这是人类眼睛不敏感的光，所以把能发出紫外光的灯称为</a:t>
            </a:r>
            <a:r>
              <a:rPr lang="zh-CN" altLang="en-US" sz="2000">
                <a:solidFill>
                  <a:schemeClr val="accent1"/>
                </a:solidFill>
                <a:uFillTx/>
                <a:latin typeface="Times New Roman" panose="02020603050405020304" charset="0"/>
              </a:rPr>
              <a:t>黑光灯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。黑光灯看上去像是普通的荧光灯或者白炽灯泡，但它们的功能是完全不同的。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8119745" y="3341370"/>
            <a:ext cx="2883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</a:t>
            </a:r>
            <a:r>
              <a:rPr lang="en-US" altLang="zh-CN"/>
              <a:t>3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-3-5</a:t>
            </a:r>
            <a:r>
              <a:rPr lang="en-US" altLang="zh-CN"/>
              <a:t> </a:t>
            </a:r>
            <a:r>
              <a:rPr lang="zh-CN" altLang="en-US"/>
              <a:t>常见的黑光灯</a:t>
            </a:r>
            <a:endParaRPr lang="zh-CN" altLang="en-US"/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085" y="1176020"/>
            <a:ext cx="2268855" cy="20923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074420" y="3740150"/>
            <a:ext cx="10010775" cy="2511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鉴定者可以利用黑光灯来辨别古董的真伪。许多现代的颜料含有磷，它在黑光灯下就会发光；而大部分古老的颜料中则不含有磷，在黑光灯下不会发光。维修人员还可以利用黑光灯找出机器中看不见的裂缝，方法是注入少量荧光染料并用黑光灯照射。收银员可以使用黑光灯来鉴别钱币的真伪。法医使用黑光灯来分析案发现场时，为了套取指纹，通常在黑光灯下撒上荧光染料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323812" cy="605790"/>
            <a:chOff x="6" y="2331"/>
            <a:chExt cx="3030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030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" y="2459"/>
              <a:ext cx="1862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黑光灯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74420" y="2074545"/>
            <a:ext cx="10010775" cy="3023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黑光灯还是一种诱捕昆虫的特殊工具，用在鱼类养殖上，可以节约大量动物蛋白饲料，降低生产成本，提高经济效益。大多数昆虫如飞蛾、蝗虫、螳螂、蚊蝇等对波长为 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300～400 nm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 的光波极为敏感。黑光灯就是利用这一原理诱捕昆虫的。黑光灯在安装使用时要注意安全，悬挂安装时，严禁将黑光灯浸泡在水中，刮风下雨时不要使用黑光灯，打开黑光灯时不要用手触摸。在安装有黑光灯的地方不要使用其他强光灯具，以免影响其使用效果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591472" cy="605790"/>
            <a:chOff x="6" y="2331"/>
            <a:chExt cx="3379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379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" y="2459"/>
              <a:ext cx="2317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3.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紫外线灯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74420" y="1602740"/>
            <a:ext cx="10126345" cy="4180205"/>
            <a:chOff x="1692" y="1840"/>
            <a:chExt cx="15947" cy="6583"/>
          </a:xfrm>
        </p:grpSpPr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1692" y="1840"/>
              <a:ext cx="10816" cy="52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紫外线灯（图 3-3-6）是一种能发射紫外线的装置，是观察样品荧光和磷光特征必备的工具，也可用于杀菌消毒。紫外线波长在 10 ～ 400 nm 的范围内，因具有较好的杀菌作用而被广泛应用于医疗、卫生防疫、食品工业、制药工业等。相关的灯有强紫外线高压水银灯、高强金属卤素灯、晒版灯、毛细管超高压水银灯、光清洗灯、光盘专用灯、杀菌消毒灯、短弧氙气灯、准分子放电灯等。</a:t>
              </a:r>
              <a:endPara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1692" y="7280"/>
              <a:ext cx="15947" cy="1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应该正确使用紫外线灯，以保证其杀菌效果，延长灯管的使用寿命。</a:t>
              </a:r>
              <a:endPara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</p:txBody>
        </p:sp>
        <p:pic>
          <p:nvPicPr>
            <p:cNvPr id="4" name="图片 3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79" y="2224"/>
              <a:ext cx="3998" cy="384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13179" y="6163"/>
              <a:ext cx="39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图</a:t>
              </a:r>
              <a:r>
                <a:rPr lang="en-US" altLang="zh-CN"/>
                <a:t>3</a:t>
              </a:r>
              <a:r>
                <a:rPr lang="en-US" altLang="zh-CN">
                  <a:latin typeface="Times New Roman" panose="02020603050405020304" charset="0"/>
                  <a:cs typeface="Times New Roman" panose="02020603050405020304" charset="0"/>
                </a:rPr>
                <a:t>-3-6</a:t>
              </a:r>
              <a:r>
                <a:rPr lang="en-US" altLang="zh-CN"/>
                <a:t> </a:t>
              </a:r>
              <a:r>
                <a:rPr lang="zh-CN" altLang="en-US"/>
                <a:t>紫外线灯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3270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2675834" cy="605790"/>
            <a:chOff x="6" y="2331"/>
            <a:chExt cx="3489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3489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8" y="2459"/>
              <a:ext cx="2357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物理与环境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69315" y="982345"/>
            <a:ext cx="10252075" cy="5341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  <a:spcBef>
                <a:spcPts val="0"/>
              </a:spcBef>
            </a:pPr>
            <a:r>
              <a:rPr lang="zh-CN" sz="2400">
                <a:solidFill>
                  <a:schemeClr val="accent1"/>
                </a:solidFill>
                <a:latin typeface="Times New Roman" panose="02020603050405020304" charset="0"/>
                <a:sym typeface="+mn-ea"/>
              </a:rPr>
              <a:t>灯具使用与光污染：光污染防治，国家在行动</a:t>
            </a:r>
            <a:endParaRPr lang="zh-CN" sz="2400">
              <a:solidFill>
                <a:schemeClr val="accent1"/>
              </a:solidFill>
              <a:latin typeface="Times New Roman" panose="02020603050405020304" charset="0"/>
              <a:sym typeface="+mn-ea"/>
            </a:endParaRPr>
          </a:p>
          <a:p>
            <a:pPr indent="457200" algn="just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荧光灯、黑光灯和紫外线灯的使用便利了我们的生产生活，适度使用有利于改善环境。比如，用黑光灯诱虫喂鱼，既减少了农药等的使用，又为鱼类和家禽提供了优质饵料，实现了优质蛋白的绿色生产，减少了人类对环境的损害。但现状是，这些灯具的过量使用也造成了新的环境污染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光污染。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457200" algn="just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夜幕降临后，酒店和商场的广告牌、霓虹灯使人眼花缭乱。一些建筑工地灯火通明，光直冲云霄、亮如白昼。这样的人工白昼对人体的危害不可忽视。强光反射可把光源附近的居民楼照得如同白昼，在这样的“不夜城”里，使人夜晚难以入睡，打乱了正常的生物节律，致使精神不振，白天上班工作效率低下，还时常会出现安全方面的事故。调查显示，有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67%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 的人认为人工白昼影响健康，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84%</a:t>
            </a: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 的人认为影响睡眠。同时，光污染也使昆虫、鸟类的活动和繁衍遭受干扰。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COMMONDATA" val="eyJoZGlkIjoiNmZjMGM2NTdiODU4YWI0ZTBhYjQ1ODVlMTNhMjI5OGYifQ=="/>
  <p:tag name="commondata" val="eyJoZGlkIjoiNWExOWExZmQwYmQ4NDUyOTc1Y2RlMmJlYzA0YmI5MTQifQ=="/>
</p:tagLst>
</file>

<file path=ppt/tags/tag5.xml><?xml version="1.0" encoding="utf-8"?>
<p:tagLst xmlns:p="http://schemas.openxmlformats.org/presentationml/2006/main">
  <p:tag name="KSO_WM_TEMPLATE_THUMBS_INDEX" val="1、4、7、9、12、16、21、24、25、26、27、30、35、39、42、43"/>
  <p:tag name="KSO_WM_SLIDE_ID" val="custom2020441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11"/>
  <p:tag name="KSO_WM_SLIDE_LAYOUT" val="a_b"/>
  <p:tag name="KSO_WM_SLIDE_LAYOUT_CNT" val="1_3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3146</Words>
  <Application>WPS 演示</Application>
  <PresentationFormat>宽屏</PresentationFormat>
  <Paragraphs>117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华文行楷</vt:lpstr>
      <vt:lpstr>Times New Roman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WPS_1695177536</cp:lastModifiedBy>
  <cp:revision>40</cp:revision>
  <dcterms:created xsi:type="dcterms:W3CDTF">2023-09-22T08:13:00Z</dcterms:created>
  <dcterms:modified xsi:type="dcterms:W3CDTF">2023-12-26T05:10:48Z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9BFCCA8FDBE74D0FB398E0588264FC7B_12</vt:lpwstr>
  </property>
  <property fmtid="{D5CDD505-2E9C-101B-9397-08002B2CF9AE}" pid="3" name="KSOProductBuildVer">
    <vt:lpwstr>2052-12.1.0.15990</vt:lpwstr>
  </property>
</Properties>
</file>