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6"/>
  </p:handoutMasterIdLst>
  <p:sldIdLst>
    <p:sldId id="262" r:id="rId3"/>
    <p:sldId id="288" r:id="rId5"/>
    <p:sldId id="289" r:id="rId6"/>
    <p:sldId id="301" r:id="rId7"/>
    <p:sldId id="323" r:id="rId8"/>
    <p:sldId id="324" r:id="rId9"/>
    <p:sldId id="325" r:id="rId10"/>
    <p:sldId id="326" r:id="rId11"/>
    <p:sldId id="327" r:id="rId12"/>
    <p:sldId id="328" r:id="rId13"/>
    <p:sldId id="292" r:id="rId14"/>
    <p:sldId id="300" r:id="rId15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gs" Target="tags/tag46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39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Relationship Id="rId3" Type="http://schemas.openxmlformats.org/officeDocument/2006/relationships/tags" Target="../tags/tag38.xml"/><Relationship Id="rId2" Type="http://schemas.openxmlformats.org/officeDocument/2006/relationships/image" Target="../media/image2.png"/><Relationship Id="rId1" Type="http://schemas.openxmlformats.org/officeDocument/2006/relationships/tags" Target="../tags/tag37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image" Target="../media/image2.png"/><Relationship Id="rId1" Type="http://schemas.openxmlformats.org/officeDocument/2006/relationships/tags" Target="../tags/tag40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45.xml"/><Relationship Id="rId2" Type="http://schemas.openxmlformats.org/officeDocument/2006/relationships/image" Target="../media/image2.png"/><Relationship Id="rId1" Type="http://schemas.openxmlformats.org/officeDocument/2006/relationships/tags" Target="../tags/tag4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10.xml"/><Relationship Id="rId6" Type="http://schemas.openxmlformats.org/officeDocument/2006/relationships/image" Target="../media/image3.jpeg"/><Relationship Id="rId5" Type="http://schemas.openxmlformats.org/officeDocument/2006/relationships/tags" Target="../tags/tag9.xml"/><Relationship Id="rId4" Type="http://schemas.openxmlformats.org/officeDocument/2006/relationships/image" Target="../media/image2.png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2.xml"/><Relationship Id="rId2" Type="http://schemas.openxmlformats.org/officeDocument/2006/relationships/image" Target="../media/image2.png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4.xml"/><Relationship Id="rId2" Type="http://schemas.openxmlformats.org/officeDocument/2006/relationships/image" Target="../media/image2.png"/><Relationship Id="rId1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6.xml"/><Relationship Id="rId2" Type="http://schemas.openxmlformats.org/officeDocument/2006/relationships/image" Target="../media/image2.png"/><Relationship Id="rId1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image" Target="../media/image2.png"/><Relationship Id="rId1" Type="http://schemas.openxmlformats.org/officeDocument/2006/relationships/tags" Target="../tags/tag17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26.xml"/><Relationship Id="rId7" Type="http://schemas.openxmlformats.org/officeDocument/2006/relationships/tags" Target="../tags/tag2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image" Target="../media/image2.png"/><Relationship Id="rId1" Type="http://schemas.openxmlformats.org/officeDocument/2006/relationships/tags" Target="../tags/tag22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29.xml"/><Relationship Id="rId3" Type="http://schemas.openxmlformats.org/officeDocument/2006/relationships/tags" Target="../tags/tag28.xml"/><Relationship Id="rId2" Type="http://schemas.openxmlformats.org/officeDocument/2006/relationships/image" Target="../media/image2.png"/><Relationship Id="rId1" Type="http://schemas.openxmlformats.org/officeDocument/2006/relationships/tags" Target="../tags/tag27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33.xml"/><Relationship Id="rId8" Type="http://schemas.openxmlformats.org/officeDocument/2006/relationships/image" Target="../media/image7.wmf"/><Relationship Id="rId7" Type="http://schemas.openxmlformats.org/officeDocument/2006/relationships/oleObject" Target="../embeddings/oleObject2.bin"/><Relationship Id="rId6" Type="http://schemas.openxmlformats.org/officeDocument/2006/relationships/tags" Target="../tags/tag32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Relationship Id="rId3" Type="http://schemas.openxmlformats.org/officeDocument/2006/relationships/tags" Target="../tags/tag31.xml"/><Relationship Id="rId2" Type="http://schemas.openxmlformats.org/officeDocument/2006/relationships/image" Target="../media/image2.png"/><Relationship Id="rId14" Type="http://schemas.openxmlformats.org/officeDocument/2006/relationships/vmlDrawing" Target="../drawings/vmlDrawing1.vml"/><Relationship Id="rId13" Type="http://schemas.openxmlformats.org/officeDocument/2006/relationships/slideLayout" Target="../slideLayouts/slideLayout1.xml"/><Relationship Id="rId12" Type="http://schemas.openxmlformats.org/officeDocument/2006/relationships/tags" Target="../tags/tag36.xml"/><Relationship Id="rId11" Type="http://schemas.openxmlformats.org/officeDocument/2006/relationships/tags" Target="../tags/tag35.xml"/><Relationship Id="rId10" Type="http://schemas.openxmlformats.org/officeDocument/2006/relationships/tags" Target="../tags/tag34.xml"/><Relationship Id="rId1" Type="http://schemas.openxmlformats.org/officeDocument/2006/relationships/tags" Target="../tags/tag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38760" y="2274888"/>
            <a:ext cx="8128000" cy="156845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algn="ctr"/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专题一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l"/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液体、气体的性质及其应用</a:t>
            </a:r>
            <a:endParaRPr lang="zh-CN" altLang="en-US" sz="4800" b="1" spc="4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1413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ctr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ctr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916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4045580" cy="605790"/>
            <a:chOff x="6" y="2331"/>
            <a:chExt cx="5275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5275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70" y="2459"/>
              <a:ext cx="4031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3.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理想气体状态方程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4" imgW="114300" imgH="215900" progId="Equation.KSEE3">
                  <p:embed/>
                </p:oleObj>
              </mc:Choice>
              <mc:Fallback>
                <p:oleObj name="" r:id="rId4" imgW="1143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1113155" y="1714500"/>
            <a:ext cx="9990455" cy="40767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</a:pPr>
            <a:r>
              <a:rPr lang="zh-CN" altLang="en-US" sz="2000">
                <a:solidFill>
                  <a:schemeClr val="tx1"/>
                </a:solidFill>
              </a:rPr>
              <a:t>上式反映了一定质量的理想气体状态发生变化时压强、体积和温度所遵循的规律，称为</a:t>
            </a:r>
            <a:r>
              <a:rPr lang="zh-CN" altLang="en-US" sz="2000">
                <a:solidFill>
                  <a:schemeClr val="accent1"/>
                </a:solidFill>
              </a:rPr>
              <a:t>理想气体状态方程</a:t>
            </a:r>
            <a:r>
              <a:rPr lang="zh-CN" altLang="en-US" sz="2000">
                <a:solidFill>
                  <a:schemeClr val="tx1"/>
                </a:solidFill>
              </a:rPr>
              <a:t>，又称作理想气体定律、普适气体定律。它是描述理想气体在处于平衡态时压强、体积、温度间关系的状态方程。</a:t>
            </a:r>
            <a:endParaRPr lang="zh-CN" altLang="en-US" sz="2000">
              <a:solidFill>
                <a:schemeClr val="tx1"/>
              </a:solidFill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</a:rPr>
              <a:t>理想气体状态方程的应用有很多。例如，我们可用它精确地测量某个异型容器的容积。先在一个标准容器内注入一定量经过过滤的压缩空气，测得一个压强值，再将其与被测容器连通起来，测得连通后的压强值，根据理想气体状态方程推导出来的结论，就可以轻而易举地计算出被测容器的容积。另外，理想气体状态方程还可用于检测容器类产品的密封性等。</a:t>
            </a:r>
            <a:endParaRPr lang="zh-CN" alt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6596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675834" cy="605790"/>
            <a:chOff x="6" y="2331"/>
            <a:chExt cx="3489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489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38" y="2459"/>
              <a:ext cx="235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物理与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社会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586740" y="1026160"/>
            <a:ext cx="11066780" cy="53733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ctr" fontAlgn="auto">
              <a:lnSpc>
                <a:spcPts val="3300"/>
              </a:lnSpc>
              <a:spcBef>
                <a:spcPts val="0"/>
              </a:spcBef>
            </a:pPr>
            <a:r>
              <a:rPr lang="zh-CN" sz="2400">
                <a:solidFill>
                  <a:schemeClr val="accent1"/>
                </a:solidFill>
                <a:latin typeface="Times New Roman" panose="02020603050405020304" charset="0"/>
                <a:sym typeface="+mn-ea"/>
              </a:rPr>
              <a:t>工业气体</a:t>
            </a:r>
            <a:endParaRPr lang="zh-CN" sz="2400">
              <a:solidFill>
                <a:schemeClr val="accent1"/>
              </a:solidFill>
              <a:latin typeface="Times New Roman" panose="02020603050405020304" charset="0"/>
              <a:sym typeface="+mn-ea"/>
            </a:endParaRPr>
          </a:p>
          <a:p>
            <a:pPr indent="457200" algn="just" fontAlgn="auto">
              <a:lnSpc>
                <a:spcPts val="33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气体种类繁多，在工农业生产中有着广泛的应用。我们常见的液化石油气（图 1-4-3）在常温常压下呈气态，就是一种典型的工业气体，主要用于工业制造方面。工业气体是整个工业的基础性资源，在国民经济当中有着重要的地位和作用，广泛应用于冶金、石油、化工、机械、电子、航空航天等诸多领域，在国防建设和医疗卫生领域也发挥着重要作用。如同水和电一样，有人形象地把工业气体比喻为工业的“血液”。进入新时代，我国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0" algn="just" fontAlgn="auto">
              <a:lnSpc>
                <a:spcPts val="33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的气体工业进入突飞猛进的发展期，取得了世界瞩目的成就。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0" algn="just" fontAlgn="auto">
              <a:lnSpc>
                <a:spcPts val="33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2019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 年，我国工业气体市场规模达到 1477 亿元，在全球市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0" algn="just" fontAlgn="auto">
              <a:lnSpc>
                <a:spcPts val="33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场的占比提高到 17% 左右；2022 年，我国工业气体市场规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0" algn="just" fontAlgn="auto">
              <a:lnSpc>
                <a:spcPts val="33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模达到 1928 亿元，在全球市场的占比提高到 19%。我国的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0" algn="just" fontAlgn="auto">
              <a:lnSpc>
                <a:spcPts val="33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工业气体以超乎寻常的速度飞速发展，一定程度上反映了我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0" algn="just" fontAlgn="auto">
              <a:lnSpc>
                <a:spcPts val="33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国经济的高速发展。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7567930" y="5968365"/>
            <a:ext cx="39509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/>
              <a:t>图</a:t>
            </a:r>
            <a:r>
              <a:rPr lang="zh-CN" altLang="en-US" sz="1600">
                <a:latin typeface="Times New Roman" panose="02020603050405020304" charset="0"/>
                <a:cs typeface="Times New Roman" panose="02020603050405020304" charset="0"/>
              </a:rPr>
              <a:t>1-</a:t>
            </a:r>
            <a:r>
              <a:rPr lang="en-US" altLang="zh-CN" sz="1600">
                <a:latin typeface="Times New Roman" panose="02020603050405020304" charset="0"/>
                <a:cs typeface="Times New Roman" panose="02020603050405020304" charset="0"/>
              </a:rPr>
              <a:t>4</a:t>
            </a:r>
            <a:r>
              <a:rPr lang="zh-CN" altLang="en-US" sz="1600">
                <a:latin typeface="Times New Roman" panose="02020603050405020304" charset="0"/>
                <a:cs typeface="Times New Roman" panose="02020603050405020304" charset="0"/>
              </a:rPr>
              <a:t>-</a:t>
            </a:r>
            <a:r>
              <a:rPr lang="en-US" altLang="zh-CN" sz="1600">
                <a:latin typeface="Times New Roman" panose="02020603050405020304" charset="0"/>
                <a:cs typeface="Times New Roman" panose="02020603050405020304" charset="0"/>
              </a:rPr>
              <a:t>3</a:t>
            </a:r>
            <a:r>
              <a:rPr lang="zh-CN" altLang="en-US" sz="1600"/>
              <a:t>　常见的液化石油气</a:t>
            </a:r>
            <a:endParaRPr lang="zh-CN" altLang="en-US" sz="1600"/>
          </a:p>
        </p:txBody>
      </p:sp>
      <p:pic>
        <p:nvPicPr>
          <p:cNvPr id="4" name="图片 3" descr="1-4-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7567295" y="3329940"/>
            <a:ext cx="3951605" cy="253873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6596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3856990" cy="605790"/>
            <a:chOff x="6" y="2331"/>
            <a:chExt cx="6074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6074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485" y="2459"/>
              <a:ext cx="3516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  <a:sym typeface="+mn-ea"/>
                </a:rPr>
                <a:t>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  <a:sym typeface="+mn-ea"/>
                </a:rPr>
                <a:t>巩固提升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942975" y="2069465"/>
            <a:ext cx="10467340" cy="31159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  <a:spcAft>
                <a:spcPts val="600"/>
              </a:spcAft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1. 冬季，将装有半瓶热水的暖水瓶放置一个夜晚，次日一早拔瓶口的软木塞时会觉得很紧，不易拔出。这是为什么？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l" fontAlgn="auto">
              <a:lnSpc>
                <a:spcPct val="150000"/>
              </a:lnSpc>
              <a:spcAft>
                <a:spcPts val="600"/>
              </a:spcAft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2. 炎热的夏天，给汽车轮胎充气时，一般都不能充得太足；给自行车轮胎充气时，也不能充得太足。这是为什么呢？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l" fontAlgn="auto">
              <a:lnSpc>
                <a:spcPct val="150000"/>
              </a:lnSpc>
              <a:spcAft>
                <a:spcPts val="600"/>
              </a:spcAft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3. </a:t>
            </a:r>
            <a:r>
              <a:rPr lang="zh-CN" altLang="en-US" sz="2000">
                <a:solidFill>
                  <a:schemeClr val="tx1"/>
                </a:solidFill>
              </a:rPr>
              <a:t>通过参观，了解化工生产和制药过程中常见气压计的工作原理，撰写小调查报告，并在课堂上交流。进一步发展实验观察、技术运用等物理学科核心素养。</a:t>
            </a:r>
            <a:endParaRPr lang="zh-CN" alt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0" y="487680"/>
            <a:ext cx="121913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四节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 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理想气体状态方程</a:t>
            </a:r>
            <a:endParaRPr lang="zh-CN" altLang="en-US" sz="3200" b="1" dirty="0">
              <a:ln w="15875"/>
              <a:solidFill>
                <a:schemeClr val="tx2">
                  <a:lumMod val="50000"/>
                  <a:lumOff val="50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819150" y="1186815"/>
            <a:ext cx="1387475" cy="518160"/>
            <a:chOff x="904" y="2630"/>
            <a:chExt cx="2185" cy="816"/>
          </a:xfrm>
        </p:grpSpPr>
        <p:sp>
          <p:nvSpPr>
            <p:cNvPr id="4" name="圆角矩形 3"/>
            <p:cNvSpPr/>
            <p:nvPr/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2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问题导入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sp>
        <p:nvSpPr>
          <p:cNvPr id="15" name="文本框 14"/>
          <p:cNvSpPr txBox="1"/>
          <p:nvPr>
            <p:custDataLst>
              <p:tags r:id="rId5"/>
            </p:custDataLst>
          </p:nvPr>
        </p:nvSpPr>
        <p:spPr>
          <a:xfrm>
            <a:off x="868045" y="1941195"/>
            <a:ext cx="5624195" cy="38671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solidFill>
                  <a:schemeClr val="tx1"/>
                </a:solidFill>
              </a:rPr>
              <a:t>在生产生活中，我们经常会遇到一些有关气体状态及变化的问题。例如，我们用打气筒给自行车胎打气，不一会儿我们就会发现打气筒的管壁温度升高；在非常热的天气里，高速行驶的汽车有时会突然爆胎（图 </a:t>
            </a:r>
            <a:r>
              <a:rPr lang="en-US" altLang="zh-CN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1-4-1</a:t>
            </a:r>
            <a:r>
              <a:rPr lang="en-US" altLang="zh-CN" sz="2000">
                <a:solidFill>
                  <a:schemeClr val="tx1"/>
                </a:solidFill>
              </a:rPr>
              <a:t>）。</a:t>
            </a:r>
            <a:endParaRPr lang="en-US" altLang="zh-CN" sz="2000">
              <a:solidFill>
                <a:schemeClr val="tx1"/>
              </a:solidFill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solidFill>
                  <a:schemeClr val="tx1"/>
                </a:solidFill>
              </a:rPr>
              <a:t>气体的压强、温度、体积这 </a:t>
            </a:r>
            <a:r>
              <a:rPr lang="en-US" altLang="zh-CN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  <a:r>
              <a:rPr lang="en-US" altLang="zh-CN" sz="2000">
                <a:solidFill>
                  <a:schemeClr val="tx1"/>
                </a:solidFill>
              </a:rPr>
              <a:t> 个物理量之间有着怎样的关系？下面我们就来学习这方面的有关内容。</a:t>
            </a:r>
            <a:endParaRPr lang="en-US" altLang="zh-CN" sz="2000">
              <a:solidFill>
                <a:schemeClr val="tx1"/>
              </a:solidFill>
            </a:endParaRPr>
          </a:p>
        </p:txBody>
      </p:sp>
      <p:pic>
        <p:nvPicPr>
          <p:cNvPr id="3" name="图片 2" descr="1-4-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28180" y="2203450"/>
            <a:ext cx="4204970" cy="2706370"/>
          </a:xfrm>
          <a:prstGeom prst="rect">
            <a:avLst/>
          </a:prstGeom>
        </p:spPr>
      </p:pic>
      <p:sp>
        <p:nvSpPr>
          <p:cNvPr id="7" name="文本框 6"/>
          <p:cNvSpPr txBox="1"/>
          <p:nvPr>
            <p:custDataLst>
              <p:tags r:id="rId7"/>
            </p:custDataLst>
          </p:nvPr>
        </p:nvSpPr>
        <p:spPr>
          <a:xfrm>
            <a:off x="7028180" y="5212715"/>
            <a:ext cx="42056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/>
              <a:t>图</a:t>
            </a:r>
            <a:r>
              <a:rPr lang="zh-CN" altLang="en-US" sz="1600">
                <a:latin typeface="Times New Roman" panose="02020603050405020304" charset="0"/>
                <a:cs typeface="Times New Roman" panose="02020603050405020304" charset="0"/>
              </a:rPr>
              <a:t>1-</a:t>
            </a:r>
            <a:r>
              <a:rPr lang="en-US" altLang="zh-CN" sz="1600">
                <a:latin typeface="Times New Roman" panose="02020603050405020304" charset="0"/>
                <a:cs typeface="Times New Roman" panose="02020603050405020304" charset="0"/>
              </a:rPr>
              <a:t>4</a:t>
            </a:r>
            <a:r>
              <a:rPr lang="en-US" altLang="zh-CN" sz="1600">
                <a:latin typeface="Times New Roman" panose="02020603050405020304" charset="0"/>
                <a:cs typeface="Times New Roman" panose="02020603050405020304" charset="0"/>
              </a:rPr>
              <a:t>-1</a:t>
            </a:r>
            <a:r>
              <a:rPr lang="zh-CN" altLang="en-US" sz="1600"/>
              <a:t>　突然爆裂的车胎</a:t>
            </a:r>
            <a:endParaRPr lang="zh-CN" altLang="en-US"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3610728" cy="605790"/>
            <a:chOff x="6" y="2331"/>
            <a:chExt cx="4708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4708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70" y="2459"/>
              <a:ext cx="336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1.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理想气体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1624965" y="2275205"/>
            <a:ext cx="9016365" cy="30079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solidFill>
                  <a:schemeClr val="tx1"/>
                </a:solidFill>
                <a:uFillTx/>
              </a:rPr>
              <a:t>理想气体是人们对实际气体简化而建立的一种理想模型。理想气体具有如下特点：分子本身不占有体积；分子间无相互作用力。从理想气体的特点可以看出，真正的理想气体是不存在的，因为分子虽然体积很小，但还是占有体积，分子间作用力是在任意时刻、任意距离情况下都存在的。在实际应用中，我们把温度不太低、压强不太高条件下的气体近似视为理想气体，而且温度越高、压强越低，越接近于理想气体。</a:t>
            </a:r>
            <a:endParaRPr lang="en-US" altLang="zh-CN" sz="2000">
              <a:solidFill>
                <a:schemeClr val="tx1"/>
              </a:solidFill>
              <a:uFillTx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1212850" y="2020570"/>
            <a:ext cx="9808845" cy="3467100"/>
          </a:xfrm>
          <a:prstGeom prst="roundRect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3610728" cy="605790"/>
            <a:chOff x="6" y="2331"/>
            <a:chExt cx="4708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4708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70" y="2459"/>
              <a:ext cx="336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2.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气体状态参量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1129030" y="1158240"/>
            <a:ext cx="10091420" cy="51917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</a:pPr>
            <a:r>
              <a:rPr lang="zh-CN" altLang="en-US" sz="2000">
                <a:solidFill>
                  <a:schemeClr val="tx1"/>
                </a:solidFill>
              </a:rPr>
              <a:t>在研究气体性质时，气体的体积 </a:t>
            </a:r>
            <a:r>
              <a:rPr lang="zh-CN" altLang="en-US" sz="20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V</a:t>
            </a:r>
            <a:r>
              <a:rPr lang="zh-CN" altLang="en-US" sz="2000">
                <a:solidFill>
                  <a:schemeClr val="tx1"/>
                </a:solidFill>
              </a:rPr>
              <a:t>、温度 </a:t>
            </a:r>
            <a:r>
              <a:rPr lang="zh-CN" altLang="en-US" sz="20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</a:t>
            </a:r>
            <a:r>
              <a:rPr lang="zh-CN" altLang="en-US" sz="2000">
                <a:solidFill>
                  <a:schemeClr val="tx1"/>
                </a:solidFill>
              </a:rPr>
              <a:t> 和压强 </a:t>
            </a:r>
            <a:r>
              <a:rPr lang="zh-CN" altLang="en-US" sz="20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p</a:t>
            </a:r>
            <a:r>
              <a:rPr lang="zh-CN" altLang="en-US" sz="2000">
                <a:solidFill>
                  <a:schemeClr val="tx1"/>
                </a:solidFill>
              </a:rPr>
              <a:t> 较易观察和测量，是大量气体分子集体运动的宏观表现，可以用来描述气体的状态。这些描述气体状态的物理量称为系统的状态参量。</a:t>
            </a:r>
            <a:endParaRPr lang="zh-CN" altLang="en-US" sz="2000">
              <a:solidFill>
                <a:schemeClr val="accent1"/>
              </a:solidFill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accent1"/>
                </a:solidFill>
              </a:rPr>
              <a:t>（</a:t>
            </a:r>
            <a:r>
              <a:rPr lang="en-US" altLang="zh-CN" sz="2000">
                <a:solidFill>
                  <a:schemeClr val="accent1"/>
                </a:solidFill>
              </a:rPr>
              <a:t>1</a:t>
            </a:r>
            <a:r>
              <a:rPr lang="zh-CN" altLang="en-US" sz="2000">
                <a:solidFill>
                  <a:schemeClr val="accent1"/>
                </a:solidFill>
              </a:rPr>
              <a:t>）气体的</a:t>
            </a:r>
            <a:r>
              <a:rPr lang="zh-CN" altLang="en-US" sz="2000">
                <a:solidFill>
                  <a:schemeClr val="accent1"/>
                </a:solidFill>
              </a:rPr>
              <a:t>体积</a:t>
            </a:r>
            <a:endParaRPr lang="zh-CN" altLang="en-US" sz="2000">
              <a:solidFill>
                <a:schemeClr val="accent1"/>
              </a:solidFill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</a:rPr>
              <a:t>气体的体积通常就是气体容器的容积。气体具有流动性，它总能充满整个容器。因此，气体的体积就是指气体分子能够到达的容器空间。</a:t>
            </a:r>
            <a:endParaRPr lang="zh-CN" altLang="en-US" sz="2000">
              <a:solidFill>
                <a:schemeClr val="tx1"/>
              </a:solidFill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accent1"/>
                </a:solidFill>
              </a:rPr>
              <a:t>（</a:t>
            </a:r>
            <a:r>
              <a:rPr lang="en-US" altLang="zh-CN" sz="2000">
                <a:solidFill>
                  <a:schemeClr val="accent1"/>
                </a:solidFill>
              </a:rPr>
              <a:t>2</a:t>
            </a:r>
            <a:r>
              <a:rPr lang="zh-CN" altLang="en-US" sz="2000">
                <a:solidFill>
                  <a:schemeClr val="accent1"/>
                </a:solidFill>
              </a:rPr>
              <a:t>）气体的</a:t>
            </a:r>
            <a:r>
              <a:rPr lang="zh-CN" altLang="en-US" sz="2000">
                <a:solidFill>
                  <a:schemeClr val="accent1"/>
                </a:solidFill>
              </a:rPr>
              <a:t>温度</a:t>
            </a:r>
            <a:endParaRPr lang="zh-CN" altLang="en-US" sz="2000">
              <a:solidFill>
                <a:schemeClr val="accent1"/>
              </a:solidFill>
            </a:endParaRPr>
          </a:p>
          <a:p>
            <a:pPr indent="457200" algn="just" fontAlgn="auto">
              <a:lnSpc>
                <a:spcPct val="150000"/>
              </a:lnSpc>
              <a:spcBef>
                <a:spcPct val="20000"/>
              </a:spcBef>
            </a:pPr>
            <a:r>
              <a:rPr lang="en-US" altLang="zh-CN" sz="2000">
                <a:solidFill>
                  <a:schemeClr val="tx1"/>
                </a:solidFill>
              </a:rPr>
              <a:t>宏观上讲，温度是描述物体冷热程度的物理量；从微观方面看，温度是物体内分子平均动能的标志。气体分子做无规则运动越剧烈，分子平均动能越大，温度也就越高。同理，气体分子做无规则运动越慢，分子平均动能越小，气体温度越低。</a:t>
            </a:r>
            <a:endParaRPr lang="en-US" altLang="zh-CN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3610728" cy="605790"/>
            <a:chOff x="6" y="2331"/>
            <a:chExt cx="4708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4708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70" y="2459"/>
              <a:ext cx="336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2.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气体状态参量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1129030" y="979170"/>
            <a:ext cx="10091420" cy="55162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ts val="3200"/>
              </a:lnSpc>
            </a:pPr>
            <a:r>
              <a:rPr lang="zh-CN" altLang="en-US" sz="2000">
                <a:solidFill>
                  <a:schemeClr val="tx1"/>
                </a:solidFill>
              </a:rPr>
              <a:t>定量表示温度高低的方法，称为温标。人们常采用的温标有摄氏温标、热力学温标、华氏温标等。</a:t>
            </a:r>
            <a:endParaRPr lang="zh-CN" altLang="en-US" sz="2000">
              <a:solidFill>
                <a:schemeClr val="tx1"/>
              </a:solidFill>
            </a:endParaRPr>
          </a:p>
          <a:p>
            <a:pPr indent="457200" algn="just" fontAlgn="auto">
              <a:lnSpc>
                <a:spcPts val="32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</a:rPr>
              <a:t>用摄氏温标表示的温度称为摄氏温度，用符号 </a:t>
            </a:r>
            <a:r>
              <a:rPr lang="zh-CN" altLang="en-US" sz="20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000">
                <a:solidFill>
                  <a:schemeClr val="tx1"/>
                </a:solidFill>
              </a:rPr>
              <a:t>表示，单位是摄氏度，符号为</a:t>
            </a:r>
            <a:r>
              <a:rPr lang="zh-CN" altLang="en-US" sz="20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℃</a:t>
            </a:r>
            <a:r>
              <a:rPr lang="zh-CN" altLang="en-US" sz="2000">
                <a:solidFill>
                  <a:schemeClr val="tx1"/>
                </a:solidFill>
              </a:rPr>
              <a:t>。热力学温标是这样规定的：把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-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273.15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℃</a:t>
            </a:r>
            <a:r>
              <a:rPr lang="zh-CN" altLang="en-US" sz="2000">
                <a:solidFill>
                  <a:schemeClr val="tx1"/>
                </a:solidFill>
              </a:rPr>
              <a:t>作为热力学温标的零度，称为绝对零度，它每一度的大小与摄氏温标相同。用这种温标表示的温度，称为热力学温度。符号用 </a:t>
            </a:r>
            <a:r>
              <a:rPr lang="zh-CN" altLang="en-US" sz="20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000">
                <a:solidFill>
                  <a:schemeClr val="tx1"/>
                </a:solidFill>
              </a:rPr>
              <a:t>表示，单位为开尔文，符号用 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K</a:t>
            </a:r>
            <a:r>
              <a:rPr lang="zh-CN" altLang="en-US" sz="2000">
                <a:solidFill>
                  <a:schemeClr val="tx1"/>
                </a:solidFill>
              </a:rPr>
              <a:t> 表示。热力学温度与摄氏温度的关系是</a:t>
            </a:r>
            <a:endParaRPr lang="zh-CN" altLang="en-US" sz="2000">
              <a:solidFill>
                <a:schemeClr val="tx1"/>
              </a:solidFill>
            </a:endParaRPr>
          </a:p>
          <a:p>
            <a:pPr indent="0" algn="ctr" fontAlgn="auto">
              <a:lnSpc>
                <a:spcPts val="3200"/>
              </a:lnSpc>
            </a:pPr>
            <a:r>
              <a:rPr lang="zh-CN" altLang="en-US" sz="20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</a:t>
            </a:r>
            <a:r>
              <a:rPr lang="en-US" altLang="zh-CN" sz="20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=</a:t>
            </a:r>
            <a:r>
              <a:rPr lang="en-US" altLang="zh-CN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0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</a:t>
            </a:r>
            <a:r>
              <a:rPr lang="en-US" altLang="zh-CN" sz="20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+</a:t>
            </a:r>
            <a:r>
              <a:rPr lang="en-US" altLang="zh-CN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273.15</a:t>
            </a:r>
            <a:r>
              <a:rPr lang="en-US" altLang="zh-CN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K</a:t>
            </a:r>
            <a:endParaRPr lang="zh-CN" altLang="en-US" sz="20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457200" algn="l" fontAlgn="auto">
              <a:lnSpc>
                <a:spcPts val="3200"/>
              </a:lnSpc>
            </a:pPr>
            <a:r>
              <a:rPr lang="zh-CN" altLang="en-US" sz="2000">
                <a:solidFill>
                  <a:schemeClr val="accent1"/>
                </a:solidFill>
                <a:sym typeface="+mn-ea"/>
              </a:rPr>
              <a:t>（</a:t>
            </a:r>
            <a:r>
              <a:rPr lang="en-US" altLang="zh-CN" sz="2000">
                <a:solidFill>
                  <a:schemeClr val="accent1"/>
                </a:solidFill>
                <a:sym typeface="+mn-ea"/>
              </a:rPr>
              <a:t>3</a:t>
            </a:r>
            <a:r>
              <a:rPr lang="zh-CN" altLang="en-US" sz="2000">
                <a:solidFill>
                  <a:schemeClr val="accent1"/>
                </a:solidFill>
                <a:sym typeface="+mn-ea"/>
              </a:rPr>
              <a:t>）气体的压强</a:t>
            </a:r>
            <a:endParaRPr lang="zh-CN" altLang="en-US" sz="2000">
              <a:solidFill>
                <a:schemeClr val="accent1"/>
              </a:solidFill>
              <a:sym typeface="+mn-ea"/>
            </a:endParaRPr>
          </a:p>
          <a:p>
            <a:pPr indent="457200" algn="l" fontAlgn="auto">
              <a:lnSpc>
                <a:spcPts val="3200"/>
              </a:lnSpc>
            </a:pPr>
            <a:r>
              <a:rPr lang="zh-CN" altLang="en-US" sz="2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气体压强是大量气体分子对容器壁持续、无规则的撞击产生的。单位面积上大量气体分子对容器壁的压力，就是气体压强，简称气压。</a:t>
            </a:r>
            <a:endParaRPr lang="zh-CN" altLang="en-US" sz="20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457200" algn="l" fontAlgn="auto">
              <a:lnSpc>
                <a:spcPts val="3200"/>
              </a:lnSpc>
            </a:pP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压强用 </a:t>
            </a:r>
            <a:r>
              <a:rPr lang="zh-CN" altLang="en-US" sz="20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p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表示。在国际单位制中，压强的单位是帕斯卡，简称帕，符号是Pa 。压强的单位还有千帕（kPa）和兆帕（MPa），它们和帕的换算关系分别是</a:t>
            </a:r>
            <a:endParaRPr lang="zh-CN" altLang="en-US" sz="20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ctr" fontAlgn="auto">
              <a:lnSpc>
                <a:spcPts val="3200"/>
              </a:lnSpc>
            </a:pP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 kPa = 10</a:t>
            </a:r>
            <a:r>
              <a:rPr lang="zh-CN" altLang="en-US" sz="2000" baseline="30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Pa          1 MPa = 10</a:t>
            </a:r>
            <a:r>
              <a:rPr lang="zh-CN" altLang="en-US" sz="2000" baseline="30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6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Pa</a:t>
            </a:r>
            <a:endParaRPr lang="zh-CN" altLang="en-US" sz="20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4045580" cy="605790"/>
            <a:chOff x="6" y="2331"/>
            <a:chExt cx="5275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5275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70" y="2459"/>
              <a:ext cx="4031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3.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理想气体状态方程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1129030" y="1264920"/>
            <a:ext cx="10091420" cy="11163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</a:pPr>
            <a:r>
              <a:rPr lang="zh-CN" altLang="en-US" sz="2000">
                <a:solidFill>
                  <a:schemeClr val="tx1"/>
                </a:solidFill>
              </a:rPr>
              <a:t>气体的状态发生变化，通常是压强、温度和体积这 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  <a:r>
              <a:rPr lang="zh-CN" altLang="en-US" sz="2000">
                <a:solidFill>
                  <a:schemeClr val="tx1"/>
                </a:solidFill>
              </a:rPr>
              <a:t> 个物理量发生变化。对于一定质量的气体，这 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  <a:r>
              <a:rPr lang="zh-CN" altLang="en-US" sz="2000">
                <a:solidFill>
                  <a:schemeClr val="tx1"/>
                </a:solidFill>
              </a:rPr>
              <a:t> 个物理量有什么关系呢？下面我们通过实验来进行探究。</a:t>
            </a:r>
            <a:endParaRPr lang="zh-CN" altLang="en-US" sz="2000">
              <a:solidFill>
                <a:schemeClr val="tx1"/>
              </a:solidFill>
            </a:endParaRPr>
          </a:p>
          <a:p>
            <a:pPr indent="457200" algn="l" fontAlgn="auto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830830" y="2771775"/>
            <a:ext cx="7239877" cy="518160"/>
            <a:chOff x="904" y="2630"/>
            <a:chExt cx="4071" cy="816"/>
          </a:xfrm>
        </p:grpSpPr>
        <p:sp>
          <p:nvSpPr>
            <p:cNvPr id="4" name="圆角矩形 3"/>
            <p:cNvSpPr/>
            <p:nvPr>
              <p:custDataLst>
                <p:tags r:id="rId4"/>
              </p:custDataLst>
            </p:nvPr>
          </p:nvSpPr>
          <p:spPr>
            <a:xfrm>
              <a:off x="904" y="2630"/>
              <a:ext cx="4071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5"/>
              </p:custDataLst>
            </p:nvPr>
          </p:nvSpPr>
          <p:spPr>
            <a:xfrm>
              <a:off x="1001" y="2723"/>
              <a:ext cx="3939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实验探究</a:t>
              </a:r>
              <a:r>
                <a:rPr lang="en-US" altLang="zh-CN" sz="2000" b="1">
                  <a:solidFill>
                    <a:schemeClr val="bg1"/>
                  </a:solidFill>
                  <a:latin typeface="Times New Roman" panose="02020603050405020304" charset="0"/>
                  <a:ea typeface="微软雅黑" panose="020B0503020204020204" charset="-122"/>
                  <a:cs typeface="Times New Roman" panose="02020603050405020304" charset="0"/>
                </a:rPr>
                <a:t>——</a:t>
              </a:r>
              <a:r>
                <a:rPr lang="zh-CN" altLang="en-US" sz="2000" b="1">
                  <a:solidFill>
                    <a:schemeClr val="bg1"/>
                  </a:solidFill>
                  <a:latin typeface="Times New Roman" panose="02020603050405020304" charset="0"/>
                  <a:ea typeface="微软雅黑" panose="020B0503020204020204" charset="-122"/>
                  <a:cs typeface="Times New Roman" panose="02020603050405020304" charset="0"/>
                </a:rPr>
                <a:t>探究一定质量的气体压强、温度和体积的关系</a:t>
              </a:r>
              <a:endParaRPr lang="zh-CN" altLang="en-US" sz="2000" b="1">
                <a:solidFill>
                  <a:schemeClr val="bg1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endParaRPr>
            </a:p>
          </p:txBody>
        </p:sp>
      </p:grp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1128395" y="3542030"/>
            <a:ext cx="10091420" cy="27292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</a:pPr>
            <a:r>
              <a:rPr lang="zh-CN" altLang="en-US" sz="2000">
                <a:solidFill>
                  <a:schemeClr val="accent1"/>
                </a:solidFill>
              </a:rPr>
              <a:t>实验设备</a:t>
            </a:r>
            <a:endParaRPr lang="zh-CN" altLang="en-US" sz="2000">
              <a:solidFill>
                <a:schemeClr val="accent1"/>
              </a:solidFill>
            </a:endParaRPr>
          </a:p>
          <a:p>
            <a:pPr indent="457200" algn="just" fontAlgn="auto">
              <a:lnSpc>
                <a:spcPct val="150000"/>
              </a:lnSpc>
            </a:pPr>
            <a:r>
              <a:rPr lang="zh-CN" altLang="en-US" sz="2000">
                <a:solidFill>
                  <a:schemeClr val="tx1"/>
                </a:solidFill>
              </a:rPr>
              <a:t>气压计、温度计、活塞、玻璃管、水槽、热水、凉水、铁架台等。</a:t>
            </a:r>
            <a:endParaRPr lang="zh-CN" altLang="en-US" sz="2000">
              <a:solidFill>
                <a:schemeClr val="tx1"/>
              </a:solidFill>
            </a:endParaRPr>
          </a:p>
          <a:p>
            <a:pPr indent="457200" algn="just" fontAlgn="auto">
              <a:lnSpc>
                <a:spcPct val="150000"/>
              </a:lnSpc>
              <a:spcBef>
                <a:spcPts val="1200"/>
              </a:spcBef>
            </a:pPr>
            <a:r>
              <a:rPr lang="zh-CN" altLang="en-US" sz="2000">
                <a:solidFill>
                  <a:schemeClr val="accent1"/>
                </a:solidFill>
              </a:rPr>
              <a:t>实验原理</a:t>
            </a:r>
            <a:endParaRPr lang="zh-CN" altLang="en-US" sz="2000">
              <a:solidFill>
                <a:schemeClr val="accent1"/>
              </a:solidFill>
            </a:endParaRPr>
          </a:p>
          <a:p>
            <a:pPr indent="457200" algn="just" fontAlgn="auto">
              <a:lnSpc>
                <a:spcPct val="150000"/>
              </a:lnSpc>
              <a:spcBef>
                <a:spcPct val="20000"/>
              </a:spcBef>
            </a:pPr>
            <a:r>
              <a:rPr lang="en-US" altLang="zh-CN" sz="2000">
                <a:solidFill>
                  <a:schemeClr val="tx1"/>
                </a:solidFill>
              </a:rPr>
              <a:t>以封闭在玻璃管内的气体为研究对象，分别控制气体的温度、体积、压强不变，测出另外两个量的数值。通过分析，得出一定质量的气体压强、体积和温度之间的关系。</a:t>
            </a:r>
            <a:endParaRPr lang="en-US" altLang="zh-CN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4045580" cy="605790"/>
            <a:chOff x="6" y="2331"/>
            <a:chExt cx="5275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5275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70" y="2459"/>
              <a:ext cx="4031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3.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理想气体状态方程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1102995" y="977900"/>
            <a:ext cx="10083800" cy="29038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ts val="3500"/>
              </a:lnSpc>
            </a:pPr>
            <a:r>
              <a:rPr lang="zh-CN" altLang="en-US" sz="2000">
                <a:solidFill>
                  <a:schemeClr val="accent1"/>
                </a:solidFill>
              </a:rPr>
              <a:t>实验步骤</a:t>
            </a:r>
            <a:endParaRPr lang="zh-CN" altLang="en-US" sz="2000">
              <a:solidFill>
                <a:schemeClr val="accent1"/>
              </a:solidFill>
            </a:endParaRPr>
          </a:p>
          <a:p>
            <a:pPr indent="457200" algn="just" fontAlgn="auto">
              <a:lnSpc>
                <a:spcPts val="3500"/>
              </a:lnSpc>
            </a:pPr>
            <a:r>
              <a:rPr lang="zh-CN" altLang="en-US" sz="2000">
                <a:solidFill>
                  <a:schemeClr val="tx1"/>
                </a:solidFill>
              </a:rPr>
              <a:t>（</a:t>
            </a:r>
            <a:r>
              <a:rPr lang="en-US" altLang="zh-CN" sz="2000">
                <a:solidFill>
                  <a:schemeClr val="tx1"/>
                </a:solidFill>
              </a:rPr>
              <a:t>1</a:t>
            </a:r>
            <a:r>
              <a:rPr lang="zh-CN" altLang="en-US" sz="2000">
                <a:solidFill>
                  <a:schemeClr val="tx1"/>
                </a:solidFill>
              </a:rPr>
              <a:t>）根据图 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1-4-2</a:t>
            </a:r>
            <a:r>
              <a:rPr lang="zh-CN" altLang="en-US" sz="2000">
                <a:solidFill>
                  <a:schemeClr val="tx1"/>
                </a:solidFill>
              </a:rPr>
              <a:t> 安装实验器材；</a:t>
            </a:r>
            <a:endParaRPr lang="zh-CN" altLang="en-US" sz="2000">
              <a:solidFill>
                <a:schemeClr val="tx1"/>
              </a:solidFill>
            </a:endParaRPr>
          </a:p>
          <a:p>
            <a:pPr indent="457200" algn="just" fontAlgn="auto">
              <a:lnSpc>
                <a:spcPts val="3500"/>
              </a:lnSpc>
            </a:pPr>
            <a:r>
              <a:rPr lang="zh-CN" altLang="en-US" sz="2000">
                <a:solidFill>
                  <a:schemeClr val="tx1"/>
                </a:solidFill>
              </a:rPr>
              <a:t>（</a:t>
            </a:r>
            <a:r>
              <a:rPr lang="en-US" altLang="zh-CN" sz="2000">
                <a:solidFill>
                  <a:schemeClr val="tx1"/>
                </a:solidFill>
              </a:rPr>
              <a:t>2</a:t>
            </a:r>
            <a:r>
              <a:rPr lang="zh-CN" altLang="en-US" sz="2000">
                <a:solidFill>
                  <a:schemeClr val="tx1"/>
                </a:solidFill>
              </a:rPr>
              <a:t>）在保持气体压强不变的情况下，把玻璃管分别放入温度不同的水槽中。放置一会儿，等玻璃管内的气体与水的温度平衡后，测量水的温度，即为玻璃管内气体的温度。改变水的温度，即改变气体的温度。测量多组数据，将其换算成 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SI</a:t>
            </a:r>
            <a:r>
              <a:rPr lang="en-US" altLang="zh-CN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000">
                <a:solidFill>
                  <a:schemeClr val="tx1"/>
                </a:solidFill>
              </a:rPr>
              <a:t>单位（或统一单位）后填入表 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1-4-1</a:t>
            </a:r>
            <a:r>
              <a:rPr lang="zh-CN" altLang="en-US" sz="2000">
                <a:solidFill>
                  <a:schemeClr val="tx1"/>
                </a:solidFill>
              </a:rPr>
              <a:t> 中，分析气体体积与温度之间的关系。</a:t>
            </a:r>
            <a:endParaRPr lang="zh-CN" altLang="en-US" sz="2000">
              <a:solidFill>
                <a:schemeClr val="tx1"/>
              </a:solidFill>
            </a:endParaRPr>
          </a:p>
        </p:txBody>
      </p:sp>
      <p:pic>
        <p:nvPicPr>
          <p:cNvPr id="6" name="图片 5" descr="1-4-2"/>
          <p:cNvPicPr>
            <a:picLocks noChangeAspect="1"/>
          </p:cNvPicPr>
          <p:nvPr/>
        </p:nvPicPr>
        <p:blipFill>
          <a:blip r:embed="rId5">
            <a:clrChange>
              <a:clrFrom>
                <a:srgbClr val="C8E9F0">
                  <a:alpha val="100000"/>
                </a:srgbClr>
              </a:clrFrom>
              <a:clrTo>
                <a:srgbClr val="C8E9F0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11095" y="3881755"/>
            <a:ext cx="1696438" cy="2160000"/>
          </a:xfrm>
          <a:prstGeom prst="rect">
            <a:avLst/>
          </a:prstGeom>
        </p:spPr>
      </p:pic>
      <p:pic>
        <p:nvPicPr>
          <p:cNvPr id="14" name="图片 13" descr="1-4-3"/>
          <p:cNvPicPr>
            <a:picLocks noChangeAspect="1"/>
          </p:cNvPicPr>
          <p:nvPr/>
        </p:nvPicPr>
        <p:blipFill>
          <a:blip r:embed="rId6">
            <a:clrChange>
              <a:clrFrom>
                <a:srgbClr val="D9F1FB">
                  <a:alpha val="100000"/>
                </a:srgbClr>
              </a:clrFrom>
              <a:clrTo>
                <a:srgbClr val="D9F1FB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63795" y="3881755"/>
            <a:ext cx="5687328" cy="2160000"/>
          </a:xfrm>
          <a:prstGeom prst="rect">
            <a:avLst/>
          </a:prstGeom>
        </p:spPr>
      </p:pic>
      <p:sp>
        <p:nvSpPr>
          <p:cNvPr id="16" name="文本框 15"/>
          <p:cNvSpPr txBox="1"/>
          <p:nvPr>
            <p:custDataLst>
              <p:tags r:id="rId7"/>
            </p:custDataLst>
          </p:nvPr>
        </p:nvSpPr>
        <p:spPr>
          <a:xfrm>
            <a:off x="1951990" y="6094095"/>
            <a:ext cx="259588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/>
              <a:t>图</a:t>
            </a:r>
            <a:r>
              <a:rPr lang="zh-CN" altLang="en-US" sz="1600">
                <a:latin typeface="Times New Roman" panose="02020603050405020304" charset="0"/>
                <a:cs typeface="Times New Roman" panose="02020603050405020304" charset="0"/>
              </a:rPr>
              <a:t>1-</a:t>
            </a:r>
            <a:r>
              <a:rPr lang="en-US" altLang="zh-CN" sz="1600">
                <a:latin typeface="Times New Roman" panose="02020603050405020304" charset="0"/>
                <a:cs typeface="Times New Roman" panose="02020603050405020304" charset="0"/>
              </a:rPr>
              <a:t>4-2</a:t>
            </a:r>
            <a:r>
              <a:rPr lang="zh-CN" altLang="en-US" sz="1600"/>
              <a:t>　</a:t>
            </a:r>
            <a:r>
              <a:rPr lang="zh-CN" altLang="en-US" sz="1600"/>
              <a:t>实验装置</a:t>
            </a:r>
            <a:endParaRPr lang="zh-CN" altLang="en-US" sz="1600"/>
          </a:p>
        </p:txBody>
      </p:sp>
      <p:sp>
        <p:nvSpPr>
          <p:cNvPr id="18" name="文本框 17"/>
          <p:cNvSpPr txBox="1"/>
          <p:nvPr>
            <p:custDataLst>
              <p:tags r:id="rId8"/>
            </p:custDataLst>
          </p:nvPr>
        </p:nvSpPr>
        <p:spPr>
          <a:xfrm>
            <a:off x="4963795" y="6094095"/>
            <a:ext cx="56864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/>
              <a:t>表</a:t>
            </a:r>
            <a:r>
              <a:rPr lang="zh-CN" altLang="en-US" sz="1600">
                <a:latin typeface="Times New Roman" panose="02020603050405020304" charset="0"/>
                <a:cs typeface="Times New Roman" panose="02020603050405020304" charset="0"/>
              </a:rPr>
              <a:t>1-</a:t>
            </a:r>
            <a:r>
              <a:rPr lang="en-US" altLang="zh-CN" sz="1600">
                <a:latin typeface="Times New Roman" panose="02020603050405020304" charset="0"/>
                <a:cs typeface="Times New Roman" panose="02020603050405020304" charset="0"/>
              </a:rPr>
              <a:t>4-1</a:t>
            </a:r>
            <a:r>
              <a:rPr lang="zh-CN" altLang="en-US" sz="1600"/>
              <a:t>　实验数据记录表（</a:t>
            </a:r>
            <a:r>
              <a:rPr lang="zh-CN" altLang="en-US" sz="1600">
                <a:latin typeface="Times New Roman" panose="02020603050405020304" charset="0"/>
                <a:cs typeface="Times New Roman" panose="02020603050405020304" charset="0"/>
              </a:rPr>
              <a:t>SI</a:t>
            </a:r>
            <a:r>
              <a:rPr lang="zh-CN" altLang="en-US" sz="1600"/>
              <a:t>单位）</a:t>
            </a:r>
            <a:endParaRPr lang="zh-CN" altLang="en-US"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4045580" cy="605790"/>
            <a:chOff x="6" y="2331"/>
            <a:chExt cx="5275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5275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70" y="2459"/>
              <a:ext cx="4031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3.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理想气体状态方程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1122045" y="1769110"/>
            <a:ext cx="10064750" cy="34531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</a:pPr>
            <a:r>
              <a:rPr lang="zh-CN" altLang="en-US" sz="2000">
                <a:solidFill>
                  <a:schemeClr val="tx1"/>
                </a:solidFill>
              </a:rPr>
              <a:t>（</a:t>
            </a:r>
            <a:r>
              <a:rPr lang="en-US" altLang="zh-CN" sz="2000">
                <a:solidFill>
                  <a:schemeClr val="tx1"/>
                </a:solidFill>
              </a:rPr>
              <a:t>3</a:t>
            </a:r>
            <a:r>
              <a:rPr lang="zh-CN" altLang="en-US" sz="2000">
                <a:solidFill>
                  <a:schemeClr val="tx1"/>
                </a:solidFill>
              </a:rPr>
              <a:t>）在保持气体体积不变的情况下，把玻璃管分别放入温度不同的水槽中，改变水的温度，即改变气体的温度。测量多组数据，将其换算成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SI</a:t>
            </a:r>
            <a:r>
              <a:rPr lang="zh-CN" altLang="en-US" sz="2000">
                <a:solidFill>
                  <a:schemeClr val="tx1"/>
                </a:solidFill>
              </a:rPr>
              <a:t>单位（或统一单位）后填入表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1-4-1</a:t>
            </a:r>
            <a:r>
              <a:rPr lang="zh-CN" altLang="en-US" sz="2000">
                <a:solidFill>
                  <a:schemeClr val="tx1"/>
                </a:solidFill>
              </a:rPr>
              <a:t>中，分析气体压强与温度之间的关系。</a:t>
            </a:r>
            <a:endParaRPr lang="zh-CN" altLang="en-US" sz="2000">
              <a:solidFill>
                <a:schemeClr val="tx1"/>
              </a:solidFill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</a:rPr>
              <a:t>（</a:t>
            </a:r>
            <a:r>
              <a:rPr lang="en-US" altLang="zh-CN" sz="2000">
                <a:solidFill>
                  <a:schemeClr val="tx1"/>
                </a:solidFill>
              </a:rPr>
              <a:t>4</a:t>
            </a:r>
            <a:r>
              <a:rPr lang="zh-CN" altLang="en-US" sz="2000">
                <a:solidFill>
                  <a:schemeClr val="tx1"/>
                </a:solidFill>
              </a:rPr>
              <a:t>）在保持气体温度不变的情况下，改变气体的体积，测量多组数据，将其换算成 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SI</a:t>
            </a:r>
            <a:r>
              <a:rPr lang="zh-CN" altLang="en-US" sz="2000">
                <a:solidFill>
                  <a:schemeClr val="tx1"/>
                </a:solidFill>
              </a:rPr>
              <a:t> 单位（或统一单位）后填入表 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1-4-1</a:t>
            </a:r>
            <a:r>
              <a:rPr lang="zh-CN" altLang="en-US" sz="2000">
                <a:solidFill>
                  <a:schemeClr val="tx1"/>
                </a:solidFill>
              </a:rPr>
              <a:t> 中，分析气体压强与体积之间的关系。</a:t>
            </a:r>
            <a:endParaRPr lang="zh-CN" altLang="en-US" sz="2000">
              <a:solidFill>
                <a:schemeClr val="tx1"/>
              </a:solidFill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</a:rPr>
              <a:t>（</a:t>
            </a:r>
            <a:r>
              <a:rPr lang="en-US" altLang="zh-CN" sz="2000">
                <a:solidFill>
                  <a:schemeClr val="tx1"/>
                </a:solidFill>
              </a:rPr>
              <a:t>5</a:t>
            </a:r>
            <a:r>
              <a:rPr lang="zh-CN" altLang="en-US" sz="2000">
                <a:solidFill>
                  <a:schemeClr val="tx1"/>
                </a:solidFill>
              </a:rPr>
              <a:t>）用作图法，分析得出一定质量的气体压强、体积和温度之间的关系。</a:t>
            </a:r>
            <a:endParaRPr lang="zh-CN" altLang="en-US" sz="2000">
              <a:solidFill>
                <a:schemeClr val="tx1"/>
              </a:solidFill>
            </a:endParaRPr>
          </a:p>
          <a:p>
            <a:pPr indent="457200" algn="just" fontAlgn="auto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4045580" cy="605790"/>
            <a:chOff x="6" y="2331"/>
            <a:chExt cx="5275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5275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70" y="2459"/>
              <a:ext cx="4031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3.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理想气体状态方程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4" imgW="114300" imgH="215900" progId="Equation.KSEE3">
                  <p:embed/>
                </p:oleObj>
              </mc:Choice>
              <mc:Fallback>
                <p:oleObj name="" r:id="rId4" imgW="1143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组合 5"/>
          <p:cNvGrpSpPr/>
          <p:nvPr/>
        </p:nvGrpSpPr>
        <p:grpSpPr>
          <a:xfrm>
            <a:off x="1113155" y="1385570"/>
            <a:ext cx="6088380" cy="4595495"/>
            <a:chOff x="1767" y="1580"/>
            <a:chExt cx="14858" cy="7537"/>
          </a:xfrm>
        </p:grpSpPr>
        <p:sp>
          <p:nvSpPr>
            <p:cNvPr id="3" name="文本框 2"/>
            <p:cNvSpPr txBox="1"/>
            <p:nvPr>
              <p:custDataLst>
                <p:tags r:id="rId6"/>
              </p:custDataLst>
            </p:nvPr>
          </p:nvSpPr>
          <p:spPr>
            <a:xfrm>
              <a:off x="1767" y="1580"/>
              <a:ext cx="14858" cy="753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indent="457200" algn="just" fontAlgn="auto">
                <a:lnSpc>
                  <a:spcPct val="150000"/>
                </a:lnSpc>
              </a:pPr>
              <a:r>
                <a:rPr lang="zh-CN" altLang="en-US" sz="2000">
                  <a:solidFill>
                    <a:schemeClr val="tx1"/>
                  </a:solidFill>
                </a:rPr>
                <a:t>通过实验，我们可以得出以下结论：</a:t>
              </a:r>
              <a:endParaRPr lang="zh-CN" altLang="en-US" sz="2000">
                <a:solidFill>
                  <a:schemeClr val="tx1"/>
                </a:solidFill>
              </a:endParaRPr>
            </a:p>
            <a:p>
              <a:pPr indent="457200" algn="just" fontAlgn="auto">
                <a:lnSpc>
                  <a:spcPct val="150000"/>
                </a:lnSpc>
              </a:pPr>
              <a:r>
                <a:rPr lang="zh-CN" altLang="en-US" sz="2000">
                  <a:solidFill>
                    <a:schemeClr val="tx1"/>
                  </a:solidFill>
                </a:rPr>
                <a:t>在密闭容器中的定量气体，在温度保持不变的条件下，压强与体积成反比；在体积保持不变的条件下，压强与热力学温度成正比；在压强保持不变的条件下，体积与热力学温度成正比。</a:t>
              </a:r>
              <a:endParaRPr lang="zh-CN" altLang="en-US" sz="2000">
                <a:solidFill>
                  <a:schemeClr val="tx1"/>
                </a:solidFill>
              </a:endParaRPr>
            </a:p>
            <a:p>
              <a:pPr indent="457200" algn="just" fontAlgn="auto">
                <a:lnSpc>
                  <a:spcPct val="150000"/>
                </a:lnSpc>
              </a:pPr>
              <a:r>
                <a:rPr lang="zh-CN" altLang="en-US" sz="2000">
                  <a:solidFill>
                    <a:schemeClr val="tx1"/>
                  </a:solidFill>
                </a:rPr>
                <a:t>综合以上结论可得</a:t>
              </a:r>
              <a:endParaRPr lang="zh-CN" altLang="en-US" sz="2000">
                <a:solidFill>
                  <a:schemeClr val="tx1"/>
                </a:solidFill>
              </a:endParaRPr>
            </a:p>
            <a:p>
              <a:pPr indent="457200" algn="just" fontAlgn="auto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endParaRPr>
            </a:p>
            <a:p>
              <a:pPr indent="457200" algn="just" fontAlgn="auto">
                <a:lnSpc>
                  <a:spcPct val="150000"/>
                </a:lnSpc>
                <a:spcBef>
                  <a:spcPts val="1200"/>
                </a:spcBef>
              </a:pPr>
              <a:r>
                <a:rPr lang="zh-CN" altLang="en-US" sz="2000">
                  <a:solidFill>
                    <a:schemeClr val="tx1"/>
                  </a:solidFill>
                  <a:latin typeface="Times New Roman" panose="02020603050405020304" charset="0"/>
                  <a:cs typeface="Times New Roman" panose="02020603050405020304" charset="0"/>
                </a:rPr>
                <a:t>式中，</a:t>
              </a:r>
              <a:r>
                <a:rPr lang="zh-CN" altLang="en-US" sz="2000" i="1">
                  <a:solidFill>
                    <a:schemeClr val="tx1"/>
                  </a:solidFill>
                  <a:latin typeface="Times New Roman" panose="02020603050405020304" charset="0"/>
                  <a:cs typeface="Times New Roman" panose="02020603050405020304" charset="0"/>
                </a:rPr>
                <a:t>p</a:t>
              </a:r>
              <a:r>
                <a:rPr lang="zh-CN" altLang="en-US" sz="2000">
                  <a:solidFill>
                    <a:schemeClr val="tx1"/>
                  </a:solidFill>
                  <a:latin typeface="Times New Roman" panose="02020603050405020304" charset="0"/>
                  <a:cs typeface="Times New Roman" panose="02020603050405020304" charset="0"/>
                </a:rPr>
                <a:t> 为压强（Pa），</a:t>
              </a:r>
              <a:r>
                <a:rPr lang="zh-CN" altLang="en-US" sz="2000" i="1">
                  <a:solidFill>
                    <a:schemeClr val="tx1"/>
                  </a:solidFill>
                  <a:latin typeface="Times New Roman" panose="02020603050405020304" charset="0"/>
                  <a:cs typeface="Times New Roman" panose="02020603050405020304" charset="0"/>
                </a:rPr>
                <a:t>V</a:t>
              </a:r>
              <a:r>
                <a:rPr lang="zh-CN" altLang="en-US" sz="2000">
                  <a:solidFill>
                    <a:schemeClr val="tx1"/>
                  </a:solidFill>
                  <a:latin typeface="Times New Roman" panose="02020603050405020304" charset="0"/>
                  <a:cs typeface="Times New Roman" panose="02020603050405020304" charset="0"/>
                </a:rPr>
                <a:t> 为气体体积（m</a:t>
              </a:r>
              <a:r>
                <a:rPr lang="zh-CN" altLang="en-US" sz="2000" baseline="30000">
                  <a:solidFill>
                    <a:schemeClr val="tx1"/>
                  </a:solidFill>
                  <a:latin typeface="Times New Roman" panose="02020603050405020304" charset="0"/>
                  <a:cs typeface="Times New Roman" panose="02020603050405020304" charset="0"/>
                </a:rPr>
                <a:t>3</a:t>
              </a:r>
              <a:r>
                <a:rPr lang="zh-CN" altLang="en-US" sz="2000">
                  <a:solidFill>
                    <a:schemeClr val="tx1"/>
                  </a:solidFill>
                  <a:latin typeface="Times New Roman" panose="02020603050405020304" charset="0"/>
                  <a:cs typeface="Times New Roman" panose="02020603050405020304" charset="0"/>
                </a:rPr>
                <a:t>），</a:t>
              </a:r>
              <a:r>
                <a:rPr lang="zh-CN" altLang="en-US" sz="2000" i="1">
                  <a:solidFill>
                    <a:schemeClr val="tx1"/>
                  </a:solidFill>
                  <a:latin typeface="Times New Roman" panose="02020603050405020304" charset="0"/>
                  <a:cs typeface="Times New Roman" panose="02020603050405020304" charset="0"/>
                </a:rPr>
                <a:t>T</a:t>
              </a:r>
              <a:r>
                <a:rPr lang="zh-CN" altLang="en-US" sz="2000">
                  <a:solidFill>
                    <a:schemeClr val="tx1"/>
                  </a:solidFill>
                  <a:latin typeface="Times New Roman" panose="02020603050405020304" charset="0"/>
                  <a:cs typeface="Times New Roman" panose="02020603050405020304" charset="0"/>
                </a:rPr>
                <a:t> 为温度（K），</a:t>
              </a:r>
              <a:r>
                <a:rPr lang="zh-CN" altLang="en-US" sz="2000" i="1">
                  <a:solidFill>
                    <a:schemeClr val="tx1"/>
                  </a:solidFill>
                  <a:latin typeface="Times New Roman" panose="02020603050405020304" charset="0"/>
                  <a:cs typeface="Times New Roman" panose="02020603050405020304" charset="0"/>
                </a:rPr>
                <a:t>C</a:t>
              </a:r>
              <a:r>
                <a:rPr lang="zh-CN" altLang="en-US" sz="2000">
                  <a:solidFill>
                    <a:schemeClr val="tx1"/>
                  </a:solidFill>
                  <a:latin typeface="Times New Roman" panose="02020603050405020304" charset="0"/>
                  <a:cs typeface="Times New Roman" panose="02020603050405020304" charset="0"/>
                </a:rPr>
                <a:t> 是与气体种类和质量有关的常量。</a:t>
              </a:r>
              <a:endParaRPr lang="zh-CN" altLang="en-US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graphicFrame>
          <p:nvGraphicFramePr>
            <p:cNvPr id="5" name="对象 4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9171" y="6232"/>
            <a:ext cx="1328" cy="9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" r:id="rId7" imgW="545465" imgH="393700" progId="Equation.KSEE3">
                    <p:embed/>
                  </p:oleObj>
                </mc:Choice>
                <mc:Fallback>
                  <p:oleObj name="" r:id="rId7" imgW="545465" imgH="393700" progId="Equation.KSEE3">
                    <p:embed/>
                    <p:pic>
                      <p:nvPicPr>
                        <p:cNvPr id="0" name="图片 1025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9171" y="6232"/>
                          <a:ext cx="1328" cy="9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组合 24"/>
          <p:cNvGrpSpPr/>
          <p:nvPr/>
        </p:nvGrpSpPr>
        <p:grpSpPr>
          <a:xfrm>
            <a:off x="7796847" y="1283970"/>
            <a:ext cx="3975904" cy="4617720"/>
            <a:chOff x="11317" y="1491"/>
            <a:chExt cx="6704" cy="7272"/>
          </a:xfrm>
        </p:grpSpPr>
        <p:grpSp>
          <p:nvGrpSpPr>
            <p:cNvPr id="19" name="组合 18"/>
            <p:cNvGrpSpPr/>
            <p:nvPr/>
          </p:nvGrpSpPr>
          <p:grpSpPr>
            <a:xfrm>
              <a:off x="11783" y="1982"/>
              <a:ext cx="5833" cy="816"/>
              <a:chOff x="11206" y="1705"/>
              <a:chExt cx="5833" cy="816"/>
            </a:xfrm>
          </p:grpSpPr>
          <p:sp>
            <p:nvSpPr>
              <p:cNvPr id="16" name="圆角矩形 15"/>
              <p:cNvSpPr/>
              <p:nvPr>
                <p:custDataLst>
                  <p:tags r:id="rId9"/>
                </p:custDataLst>
              </p:nvPr>
            </p:nvSpPr>
            <p:spPr>
              <a:xfrm>
                <a:off x="11206" y="1705"/>
                <a:ext cx="5833" cy="816"/>
              </a:xfrm>
              <a:prstGeom prst="roundRect">
                <a:avLst/>
              </a:prstGeom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8" name="文本框 17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11592" y="1798"/>
                <a:ext cx="5304" cy="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2000" b="1">
                    <a:solidFill>
                      <a:schemeClr val="bg1"/>
                    </a:solidFill>
                    <a:latin typeface="Times New Roman" panose="02020603050405020304" charset="0"/>
                    <a:ea typeface="微软雅黑" panose="020B0503020204020204" charset="-122"/>
                    <a:cs typeface="Times New Roman" panose="02020603050405020304" charset="0"/>
                  </a:rPr>
                  <a:t>科学方法</a:t>
                </a:r>
                <a:r>
                  <a:rPr lang="en-US" altLang="zh-CN" sz="2000" b="1">
                    <a:solidFill>
                      <a:schemeClr val="bg1"/>
                    </a:solidFill>
                    <a:latin typeface="Times New Roman" panose="02020603050405020304" charset="0"/>
                    <a:ea typeface="微软雅黑" panose="020B0503020204020204" charset="-122"/>
                    <a:cs typeface="Times New Roman" panose="02020603050405020304" charset="0"/>
                  </a:rPr>
                  <a:t>——</a:t>
                </a:r>
                <a:r>
                  <a:rPr lang="zh-CN" altLang="en-US" sz="2000" b="1">
                    <a:solidFill>
                      <a:schemeClr val="bg1"/>
                    </a:solidFill>
                    <a:latin typeface="Times New Roman" panose="02020603050405020304" charset="0"/>
                    <a:ea typeface="微软雅黑" panose="020B0503020204020204" charset="-122"/>
                    <a:cs typeface="Times New Roman" panose="02020603050405020304" charset="0"/>
                  </a:rPr>
                  <a:t>控制变量法</a:t>
                </a:r>
                <a:endParaRPr lang="zh-CN" altLang="en-US" sz="2000" b="1">
                  <a:solidFill>
                    <a:schemeClr val="bg1"/>
                  </a:solidFill>
                  <a:latin typeface="Times New Roman" panose="02020603050405020304" charset="0"/>
                  <a:ea typeface="微软雅黑" panose="020B0503020204020204" charset="-122"/>
                  <a:cs typeface="Times New Roman" panose="02020603050405020304" charset="0"/>
                </a:endParaRPr>
              </a:p>
            </p:txBody>
          </p:sp>
        </p:grpSp>
        <p:sp>
          <p:nvSpPr>
            <p:cNvPr id="20" name="文本框 19"/>
            <p:cNvSpPr txBox="1"/>
            <p:nvPr>
              <p:custDataLst>
                <p:tags r:id="rId11"/>
              </p:custDataLst>
            </p:nvPr>
          </p:nvSpPr>
          <p:spPr>
            <a:xfrm>
              <a:off x="11898" y="2892"/>
              <a:ext cx="5379" cy="57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indent="457200" algn="just" fontAlgn="auto">
                <a:lnSpc>
                  <a:spcPct val="150000"/>
                </a:lnSpc>
              </a:pPr>
              <a:r>
                <a:rPr lang="zh-CN" altLang="en-US" sz="2000">
                  <a:solidFill>
                    <a:schemeClr val="tx1"/>
                  </a:solidFill>
                </a:rPr>
                <a:t>控制变量法就是在有多个因素（变量）同时作用的过程中，通过控制实验条件（控制其他因素不变），逐个研究某一因素对结果的影响，然后加以综合的研究方法。</a:t>
              </a:r>
              <a:endParaRPr lang="zh-CN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23" name="圆角矩形 22"/>
            <p:cNvSpPr/>
            <p:nvPr>
              <p:custDataLst>
                <p:tags r:id="rId12"/>
              </p:custDataLst>
            </p:nvPr>
          </p:nvSpPr>
          <p:spPr>
            <a:xfrm>
              <a:off x="11317" y="1491"/>
              <a:ext cx="6704" cy="7272"/>
            </a:xfrm>
            <a:prstGeom prst="roundRect">
              <a:avLst/>
            </a:prstGeom>
            <a:noFill/>
            <a:ln w="28575" cmpd="sng">
              <a:solidFill>
                <a:schemeClr val="accent1">
                  <a:shade val="50000"/>
                </a:schemeClr>
              </a:solidFill>
              <a:prstDash val="sysDas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UNIT_PLACING_PICTURE_USER_VIEWPORT" val="{&quot;height&quot;:3329,&quot;width&quot;:5182}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COMMONDATA" val="eyJoZGlkIjoiNmZjMGM2NTdiODU4YWI0ZTBhYjQ1ODVlMTNhMjI5OGYifQ=="/>
  <p:tag name="commondata" val="eyJoZGlkIjoiNWExOWExZmQwYmQ4NDUyOTc1Y2RlMmJlYzA0YmI5MTQifQ==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3192</Words>
  <Application>WPS 演示</Application>
  <PresentationFormat>宽屏</PresentationFormat>
  <Paragraphs>147</Paragraphs>
  <Slides>12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华文行楷</vt:lpstr>
      <vt:lpstr>Times New Roman</vt:lpstr>
      <vt:lpstr>Calibri</vt:lpstr>
      <vt:lpstr>Arial Unicode MS</vt:lpstr>
      <vt:lpstr>WPS</vt:lpstr>
      <vt:lpstr>Equation.KSEE3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WPS_1695177536</cp:lastModifiedBy>
  <cp:revision>24</cp:revision>
  <dcterms:created xsi:type="dcterms:W3CDTF">2023-09-22T08:13:00Z</dcterms:created>
  <dcterms:modified xsi:type="dcterms:W3CDTF">2023-11-08T02:55:37Z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97CC491E937D4B5B8EA58EAADFE5FD30_12</vt:lpwstr>
  </property>
  <property fmtid="{D5CDD505-2E9C-101B-9397-08002B2CF9AE}" pid="3" name="KSOProductBuildVer">
    <vt:lpwstr>2052-12.1.0.15712</vt:lpwstr>
  </property>
</Properties>
</file>