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62" r:id="rId3"/>
    <p:sldId id="437" r:id="rId5"/>
    <p:sldId id="347" r:id="rId6"/>
    <p:sldId id="490" r:id="rId7"/>
    <p:sldId id="491" r:id="rId8"/>
    <p:sldId id="492" r:id="rId9"/>
    <p:sldId id="493" r:id="rId10"/>
    <p:sldId id="494" r:id="rId11"/>
    <p:sldId id="495" r:id="rId12"/>
    <p:sldId id="496" r:id="rId13"/>
    <p:sldId id="497" r:id="rId14"/>
    <p:sldId id="498" r:id="rId15"/>
    <p:sldId id="499" r:id="rId16"/>
    <p:sldId id="500" r:id="rId17"/>
    <p:sldId id="501" r:id="rId18"/>
    <p:sldId id="502" r:id="rId19"/>
    <p:sldId id="503" r:id="rId20"/>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DBE9"/>
    <a:srgbClr val="E2E8ED"/>
    <a:srgbClr val="F1E4D5"/>
    <a:srgbClr val="D4EFFB"/>
    <a:srgbClr val="FEECDA"/>
    <a:srgbClr val="1364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4" Type="http://schemas.openxmlformats.org/officeDocument/2006/relationships/tags" Target="tags/tag138.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5849F42C-2DAE-424C-A4B8-3140182C3E9F}"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9" Type="http://schemas.openxmlformats.org/officeDocument/2006/relationships/notesSlide" Target="../notesSlides/notesSlide1.xml"/><Relationship Id="rId8" Type="http://schemas.openxmlformats.org/officeDocument/2006/relationships/slideLayout" Target="../slideLayouts/slideLayout1.xml"/><Relationship Id="rId7" Type="http://schemas.openxmlformats.org/officeDocument/2006/relationships/tags" Target="../tags/tag5.xml"/><Relationship Id="rId6" Type="http://schemas.openxmlformats.org/officeDocument/2006/relationships/image" Target="../media/image2.png"/><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9" Type="http://schemas.openxmlformats.org/officeDocument/2006/relationships/tags" Target="../tags/tag78.xml"/><Relationship Id="rId8" Type="http://schemas.openxmlformats.org/officeDocument/2006/relationships/tags" Target="../tags/tag77.xml"/><Relationship Id="rId7" Type="http://schemas.openxmlformats.org/officeDocument/2006/relationships/tags" Target="../tags/tag76.xml"/><Relationship Id="rId6" Type="http://schemas.openxmlformats.org/officeDocument/2006/relationships/image" Target="../media/image2.png"/><Relationship Id="rId5" Type="http://schemas.openxmlformats.org/officeDocument/2006/relationships/tags" Target="../tags/tag75.xml"/><Relationship Id="rId4" Type="http://schemas.openxmlformats.org/officeDocument/2006/relationships/tags" Target="../tags/tag74.xml"/><Relationship Id="rId3" Type="http://schemas.openxmlformats.org/officeDocument/2006/relationships/tags" Target="../tags/tag73.xml"/><Relationship Id="rId2" Type="http://schemas.openxmlformats.org/officeDocument/2006/relationships/tags" Target="../tags/tag72.xml"/><Relationship Id="rId13" Type="http://schemas.openxmlformats.org/officeDocument/2006/relationships/slideLayout" Target="../slideLayouts/slideLayout1.xml"/><Relationship Id="rId12" Type="http://schemas.openxmlformats.org/officeDocument/2006/relationships/image" Target="../media/image11.png"/><Relationship Id="rId11" Type="http://schemas.openxmlformats.org/officeDocument/2006/relationships/tags" Target="../tags/tag79.xml"/><Relationship Id="rId10" Type="http://schemas.openxmlformats.org/officeDocument/2006/relationships/image" Target="../media/image10.png"/><Relationship Id="rId1" Type="http://schemas.openxmlformats.org/officeDocument/2006/relationships/tags" Target="../tags/tag71.xml"/></Relationships>
</file>

<file path=ppt/slides/_rels/slide11.xml.rels><?xml version="1.0" encoding="UTF-8" standalone="yes"?>
<Relationships xmlns="http://schemas.openxmlformats.org/package/2006/relationships"><Relationship Id="rId9" Type="http://schemas.openxmlformats.org/officeDocument/2006/relationships/image" Target="../media/image12.png"/><Relationship Id="rId8" Type="http://schemas.openxmlformats.org/officeDocument/2006/relationships/tags" Target="../tags/tag86.xml"/><Relationship Id="rId7" Type="http://schemas.openxmlformats.org/officeDocument/2006/relationships/tags" Target="../tags/tag85.xml"/><Relationship Id="rId6" Type="http://schemas.openxmlformats.org/officeDocument/2006/relationships/tags" Target="../tags/tag84.xml"/><Relationship Id="rId5" Type="http://schemas.openxmlformats.org/officeDocument/2006/relationships/image" Target="../media/image2.png"/><Relationship Id="rId4" Type="http://schemas.openxmlformats.org/officeDocument/2006/relationships/tags" Target="../tags/tag83.xml"/><Relationship Id="rId3" Type="http://schemas.openxmlformats.org/officeDocument/2006/relationships/tags" Target="../tags/tag82.xml"/><Relationship Id="rId2" Type="http://schemas.openxmlformats.org/officeDocument/2006/relationships/tags" Target="../tags/tag81.xml"/><Relationship Id="rId14" Type="http://schemas.openxmlformats.org/officeDocument/2006/relationships/slideLayout" Target="../slideLayouts/slideLayout1.xml"/><Relationship Id="rId13" Type="http://schemas.openxmlformats.org/officeDocument/2006/relationships/image" Target="../media/image13.png"/><Relationship Id="rId12" Type="http://schemas.openxmlformats.org/officeDocument/2006/relationships/tags" Target="../tags/tag89.xml"/><Relationship Id="rId11" Type="http://schemas.openxmlformats.org/officeDocument/2006/relationships/tags" Target="../tags/tag88.xml"/><Relationship Id="rId10" Type="http://schemas.openxmlformats.org/officeDocument/2006/relationships/tags" Target="../tags/tag87.xml"/><Relationship Id="rId1" Type="http://schemas.openxmlformats.org/officeDocument/2006/relationships/tags" Target="../tags/tag80.xml"/></Relationships>
</file>

<file path=ppt/slides/_rels/slide12.xml.rels><?xml version="1.0" encoding="UTF-8" standalone="yes"?>
<Relationships xmlns="http://schemas.openxmlformats.org/package/2006/relationships"><Relationship Id="rId9" Type="http://schemas.openxmlformats.org/officeDocument/2006/relationships/tags" Target="../tags/tag97.xml"/><Relationship Id="rId8" Type="http://schemas.openxmlformats.org/officeDocument/2006/relationships/tags" Target="../tags/tag96.xml"/><Relationship Id="rId7" Type="http://schemas.openxmlformats.org/officeDocument/2006/relationships/tags" Target="../tags/tag95.xml"/><Relationship Id="rId6" Type="http://schemas.openxmlformats.org/officeDocument/2006/relationships/image" Target="../media/image2.png"/><Relationship Id="rId5" Type="http://schemas.openxmlformats.org/officeDocument/2006/relationships/tags" Target="../tags/tag94.xml"/><Relationship Id="rId4" Type="http://schemas.openxmlformats.org/officeDocument/2006/relationships/tags" Target="../tags/tag93.xml"/><Relationship Id="rId3" Type="http://schemas.openxmlformats.org/officeDocument/2006/relationships/tags" Target="../tags/tag92.xml"/><Relationship Id="rId2" Type="http://schemas.openxmlformats.org/officeDocument/2006/relationships/tags" Target="../tags/tag91.xml"/><Relationship Id="rId11" Type="http://schemas.openxmlformats.org/officeDocument/2006/relationships/slideLayout" Target="../slideLayouts/slideLayout1.xml"/><Relationship Id="rId10" Type="http://schemas.openxmlformats.org/officeDocument/2006/relationships/image" Target="../media/image14.png"/><Relationship Id="rId1" Type="http://schemas.openxmlformats.org/officeDocument/2006/relationships/tags" Target="../tags/tag90.xml"/></Relationships>
</file>

<file path=ppt/slides/_rels/slide13.xml.rels><?xml version="1.0" encoding="UTF-8" standalone="yes"?>
<Relationships xmlns="http://schemas.openxmlformats.org/package/2006/relationships"><Relationship Id="rId9" Type="http://schemas.openxmlformats.org/officeDocument/2006/relationships/image" Target="../media/image15.png"/><Relationship Id="rId8" Type="http://schemas.openxmlformats.org/officeDocument/2006/relationships/tags" Target="../tags/tag104.xml"/><Relationship Id="rId7" Type="http://schemas.openxmlformats.org/officeDocument/2006/relationships/tags" Target="../tags/tag103.xml"/><Relationship Id="rId6" Type="http://schemas.openxmlformats.org/officeDocument/2006/relationships/tags" Target="../tags/tag102.xml"/><Relationship Id="rId5" Type="http://schemas.openxmlformats.org/officeDocument/2006/relationships/image" Target="../media/image2.png"/><Relationship Id="rId4" Type="http://schemas.openxmlformats.org/officeDocument/2006/relationships/tags" Target="../tags/tag101.xml"/><Relationship Id="rId3" Type="http://schemas.openxmlformats.org/officeDocument/2006/relationships/tags" Target="../tags/tag100.xml"/><Relationship Id="rId2" Type="http://schemas.openxmlformats.org/officeDocument/2006/relationships/tags" Target="../tags/tag99.xml"/><Relationship Id="rId10" Type="http://schemas.openxmlformats.org/officeDocument/2006/relationships/slideLayout" Target="../slideLayouts/slideLayout1.xml"/><Relationship Id="rId1" Type="http://schemas.openxmlformats.org/officeDocument/2006/relationships/tags" Target="../tags/tag98.xml"/></Relationships>
</file>

<file path=ppt/slides/_rels/slide14.xml.rels><?xml version="1.0" encoding="UTF-8" standalone="yes"?>
<Relationships xmlns="http://schemas.openxmlformats.org/package/2006/relationships"><Relationship Id="rId9" Type="http://schemas.openxmlformats.org/officeDocument/2006/relationships/tags" Target="../tags/tag112.xml"/><Relationship Id="rId8" Type="http://schemas.openxmlformats.org/officeDocument/2006/relationships/tags" Target="../tags/tag111.xml"/><Relationship Id="rId7" Type="http://schemas.openxmlformats.org/officeDocument/2006/relationships/tags" Target="../tags/tag110.xml"/><Relationship Id="rId6" Type="http://schemas.openxmlformats.org/officeDocument/2006/relationships/tags" Target="../tags/tag109.xml"/><Relationship Id="rId5" Type="http://schemas.openxmlformats.org/officeDocument/2006/relationships/image" Target="../media/image2.png"/><Relationship Id="rId4" Type="http://schemas.openxmlformats.org/officeDocument/2006/relationships/tags" Target="../tags/tag108.xml"/><Relationship Id="rId3" Type="http://schemas.openxmlformats.org/officeDocument/2006/relationships/tags" Target="../tags/tag107.xml"/><Relationship Id="rId2" Type="http://schemas.openxmlformats.org/officeDocument/2006/relationships/tags" Target="../tags/tag106.xml"/><Relationship Id="rId11" Type="http://schemas.openxmlformats.org/officeDocument/2006/relationships/slideLayout" Target="../slideLayouts/slideLayout1.xml"/><Relationship Id="rId10" Type="http://schemas.openxmlformats.org/officeDocument/2006/relationships/tags" Target="../tags/tag113.xml"/><Relationship Id="rId1" Type="http://schemas.openxmlformats.org/officeDocument/2006/relationships/tags" Target="../tags/tag105.xml"/></Relationships>
</file>

<file path=ppt/slides/_rels/slide15.xml.rels><?xml version="1.0" encoding="UTF-8" standalone="yes"?>
<Relationships xmlns="http://schemas.openxmlformats.org/package/2006/relationships"><Relationship Id="rId9" Type="http://schemas.openxmlformats.org/officeDocument/2006/relationships/image" Target="../media/image16.png"/><Relationship Id="rId8" Type="http://schemas.openxmlformats.org/officeDocument/2006/relationships/tags" Target="../tags/tag120.xml"/><Relationship Id="rId7" Type="http://schemas.openxmlformats.org/officeDocument/2006/relationships/tags" Target="../tags/tag119.xml"/><Relationship Id="rId6" Type="http://schemas.openxmlformats.org/officeDocument/2006/relationships/tags" Target="../tags/tag118.xml"/><Relationship Id="rId5" Type="http://schemas.openxmlformats.org/officeDocument/2006/relationships/image" Target="../media/image2.png"/><Relationship Id="rId4" Type="http://schemas.openxmlformats.org/officeDocument/2006/relationships/tags" Target="../tags/tag117.xml"/><Relationship Id="rId3" Type="http://schemas.openxmlformats.org/officeDocument/2006/relationships/tags" Target="../tags/tag116.xml"/><Relationship Id="rId2" Type="http://schemas.openxmlformats.org/officeDocument/2006/relationships/tags" Target="../tags/tag115.xml"/><Relationship Id="rId11" Type="http://schemas.openxmlformats.org/officeDocument/2006/relationships/slideLayout" Target="../slideLayouts/slideLayout1.xml"/><Relationship Id="rId10" Type="http://schemas.openxmlformats.org/officeDocument/2006/relationships/tags" Target="../tags/tag121.xml"/><Relationship Id="rId1" Type="http://schemas.openxmlformats.org/officeDocument/2006/relationships/tags" Target="../tags/tag114.xml"/></Relationships>
</file>

<file path=ppt/slides/_rels/slide16.xml.rels><?xml version="1.0" encoding="UTF-8" standalone="yes"?>
<Relationships xmlns="http://schemas.openxmlformats.org/package/2006/relationships"><Relationship Id="rId9" Type="http://schemas.openxmlformats.org/officeDocument/2006/relationships/tags" Target="../tags/tag129.xml"/><Relationship Id="rId8" Type="http://schemas.openxmlformats.org/officeDocument/2006/relationships/tags" Target="../tags/tag128.xml"/><Relationship Id="rId7" Type="http://schemas.openxmlformats.org/officeDocument/2006/relationships/tags" Target="../tags/tag127.xml"/><Relationship Id="rId6" Type="http://schemas.openxmlformats.org/officeDocument/2006/relationships/image" Target="../media/image2.png"/><Relationship Id="rId5" Type="http://schemas.openxmlformats.org/officeDocument/2006/relationships/tags" Target="../tags/tag126.xml"/><Relationship Id="rId4" Type="http://schemas.openxmlformats.org/officeDocument/2006/relationships/tags" Target="../tags/tag125.xml"/><Relationship Id="rId3" Type="http://schemas.openxmlformats.org/officeDocument/2006/relationships/tags" Target="../tags/tag124.xml"/><Relationship Id="rId2" Type="http://schemas.openxmlformats.org/officeDocument/2006/relationships/tags" Target="../tags/tag123.xml"/><Relationship Id="rId12" Type="http://schemas.openxmlformats.org/officeDocument/2006/relationships/slideLayout" Target="../slideLayouts/slideLayout1.xml"/><Relationship Id="rId11" Type="http://schemas.openxmlformats.org/officeDocument/2006/relationships/tags" Target="../tags/tag130.xml"/><Relationship Id="rId10" Type="http://schemas.openxmlformats.org/officeDocument/2006/relationships/image" Target="../media/image17.png"/><Relationship Id="rId1" Type="http://schemas.openxmlformats.org/officeDocument/2006/relationships/tags" Target="../tags/tag122.xml"/></Relationships>
</file>

<file path=ppt/slides/_rels/slide17.xml.rels><?xml version="1.0" encoding="UTF-8" standalone="yes"?>
<Relationships xmlns="http://schemas.openxmlformats.org/package/2006/relationships"><Relationship Id="rId9" Type="http://schemas.openxmlformats.org/officeDocument/2006/relationships/image" Target="../media/image18.png"/><Relationship Id="rId8" Type="http://schemas.openxmlformats.org/officeDocument/2006/relationships/tags" Target="../tags/tag137.xml"/><Relationship Id="rId7" Type="http://schemas.openxmlformats.org/officeDocument/2006/relationships/tags" Target="../tags/tag136.xml"/><Relationship Id="rId6" Type="http://schemas.openxmlformats.org/officeDocument/2006/relationships/tags" Target="../tags/tag135.xml"/><Relationship Id="rId5" Type="http://schemas.openxmlformats.org/officeDocument/2006/relationships/image" Target="../media/image2.png"/><Relationship Id="rId4" Type="http://schemas.openxmlformats.org/officeDocument/2006/relationships/tags" Target="../tags/tag134.xml"/><Relationship Id="rId3" Type="http://schemas.openxmlformats.org/officeDocument/2006/relationships/tags" Target="../tags/tag133.xml"/><Relationship Id="rId2" Type="http://schemas.openxmlformats.org/officeDocument/2006/relationships/tags" Target="../tags/tag132.xml"/><Relationship Id="rId10" Type="http://schemas.openxmlformats.org/officeDocument/2006/relationships/slideLayout" Target="../slideLayouts/slideLayout1.xml"/><Relationship Id="rId1" Type="http://schemas.openxmlformats.org/officeDocument/2006/relationships/tags" Target="../tags/tag131.xml"/></Relationships>
</file>

<file path=ppt/slides/_rels/slide2.xml.rels><?xml version="1.0" encoding="UTF-8" standalone="yes"?>
<Relationships xmlns="http://schemas.openxmlformats.org/package/2006/relationships"><Relationship Id="rId9" Type="http://schemas.openxmlformats.org/officeDocument/2006/relationships/tags" Target="../tags/tag13.xml"/><Relationship Id="rId8" Type="http://schemas.openxmlformats.org/officeDocument/2006/relationships/tags" Target="../tags/tag12.xml"/><Relationship Id="rId7" Type="http://schemas.openxmlformats.org/officeDocument/2006/relationships/tags" Target="../tags/tag11.xml"/><Relationship Id="rId6" Type="http://schemas.openxmlformats.org/officeDocument/2006/relationships/tags" Target="../tags/tag10.xml"/><Relationship Id="rId5" Type="http://schemas.openxmlformats.org/officeDocument/2006/relationships/image" Target="../media/image2.png"/><Relationship Id="rId4" Type="http://schemas.openxmlformats.org/officeDocument/2006/relationships/tags" Target="../tags/tag9.xml"/><Relationship Id="rId3" Type="http://schemas.openxmlformats.org/officeDocument/2006/relationships/tags" Target="../tags/tag8.xml"/><Relationship Id="rId2" Type="http://schemas.openxmlformats.org/officeDocument/2006/relationships/tags" Target="../tags/tag7.xml"/><Relationship Id="rId11" Type="http://schemas.openxmlformats.org/officeDocument/2006/relationships/slideLayout" Target="../slideLayouts/slideLayout1.xml"/><Relationship Id="rId10" Type="http://schemas.openxmlformats.org/officeDocument/2006/relationships/tags" Target="../tags/tag14.xml"/><Relationship Id="rId1" Type="http://schemas.openxmlformats.org/officeDocument/2006/relationships/tags" Target="../tags/tag6.xml"/></Relationships>
</file>

<file path=ppt/slides/_rels/slide3.xml.rels><?xml version="1.0" encoding="UTF-8" standalone="yes"?>
<Relationships xmlns="http://schemas.openxmlformats.org/package/2006/relationships"><Relationship Id="rId9" Type="http://schemas.openxmlformats.org/officeDocument/2006/relationships/tags" Target="../tags/tag22.xml"/><Relationship Id="rId8" Type="http://schemas.openxmlformats.org/officeDocument/2006/relationships/tags" Target="../tags/tag21.xml"/><Relationship Id="rId7" Type="http://schemas.openxmlformats.org/officeDocument/2006/relationships/tags" Target="../tags/tag20.xml"/><Relationship Id="rId6" Type="http://schemas.openxmlformats.org/officeDocument/2006/relationships/tags" Target="../tags/tag19.xml"/><Relationship Id="rId5" Type="http://schemas.openxmlformats.org/officeDocument/2006/relationships/image" Target="../media/image2.png"/><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2" Type="http://schemas.openxmlformats.org/officeDocument/2006/relationships/slideLayout" Target="../slideLayouts/slideLayout1.xml"/><Relationship Id="rId11" Type="http://schemas.openxmlformats.org/officeDocument/2006/relationships/image" Target="../media/image3.png"/><Relationship Id="rId10" Type="http://schemas.openxmlformats.org/officeDocument/2006/relationships/tags" Target="../tags/tag23.xml"/><Relationship Id="rId1" Type="http://schemas.openxmlformats.org/officeDocument/2006/relationships/tags" Target="../tags/tag15.xml"/></Relationships>
</file>

<file path=ppt/slides/_rels/slide4.xml.rels><?xml version="1.0" encoding="UTF-8" standalone="yes"?>
<Relationships xmlns="http://schemas.openxmlformats.org/package/2006/relationships"><Relationship Id="rId9" Type="http://schemas.openxmlformats.org/officeDocument/2006/relationships/tags" Target="../tags/tag31.xml"/><Relationship Id="rId8" Type="http://schemas.openxmlformats.org/officeDocument/2006/relationships/tags" Target="../tags/tag30.xml"/><Relationship Id="rId7" Type="http://schemas.openxmlformats.org/officeDocument/2006/relationships/tags" Target="../tags/tag29.xml"/><Relationship Id="rId6" Type="http://schemas.openxmlformats.org/officeDocument/2006/relationships/image" Target="../media/image2.png"/><Relationship Id="rId5" Type="http://schemas.openxmlformats.org/officeDocument/2006/relationships/tags" Target="../tags/tag28.xml"/><Relationship Id="rId4" Type="http://schemas.openxmlformats.org/officeDocument/2006/relationships/tags" Target="../tags/tag27.xml"/><Relationship Id="rId3" Type="http://schemas.openxmlformats.org/officeDocument/2006/relationships/tags" Target="../tags/tag26.xml"/><Relationship Id="rId2" Type="http://schemas.openxmlformats.org/officeDocument/2006/relationships/tags" Target="../tags/tag25.xml"/><Relationship Id="rId11" Type="http://schemas.openxmlformats.org/officeDocument/2006/relationships/slideLayout" Target="../slideLayouts/slideLayout1.xml"/><Relationship Id="rId10" Type="http://schemas.openxmlformats.org/officeDocument/2006/relationships/image" Target="../media/image4.png"/><Relationship Id="rId1" Type="http://schemas.openxmlformats.org/officeDocument/2006/relationships/tags" Target="../tags/tag24.xml"/></Relationships>
</file>

<file path=ppt/slides/_rels/slide5.xml.rels><?xml version="1.0" encoding="UTF-8" standalone="yes"?>
<Relationships xmlns="http://schemas.openxmlformats.org/package/2006/relationships"><Relationship Id="rId9" Type="http://schemas.openxmlformats.org/officeDocument/2006/relationships/image" Target="../media/image5.png"/><Relationship Id="rId8" Type="http://schemas.openxmlformats.org/officeDocument/2006/relationships/tags" Target="../tags/tag38.xml"/><Relationship Id="rId7" Type="http://schemas.openxmlformats.org/officeDocument/2006/relationships/tags" Target="../tags/tag37.xml"/><Relationship Id="rId6" Type="http://schemas.openxmlformats.org/officeDocument/2006/relationships/tags" Target="../tags/tag36.xml"/><Relationship Id="rId5" Type="http://schemas.openxmlformats.org/officeDocument/2006/relationships/image" Target="../media/image2.png"/><Relationship Id="rId4" Type="http://schemas.openxmlformats.org/officeDocument/2006/relationships/tags" Target="../tags/tag35.xml"/><Relationship Id="rId3" Type="http://schemas.openxmlformats.org/officeDocument/2006/relationships/tags" Target="../tags/tag34.xml"/><Relationship Id="rId2" Type="http://schemas.openxmlformats.org/officeDocument/2006/relationships/tags" Target="../tags/tag33.xml"/><Relationship Id="rId13" Type="http://schemas.openxmlformats.org/officeDocument/2006/relationships/slideLayout" Target="../slideLayouts/slideLayout1.xml"/><Relationship Id="rId12" Type="http://schemas.openxmlformats.org/officeDocument/2006/relationships/image" Target="../media/image6.png"/><Relationship Id="rId11" Type="http://schemas.openxmlformats.org/officeDocument/2006/relationships/tags" Target="../tags/tag40.xml"/><Relationship Id="rId10" Type="http://schemas.openxmlformats.org/officeDocument/2006/relationships/tags" Target="../tags/tag39.xml"/><Relationship Id="rId1" Type="http://schemas.openxmlformats.org/officeDocument/2006/relationships/tags" Target="../tags/tag32.xml"/></Relationships>
</file>

<file path=ppt/slides/_rels/slide6.xml.rels><?xml version="1.0" encoding="UTF-8" standalone="yes"?>
<Relationships xmlns="http://schemas.openxmlformats.org/package/2006/relationships"><Relationship Id="rId9" Type="http://schemas.openxmlformats.org/officeDocument/2006/relationships/image" Target="../media/image7.png"/><Relationship Id="rId8" Type="http://schemas.openxmlformats.org/officeDocument/2006/relationships/tags" Target="../tags/tag47.xml"/><Relationship Id="rId7" Type="http://schemas.openxmlformats.org/officeDocument/2006/relationships/tags" Target="../tags/tag46.xml"/><Relationship Id="rId6" Type="http://schemas.openxmlformats.org/officeDocument/2006/relationships/tags" Target="../tags/tag45.xml"/><Relationship Id="rId5" Type="http://schemas.openxmlformats.org/officeDocument/2006/relationships/image" Target="../media/image2.png"/><Relationship Id="rId4" Type="http://schemas.openxmlformats.org/officeDocument/2006/relationships/tags" Target="../tags/tag44.xml"/><Relationship Id="rId3" Type="http://schemas.openxmlformats.org/officeDocument/2006/relationships/tags" Target="../tags/tag43.xml"/><Relationship Id="rId2" Type="http://schemas.openxmlformats.org/officeDocument/2006/relationships/tags" Target="../tags/tag42.xml"/><Relationship Id="rId10" Type="http://schemas.openxmlformats.org/officeDocument/2006/relationships/slideLayout" Target="../slideLayouts/slideLayout1.xml"/><Relationship Id="rId1" Type="http://schemas.openxmlformats.org/officeDocument/2006/relationships/tags" Target="../tags/tag41.xml"/></Relationships>
</file>

<file path=ppt/slides/_rels/slide7.xml.rels><?xml version="1.0" encoding="UTF-8" standalone="yes"?>
<Relationships xmlns="http://schemas.openxmlformats.org/package/2006/relationships"><Relationship Id="rId9" Type="http://schemas.openxmlformats.org/officeDocument/2006/relationships/tags" Target="../tags/tag55.xml"/><Relationship Id="rId8" Type="http://schemas.openxmlformats.org/officeDocument/2006/relationships/tags" Target="../tags/tag54.xml"/><Relationship Id="rId7" Type="http://schemas.openxmlformats.org/officeDocument/2006/relationships/tags" Target="../tags/tag53.xml"/><Relationship Id="rId6" Type="http://schemas.openxmlformats.org/officeDocument/2006/relationships/image" Target="../media/image2.png"/><Relationship Id="rId5" Type="http://schemas.openxmlformats.org/officeDocument/2006/relationships/tags" Target="../tags/tag52.xml"/><Relationship Id="rId4" Type="http://schemas.openxmlformats.org/officeDocument/2006/relationships/tags" Target="../tags/tag51.xml"/><Relationship Id="rId3" Type="http://schemas.openxmlformats.org/officeDocument/2006/relationships/tags" Target="../tags/tag50.xml"/><Relationship Id="rId2" Type="http://schemas.openxmlformats.org/officeDocument/2006/relationships/tags" Target="../tags/tag49.xml"/><Relationship Id="rId11" Type="http://schemas.openxmlformats.org/officeDocument/2006/relationships/slideLayout" Target="../slideLayouts/slideLayout1.xml"/><Relationship Id="rId10" Type="http://schemas.openxmlformats.org/officeDocument/2006/relationships/image" Target="../media/image8.png"/><Relationship Id="rId1" Type="http://schemas.openxmlformats.org/officeDocument/2006/relationships/tags" Target="../tags/tag48.xml"/></Relationships>
</file>

<file path=ppt/slides/_rels/slide8.xml.rels><?xml version="1.0" encoding="UTF-8" standalone="yes"?>
<Relationships xmlns="http://schemas.openxmlformats.org/package/2006/relationships"><Relationship Id="rId9" Type="http://schemas.openxmlformats.org/officeDocument/2006/relationships/tags" Target="../tags/tag63.xml"/><Relationship Id="rId8" Type="http://schemas.openxmlformats.org/officeDocument/2006/relationships/tags" Target="../tags/tag62.xml"/><Relationship Id="rId7" Type="http://schemas.openxmlformats.org/officeDocument/2006/relationships/tags" Target="../tags/tag61.xml"/><Relationship Id="rId6" Type="http://schemas.openxmlformats.org/officeDocument/2006/relationships/tags" Target="../tags/tag60.xml"/><Relationship Id="rId5" Type="http://schemas.openxmlformats.org/officeDocument/2006/relationships/image" Target="../media/image2.png"/><Relationship Id="rId4" Type="http://schemas.openxmlformats.org/officeDocument/2006/relationships/tags" Target="../tags/tag59.xml"/><Relationship Id="rId3" Type="http://schemas.openxmlformats.org/officeDocument/2006/relationships/tags" Target="../tags/tag58.xml"/><Relationship Id="rId2" Type="http://schemas.openxmlformats.org/officeDocument/2006/relationships/tags" Target="../tags/tag57.xml"/><Relationship Id="rId10" Type="http://schemas.openxmlformats.org/officeDocument/2006/relationships/slideLayout" Target="../slideLayouts/slideLayout1.xml"/><Relationship Id="rId1" Type="http://schemas.openxmlformats.org/officeDocument/2006/relationships/tags" Target="../tags/tag56.xml"/></Relationships>
</file>

<file path=ppt/slides/_rels/slide9.xml.rels><?xml version="1.0" encoding="UTF-8" standalone="yes"?>
<Relationships xmlns="http://schemas.openxmlformats.org/package/2006/relationships"><Relationship Id="rId9" Type="http://schemas.openxmlformats.org/officeDocument/2006/relationships/image" Target="../media/image9.png"/><Relationship Id="rId8" Type="http://schemas.openxmlformats.org/officeDocument/2006/relationships/tags" Target="../tags/tag70.xml"/><Relationship Id="rId7" Type="http://schemas.openxmlformats.org/officeDocument/2006/relationships/tags" Target="../tags/tag69.xml"/><Relationship Id="rId6" Type="http://schemas.openxmlformats.org/officeDocument/2006/relationships/tags" Target="../tags/tag68.xml"/><Relationship Id="rId5" Type="http://schemas.openxmlformats.org/officeDocument/2006/relationships/image" Target="../media/image2.png"/><Relationship Id="rId4" Type="http://schemas.openxmlformats.org/officeDocument/2006/relationships/tags" Target="../tags/tag67.xml"/><Relationship Id="rId3" Type="http://schemas.openxmlformats.org/officeDocument/2006/relationships/tags" Target="../tags/tag66.xml"/><Relationship Id="rId2" Type="http://schemas.openxmlformats.org/officeDocument/2006/relationships/tags" Target="../tags/tag65.xml"/><Relationship Id="rId10" Type="http://schemas.openxmlformats.org/officeDocument/2006/relationships/slideLayout" Target="../slideLayouts/slideLayout1.xml"/><Relationship Id="rId1" Type="http://schemas.openxmlformats.org/officeDocument/2006/relationships/tags" Target="../tags/tag6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3" name="文本框 2"/>
          <p:cNvSpPr txBox="1"/>
          <p:nvPr/>
        </p:nvSpPr>
        <p:spPr>
          <a:xfrm>
            <a:off x="-255905" y="1684338"/>
            <a:ext cx="8128000" cy="3046095"/>
          </a:xfrm>
          <a:prstGeom prst="rect">
            <a:avLst/>
          </a:prstGeom>
        </p:spPr>
        <p:txBody>
          <a:bodyPr>
            <a:spAutoFit/>
            <a:extLst>
              <a:ext uri="{4A0BC546-FE56-4ADE-93B0-CB8AF2F6F144}">
                <wpsdc:textFrameExt xmlns:wpsdc="http://www.wps.cn/officeDocument/2022/drawingmlCustomData" type="title"/>
              </a:ext>
            </a:extLst>
          </a:bodyPr>
          <a:p>
            <a:pPr indent="0" algn="ctr" fontAlgn="auto">
              <a:lnSpc>
                <a:spcPct val="150000"/>
              </a:lnSpc>
            </a:pP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主题</a:t>
            </a: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五</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indent="0" algn="ctr" fontAlgn="auto">
              <a:lnSpc>
                <a:spcPct val="150000"/>
              </a:lnSpc>
            </a:pP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简单有机化</a:t>
            </a:r>
            <a:r>
              <a:rPr lang="zh-CN" altLang="en-US" sz="4800" b="1" dirty="0">
                <a:solidFill>
                  <a:srgbClr val="363D44"/>
                </a:solidFill>
                <a:latin typeface="微软雅黑" panose="020B0503020204020204" charset="-122"/>
                <a:ea typeface="微软雅黑" panose="020B0503020204020204" charset="-122"/>
                <a:sym typeface="微软雅黑" panose="020B0503020204020204" charset="-122"/>
              </a:rPr>
              <a:t>合物及其应用</a:t>
            </a:r>
            <a:endParaRPr lang="zh-CN" altLang="en-US" sz="4800" b="1" dirty="0">
              <a:solidFill>
                <a:srgbClr val="363D44"/>
              </a:solidFill>
              <a:latin typeface="微软雅黑" panose="020B0503020204020204" charset="-122"/>
              <a:ea typeface="微软雅黑" panose="020B0503020204020204" charset="-122"/>
              <a:sym typeface="微软雅黑" panose="020B0503020204020204" charset="-122"/>
            </a:endParaRPr>
          </a:p>
          <a:p>
            <a:pPr algn="l"/>
            <a:endParaRPr lang="zh-CN" altLang="en-US" sz="4800" b="1" spc="400">
              <a:latin typeface="Arial" panose="020B0604020202020204" pitchFamily="34" charset="0"/>
              <a:ea typeface="微软雅黑" panose="020B0503020204020204" charset="-122"/>
            </a:endParaRPr>
          </a:p>
        </p:txBody>
      </p:sp>
      <p:grpSp>
        <p:nvGrpSpPr>
          <p:cNvPr id="9" name="组合 8"/>
          <p:cNvGrpSpPr/>
          <p:nvPr/>
        </p:nvGrpSpPr>
        <p:grpSpPr>
          <a:xfrm>
            <a:off x="0" y="6453505"/>
            <a:ext cx="12193271" cy="473710"/>
            <a:chOff x="-1" y="10163"/>
            <a:chExt cx="19159" cy="746"/>
          </a:xfrm>
        </p:grpSpPr>
        <p:sp>
          <p:nvSpPr>
            <p:cNvPr id="21" name="矩形 20"/>
            <p:cNvSpPr/>
            <p:nvPr>
              <p:custDataLst>
                <p:tags r:id="rId2"/>
              </p:custDataLst>
            </p:nvPr>
          </p:nvSpPr>
          <p:spPr>
            <a:xfrm>
              <a:off x="-1" y="10210"/>
              <a:ext cx="19159" cy="64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custDataLst>
                <p:tags r:id="rId3"/>
              </p:custDataLst>
            </p:nvPr>
          </p:nvSpPr>
          <p:spPr>
            <a:xfrm>
              <a:off x="2140" y="10270"/>
              <a:ext cx="6400" cy="58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custDataLst>
                <p:tags r:id="rId4"/>
              </p:custDataLst>
            </p:nvPr>
          </p:nvSpPr>
          <p:spPr>
            <a:xfrm>
              <a:off x="11740" y="10275"/>
              <a:ext cx="6400" cy="531"/>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pic>
          <p:nvPicPr>
            <p:cNvPr id="6" name="图片 5"/>
            <p:cNvPicPr>
              <a:picLocks noChangeAspect="1"/>
            </p:cNvPicPr>
            <p:nvPr>
              <p:custDataLst>
                <p:tags r:id="rId5"/>
              </p:custDataLst>
            </p:nvPr>
          </p:nvPicPr>
          <p:blipFill>
            <a:blip r:embed="rId6"/>
            <a:stretch>
              <a:fillRect/>
            </a:stretch>
          </p:blipFill>
          <p:spPr>
            <a:xfrm>
              <a:off x="8540" y="10163"/>
              <a:ext cx="835" cy="746"/>
            </a:xfrm>
            <a:prstGeom prst="rect">
              <a:avLst/>
            </a:prstGeom>
            <a:noFill/>
          </p:spPr>
        </p:pic>
      </p:grpSp>
    </p:spTree>
    <p:custDataLst>
      <p:tags r:id="rId7"/>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8" name="圆角矩形 7"/>
          <p:cNvSpPr/>
          <p:nvPr>
            <p:custDataLst>
              <p:tags r:id="rId1"/>
            </p:custDataLst>
          </p:nvPr>
        </p:nvSpPr>
        <p:spPr>
          <a:xfrm>
            <a:off x="393700" y="1002030"/>
            <a:ext cx="11405235" cy="5252085"/>
          </a:xfrm>
          <a:prstGeom prst="roundRect">
            <a:avLst/>
          </a:prstGeom>
          <a:solidFill>
            <a:srgbClr val="D4EFFB"/>
          </a:solidFill>
          <a:ln w="73025" cmpd="thickThin">
            <a:no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just"/>
            <a:r>
              <a:rPr lang="en-US" altLang="zh-CN">
                <a:solidFill>
                  <a:schemeClr val="tx1"/>
                </a:solidFill>
              </a:rPr>
              <a:t>    </a:t>
            </a:r>
            <a:endParaRPr lang="zh-CN" altLang="en-US">
              <a:solidFill>
                <a:schemeClr val="tx1"/>
              </a:solidFill>
            </a:endParaRPr>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2"/>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3"/>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4"/>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5"/>
            </p:custDataLst>
          </p:nvPr>
        </p:nvPicPr>
        <p:blipFill>
          <a:blip r:embed="rId6"/>
          <a:stretch>
            <a:fillRect/>
          </a:stretch>
        </p:blipFill>
        <p:spPr>
          <a:xfrm>
            <a:off x="5422900" y="6439535"/>
            <a:ext cx="530225" cy="473710"/>
          </a:xfrm>
          <a:prstGeom prst="rect">
            <a:avLst/>
          </a:prstGeom>
          <a:noFill/>
        </p:spPr>
      </p:pic>
      <p:sp>
        <p:nvSpPr>
          <p:cNvPr id="6" name="文本框 5"/>
          <p:cNvSpPr txBox="1"/>
          <p:nvPr>
            <p:custDataLst>
              <p:tags r:id="rId7"/>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 烃的衍生物</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8"/>
            </p:custDataLst>
          </p:nvPr>
        </p:nvSpPr>
        <p:spPr>
          <a:xfrm>
            <a:off x="393065" y="948055"/>
            <a:ext cx="11405870" cy="2030095"/>
          </a:xfrm>
          <a:prstGeom prst="rect">
            <a:avLst/>
          </a:prstGeom>
          <a:noFill/>
        </p:spPr>
        <p:txBody>
          <a:bodyPr wrap="square" rtlCol="0">
            <a:spAutoFit/>
          </a:bodyPr>
          <a:p>
            <a:pPr indent="457200" algn="ctr" fontAlgn="auto">
              <a:lnSpc>
                <a:spcPct val="150000"/>
              </a:lnSpc>
            </a:pPr>
            <a:r>
              <a:rPr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乙醇</a:t>
            </a:r>
            <a:r>
              <a:rPr lang="zh-CN"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与钠的反应</a:t>
            </a:r>
            <a:endParaRPr lang="zh-CN" sz="2400" b="1">
              <a:solidFill>
                <a:schemeClr val="accent1">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(1）取一支洁净的试管，加入3mL</a:t>
            </a:r>
            <a:r>
              <a:rPr lang="zh-CN" sz="2000">
                <a:latin typeface="微软雅黑" panose="020B0503020204020204" charset="-122"/>
                <a:ea typeface="微软雅黑" panose="020B0503020204020204" charset="-122"/>
                <a:cs typeface="微软雅黑" panose="020B0503020204020204" charset="-122"/>
              </a:rPr>
              <a:t>无</a:t>
            </a:r>
            <a:r>
              <a:rPr sz="2000">
                <a:latin typeface="微软雅黑" panose="020B0503020204020204" charset="-122"/>
                <a:ea typeface="微软雅黑" panose="020B0503020204020204" charset="-122"/>
                <a:cs typeface="微软雅黑" panose="020B0503020204020204" charset="-122"/>
              </a:rPr>
              <a:t>水乙醇，再向其中加入绿豆粒大小的金属</a:t>
            </a:r>
            <a:r>
              <a:rPr lang="zh-CN" sz="2000">
                <a:latin typeface="微软雅黑" panose="020B0503020204020204" charset="-122"/>
                <a:ea typeface="微软雅黑" panose="020B0503020204020204" charset="-122"/>
                <a:cs typeface="微软雅黑" panose="020B0503020204020204" charset="-122"/>
              </a:rPr>
              <a:t>钠</a:t>
            </a:r>
            <a:r>
              <a:rPr sz="2000">
                <a:latin typeface="微软雅黑" panose="020B0503020204020204" charset="-122"/>
                <a:ea typeface="微软雅黑" panose="020B0503020204020204" charset="-122"/>
                <a:cs typeface="微软雅黑" panose="020B0503020204020204" charset="-122"/>
              </a:rPr>
              <a:t>，观察实验现象。</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(2）如图5-23所示，用带玻璃管的橡皮塞塞紧试管口，收集一小试管气体，然后将小试管移近酒精灯火焰，检验产生的气体。</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9"/>
            </p:custDataLst>
          </p:nvPr>
        </p:nvPicPr>
        <p:blipFill>
          <a:blip r:embed="rId10"/>
          <a:stretch>
            <a:fillRect/>
          </a:stretch>
        </p:blipFill>
        <p:spPr>
          <a:xfrm>
            <a:off x="3135630" y="2933065"/>
            <a:ext cx="6210300" cy="1095375"/>
          </a:xfrm>
          <a:prstGeom prst="rect">
            <a:avLst/>
          </a:prstGeom>
        </p:spPr>
      </p:pic>
      <p:pic>
        <p:nvPicPr>
          <p:cNvPr id="4" name="图片 3"/>
          <p:cNvPicPr>
            <a:picLocks noChangeAspect="1"/>
          </p:cNvPicPr>
          <p:nvPr>
            <p:custDataLst>
              <p:tags r:id="rId11"/>
            </p:custDataLst>
          </p:nvPr>
        </p:nvPicPr>
        <p:blipFill>
          <a:blip r:embed="rId12"/>
          <a:stretch>
            <a:fillRect/>
          </a:stretch>
        </p:blipFill>
        <p:spPr>
          <a:xfrm>
            <a:off x="4194810" y="3971290"/>
            <a:ext cx="4105275" cy="222885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 烃的衍生物</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7"/>
            </p:custDataLst>
          </p:nvPr>
        </p:nvSpPr>
        <p:spPr>
          <a:xfrm>
            <a:off x="942340" y="1196975"/>
            <a:ext cx="10576560" cy="55308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实验表明，乙醇能与钠发生化学反应，生成乙醇钠和氢气。</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8"/>
            </p:custDataLst>
          </p:nvPr>
        </p:nvPicPr>
        <p:blipFill>
          <a:blip r:embed="rId9"/>
          <a:stretch>
            <a:fillRect/>
          </a:stretch>
        </p:blipFill>
        <p:spPr>
          <a:xfrm>
            <a:off x="2112010" y="1889760"/>
            <a:ext cx="8279130" cy="824230"/>
          </a:xfrm>
          <a:prstGeom prst="rect">
            <a:avLst/>
          </a:prstGeom>
        </p:spPr>
      </p:pic>
      <p:sp>
        <p:nvSpPr>
          <p:cNvPr id="4" name="文本框 3"/>
          <p:cNvSpPr txBox="1"/>
          <p:nvPr>
            <p:custDataLst>
              <p:tags r:id="rId10"/>
            </p:custDataLst>
          </p:nvPr>
        </p:nvSpPr>
        <p:spPr>
          <a:xfrm>
            <a:off x="942340" y="2806700"/>
            <a:ext cx="10576560" cy="1014730"/>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实验证实，1mol乙醇与钠完全反应，可以生成0.5mol氢气。由此你能推断乙醇与金属</a:t>
            </a:r>
            <a:r>
              <a:rPr lang="zh-CN" sz="2000">
                <a:latin typeface="微软雅黑" panose="020B0503020204020204" charset="-122"/>
                <a:ea typeface="微软雅黑" panose="020B0503020204020204" charset="-122"/>
                <a:cs typeface="微软雅黑" panose="020B0503020204020204" charset="-122"/>
              </a:rPr>
              <a:t>钠</a:t>
            </a:r>
            <a:r>
              <a:rPr sz="2000">
                <a:latin typeface="微软雅黑" panose="020B0503020204020204" charset="-122"/>
                <a:ea typeface="微软雅黑" panose="020B0503020204020204" charset="-122"/>
                <a:cs typeface="微软雅黑" panose="020B0503020204020204" charset="-122"/>
              </a:rPr>
              <a:t>的反应中金属钠置换了乙醇分子中的哪个氢原子？</a:t>
            </a:r>
            <a:endParaRPr sz="2000">
              <a:latin typeface="微软雅黑" panose="020B0503020204020204" charset="-122"/>
              <a:ea typeface="微软雅黑" panose="020B0503020204020204" charset="-122"/>
              <a:cs typeface="微软雅黑" panose="020B0503020204020204" charset="-122"/>
            </a:endParaRPr>
          </a:p>
        </p:txBody>
      </p:sp>
      <p:sp>
        <p:nvSpPr>
          <p:cNvPr id="5" name="文本框 4"/>
          <p:cNvSpPr txBox="1"/>
          <p:nvPr>
            <p:custDataLst>
              <p:tags r:id="rId11"/>
            </p:custDataLst>
          </p:nvPr>
        </p:nvSpPr>
        <p:spPr>
          <a:xfrm>
            <a:off x="942340" y="3914140"/>
            <a:ext cx="10576560" cy="55308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乙醇在空气中燃烧生成二氧化碳和水并放出大量的热。</a:t>
            </a:r>
            <a:endParaRPr sz="2000">
              <a:latin typeface="微软雅黑" panose="020B0503020204020204" charset="-122"/>
              <a:ea typeface="微软雅黑" panose="020B0503020204020204" charset="-122"/>
              <a:cs typeface="微软雅黑" panose="020B0503020204020204" charset="-122"/>
            </a:endParaRPr>
          </a:p>
        </p:txBody>
      </p:sp>
      <p:pic>
        <p:nvPicPr>
          <p:cNvPr id="7" name="图片 6"/>
          <p:cNvPicPr>
            <a:picLocks noChangeAspect="1"/>
          </p:cNvPicPr>
          <p:nvPr>
            <p:custDataLst>
              <p:tags r:id="rId12"/>
            </p:custDataLst>
          </p:nvPr>
        </p:nvPicPr>
        <p:blipFill>
          <a:blip r:embed="rId13"/>
          <a:stretch>
            <a:fillRect/>
          </a:stretch>
        </p:blipFill>
        <p:spPr>
          <a:xfrm>
            <a:off x="1813560" y="4695825"/>
            <a:ext cx="8577580" cy="92329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8" name="圆角矩形 7"/>
          <p:cNvSpPr/>
          <p:nvPr>
            <p:custDataLst>
              <p:tags r:id="rId1"/>
            </p:custDataLst>
          </p:nvPr>
        </p:nvSpPr>
        <p:spPr>
          <a:xfrm>
            <a:off x="546100" y="1221105"/>
            <a:ext cx="10972800" cy="4460240"/>
          </a:xfrm>
          <a:prstGeom prst="roundRect">
            <a:avLst/>
          </a:prstGeom>
          <a:solidFill>
            <a:srgbClr val="D4EFFB"/>
          </a:solidFill>
          <a:ln w="73025" cmpd="thickThin">
            <a:no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just"/>
            <a:r>
              <a:rPr lang="en-US" altLang="zh-CN">
                <a:solidFill>
                  <a:schemeClr val="tx1"/>
                </a:solidFill>
              </a:rPr>
              <a:t>    </a:t>
            </a:r>
            <a:endParaRPr lang="zh-CN" altLang="en-US">
              <a:solidFill>
                <a:schemeClr val="tx1"/>
              </a:solidFill>
            </a:endParaRPr>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2"/>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3"/>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4"/>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5"/>
            </p:custDataLst>
          </p:nvPr>
        </p:nvPicPr>
        <p:blipFill>
          <a:blip r:embed="rId6"/>
          <a:stretch>
            <a:fillRect/>
          </a:stretch>
        </p:blipFill>
        <p:spPr>
          <a:xfrm>
            <a:off x="5422900" y="6439535"/>
            <a:ext cx="530225" cy="473710"/>
          </a:xfrm>
          <a:prstGeom prst="rect">
            <a:avLst/>
          </a:prstGeom>
          <a:noFill/>
        </p:spPr>
      </p:pic>
      <p:sp>
        <p:nvSpPr>
          <p:cNvPr id="6" name="文本框 5"/>
          <p:cNvSpPr txBox="1"/>
          <p:nvPr>
            <p:custDataLst>
              <p:tags r:id="rId7"/>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 烃的衍生物</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8"/>
            </p:custDataLst>
          </p:nvPr>
        </p:nvSpPr>
        <p:spPr>
          <a:xfrm>
            <a:off x="546100" y="1221105"/>
            <a:ext cx="10854690" cy="2491740"/>
          </a:xfrm>
          <a:prstGeom prst="rect">
            <a:avLst/>
          </a:prstGeom>
          <a:noFill/>
        </p:spPr>
        <p:txBody>
          <a:bodyPr wrap="square" rtlCol="0">
            <a:spAutoFit/>
          </a:bodyPr>
          <a:p>
            <a:pPr indent="457200" algn="ctr" fontAlgn="auto">
              <a:lnSpc>
                <a:spcPct val="150000"/>
              </a:lnSpc>
            </a:pPr>
            <a:r>
              <a:rPr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乙醇</a:t>
            </a:r>
            <a:r>
              <a:rPr lang="zh-CN"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的催化氧化</a:t>
            </a:r>
            <a:endParaRPr lang="zh-CN" sz="2400" b="1">
              <a:solidFill>
                <a:schemeClr val="accent1">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取2mL</a:t>
            </a:r>
            <a:r>
              <a:rPr lang="zh-CN" sz="2000">
                <a:latin typeface="微软雅黑" panose="020B0503020204020204" charset="-122"/>
                <a:ea typeface="微软雅黑" panose="020B0503020204020204" charset="-122"/>
                <a:cs typeface="微软雅黑" panose="020B0503020204020204" charset="-122"/>
              </a:rPr>
              <a:t>无</a:t>
            </a:r>
            <a:r>
              <a:rPr sz="2000">
                <a:latin typeface="微软雅黑" panose="020B0503020204020204" charset="-122"/>
                <a:ea typeface="微软雅黑" panose="020B0503020204020204" charset="-122"/>
                <a:cs typeface="微软雅黑" panose="020B0503020204020204" charset="-122"/>
              </a:rPr>
              <a:t>水乙醇，加入试管中。将钢丝打磨后盘旋成螺旋状，用酒精灯外焰灼烧至红热，并趁热插入乙醇中；重复操作5-6次，小心地</a:t>
            </a:r>
            <a:r>
              <a:rPr lang="zh-CN" sz="2000">
                <a:latin typeface="微软雅黑" panose="020B0503020204020204" charset="-122"/>
                <a:ea typeface="微软雅黑" panose="020B0503020204020204" charset="-122"/>
                <a:cs typeface="微软雅黑" panose="020B0503020204020204" charset="-122"/>
              </a:rPr>
              <a:t>闻</a:t>
            </a:r>
            <a:r>
              <a:rPr sz="2000">
                <a:latin typeface="微软雅黑" panose="020B0503020204020204" charset="-122"/>
                <a:ea typeface="微软雅黑" panose="020B0503020204020204" charset="-122"/>
                <a:cs typeface="微软雅黑" panose="020B0503020204020204" charset="-122"/>
              </a:rPr>
              <a:t>一下试管内液体的气味，并观察铜丝表面的变化。</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b="1">
                <a:latin typeface="微软雅黑" panose="020B0503020204020204" charset="-122"/>
                <a:ea typeface="微软雅黑" panose="020B0503020204020204" charset="-122"/>
                <a:cs typeface="微软雅黑" panose="020B0503020204020204" charset="-122"/>
              </a:rPr>
              <a:t>实验现象</a:t>
            </a:r>
            <a:r>
              <a:rPr sz="2000">
                <a:latin typeface="微软雅黑" panose="020B0503020204020204" charset="-122"/>
                <a:ea typeface="微软雅黑" panose="020B0503020204020204" charset="-122"/>
                <a:cs typeface="微软雅黑" panose="020B0503020204020204" charset="-122"/>
              </a:rPr>
              <a:t>：红热铜丝离开火焰后呈</a:t>
            </a:r>
            <a:r>
              <a:rPr lang="en-US" sz="2000">
                <a:latin typeface="微软雅黑" panose="020B0503020204020204" charset="-122"/>
                <a:ea typeface="微软雅黑" panose="020B0503020204020204" charset="-122"/>
                <a:cs typeface="微软雅黑" panose="020B0503020204020204" charset="-122"/>
              </a:rPr>
              <a:t>_______</a:t>
            </a:r>
            <a:r>
              <a:rPr sz="2000">
                <a:latin typeface="微软雅黑" panose="020B0503020204020204" charset="-122"/>
                <a:ea typeface="微软雅黑" panose="020B0503020204020204" charset="-122"/>
                <a:cs typeface="微软雅黑" panose="020B0503020204020204" charset="-122"/>
              </a:rPr>
              <a:t>色，趁热插入乙醇中后表面变为</a:t>
            </a:r>
            <a:r>
              <a:rPr lang="en-US" sz="2000">
                <a:latin typeface="微软雅黑" panose="020B0503020204020204" charset="-122"/>
                <a:ea typeface="微软雅黑" panose="020B0503020204020204" charset="-122"/>
                <a:cs typeface="微软雅黑" panose="020B0503020204020204" charset="-122"/>
              </a:rPr>
              <a:t>______________</a:t>
            </a:r>
            <a:r>
              <a:rPr sz="2000">
                <a:latin typeface="微软雅黑" panose="020B0503020204020204" charset="-122"/>
                <a:ea typeface="微软雅黑" panose="020B0503020204020204" charset="-122"/>
                <a:cs typeface="微软雅黑" panose="020B0503020204020204" charset="-122"/>
              </a:rPr>
              <a:t>色，试管内液体有刺激性气味。</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9"/>
            </p:custDataLst>
          </p:nvPr>
        </p:nvPicPr>
        <p:blipFill>
          <a:blip r:embed="rId10"/>
          <a:stretch>
            <a:fillRect/>
          </a:stretch>
        </p:blipFill>
        <p:spPr>
          <a:xfrm>
            <a:off x="2614295" y="3712845"/>
            <a:ext cx="7010400" cy="1857375"/>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 烃的衍生物</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7"/>
            </p:custDataLst>
          </p:nvPr>
        </p:nvSpPr>
        <p:spPr>
          <a:xfrm>
            <a:off x="716280" y="1684020"/>
            <a:ext cx="10576560" cy="55308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乙醇在加热和催化剂（Cu或Ag）存在的条件下能被空气中的氧气氧化，生成乙</a:t>
            </a:r>
            <a:r>
              <a:rPr lang="zh-CN" sz="2000">
                <a:latin typeface="微软雅黑" panose="020B0503020204020204" charset="-122"/>
                <a:ea typeface="微软雅黑" panose="020B0503020204020204" charset="-122"/>
                <a:cs typeface="微软雅黑" panose="020B0503020204020204" charset="-122"/>
              </a:rPr>
              <a:t>醛</a:t>
            </a:r>
            <a:r>
              <a:rPr sz="2000">
                <a:latin typeface="微软雅黑" panose="020B0503020204020204" charset="-122"/>
                <a:ea typeface="微软雅黑" panose="020B0503020204020204" charset="-122"/>
                <a:cs typeface="微软雅黑" panose="020B0503020204020204" charset="-122"/>
              </a:rPr>
              <a:t>。</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8"/>
            </p:custDataLst>
          </p:nvPr>
        </p:nvPicPr>
        <p:blipFill>
          <a:blip r:embed="rId9"/>
          <a:stretch>
            <a:fillRect/>
          </a:stretch>
        </p:blipFill>
        <p:spPr>
          <a:xfrm>
            <a:off x="2326640" y="2699385"/>
            <a:ext cx="7706995" cy="120967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 烃的衍生物</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7"/>
            </p:custDataLst>
          </p:nvPr>
        </p:nvSpPr>
        <p:spPr>
          <a:xfrm>
            <a:off x="981710" y="1781810"/>
            <a:ext cx="10227945" cy="2491740"/>
          </a:xfrm>
          <a:prstGeom prst="rect">
            <a:avLst/>
          </a:prstGeom>
          <a:noFill/>
        </p:spPr>
        <p:txBody>
          <a:bodyPr wrap="square" rtlCol="0">
            <a:spAutoFit/>
          </a:bodyPr>
          <a:p>
            <a:pPr indent="457200" algn="ctr" fontAlgn="auto">
              <a:lnSpc>
                <a:spcPct val="150000"/>
              </a:lnSpc>
            </a:pPr>
            <a:r>
              <a:rPr lang="zh-CN" sz="2400" b="1">
                <a:solidFill>
                  <a:schemeClr val="accent1">
                    <a:lumMod val="50000"/>
                  </a:schemeClr>
                </a:solidFill>
                <a:latin typeface="微软雅黑" panose="020B0503020204020204" charset="-122"/>
                <a:ea typeface="微软雅黑" panose="020B0503020204020204" charset="-122"/>
                <a:cs typeface="微软雅黑" panose="020B0503020204020204" charset="-122"/>
              </a:rPr>
              <a:t>判断有机化合物的氧化还原反应</a:t>
            </a:r>
            <a:endParaRPr sz="2400" b="1">
              <a:solidFill>
                <a:schemeClr val="accent1">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在有机化学反应中，通常把有机化合物分子中得到氧原子或失去氢原子的反应叫作氧化反应。例如，乙醇在催化剂存在和加热的条件下转化为乙</a:t>
            </a:r>
            <a:r>
              <a:rPr lang="zh-CN" sz="2000">
                <a:latin typeface="微软雅黑" panose="020B0503020204020204" charset="-122"/>
                <a:ea typeface="微软雅黑" panose="020B0503020204020204" charset="-122"/>
                <a:cs typeface="微软雅黑" panose="020B0503020204020204" charset="-122"/>
              </a:rPr>
              <a:t>醇</a:t>
            </a:r>
            <a:r>
              <a:rPr sz="2000">
                <a:latin typeface="微软雅黑" panose="020B0503020204020204" charset="-122"/>
                <a:ea typeface="微软雅黑" panose="020B0503020204020204" charset="-122"/>
                <a:cs typeface="微软雅黑" panose="020B0503020204020204" charset="-122"/>
              </a:rPr>
              <a:t>，一个分子失去了两个氢原子，故乙醇发生了氧化反应。与氧化反应相反，有机化合物分子中失去氧原子或得到氢原子的反应叫作</a:t>
            </a:r>
            <a:r>
              <a:rPr lang="zh-CN" sz="2000">
                <a:latin typeface="微软雅黑" panose="020B0503020204020204" charset="-122"/>
                <a:ea typeface="微软雅黑" panose="020B0503020204020204" charset="-122"/>
                <a:cs typeface="微软雅黑" panose="020B0503020204020204" charset="-122"/>
              </a:rPr>
              <a:t>还原</a:t>
            </a:r>
            <a:r>
              <a:rPr sz="2000">
                <a:latin typeface="微软雅黑" panose="020B0503020204020204" charset="-122"/>
                <a:ea typeface="微软雅黑" panose="020B0503020204020204" charset="-122"/>
                <a:cs typeface="微软雅黑" panose="020B0503020204020204" charset="-122"/>
              </a:rPr>
              <a:t>反应。</a:t>
            </a:r>
            <a:endParaRPr sz="2000">
              <a:latin typeface="微软雅黑" panose="020B0503020204020204" charset="-122"/>
              <a:ea typeface="微软雅黑" panose="020B0503020204020204" charset="-122"/>
              <a:cs typeface="微软雅黑" panose="020B0503020204020204" charset="-122"/>
            </a:endParaRPr>
          </a:p>
        </p:txBody>
      </p:sp>
      <p:sp>
        <p:nvSpPr>
          <p:cNvPr id="7" name="圆角矩形 6"/>
          <p:cNvSpPr/>
          <p:nvPr>
            <p:custDataLst>
              <p:tags r:id="rId8"/>
            </p:custDataLst>
          </p:nvPr>
        </p:nvSpPr>
        <p:spPr>
          <a:xfrm>
            <a:off x="716280" y="1526540"/>
            <a:ext cx="10493375" cy="3236595"/>
          </a:xfrm>
          <a:prstGeom prst="roundRect">
            <a:avLst/>
          </a:prstGeom>
          <a:noFill/>
          <a:ln w="63500"/>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9" name="组合 8"/>
          <p:cNvGrpSpPr/>
          <p:nvPr/>
        </p:nvGrpSpPr>
        <p:grpSpPr>
          <a:xfrm>
            <a:off x="1253490" y="1245870"/>
            <a:ext cx="4358640" cy="535767"/>
            <a:chOff x="13314" y="1834"/>
            <a:chExt cx="6400" cy="807"/>
          </a:xfrm>
        </p:grpSpPr>
        <p:sp>
          <p:nvSpPr>
            <p:cNvPr id="8" name="圆角矩形 7"/>
            <p:cNvSpPr/>
            <p:nvPr>
              <p:custDataLst>
                <p:tags r:id="rId9"/>
              </p:custDataLst>
            </p:nvPr>
          </p:nvSpPr>
          <p:spPr>
            <a:xfrm>
              <a:off x="13314" y="1834"/>
              <a:ext cx="2530" cy="807"/>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0" name="文本框 9"/>
            <p:cNvSpPr txBox="1"/>
            <p:nvPr>
              <p:custDataLst>
                <p:tags r:id="rId10"/>
              </p:custDataLst>
            </p:nvPr>
          </p:nvSpPr>
          <p:spPr>
            <a:xfrm>
              <a:off x="13314" y="1923"/>
              <a:ext cx="6400" cy="693"/>
            </a:xfrm>
            <a:prstGeom prst="rect">
              <a:avLst/>
            </a:prstGeom>
          </p:spPr>
          <p:txBody>
            <a:bodyPr>
              <a:spAutoFit/>
              <a:extLst>
                <a:ext uri="{4A0BC546-FE56-4ADE-93B0-CB8AF2F6F144}">
                  <wpsdc:textFrameExt xmlns:wpsdc="http://www.wps.cn/officeDocument/2022/drawingmlCustomData" type="text"/>
                </a:ext>
              </a:extLst>
            </a:bodyPr>
            <a:p>
              <a:pPr algn="l"/>
              <a:r>
                <a:rPr lang="en-US" altLang="zh-CN" sz="2400" b="1">
                  <a:solidFill>
                    <a:schemeClr val="bg1"/>
                  </a:solidFill>
                  <a:latin typeface="Arial" panose="020B0604020202020204" pitchFamily="34" charset="0"/>
                  <a:ea typeface="微软雅黑" panose="020B0503020204020204" charset="-122"/>
                </a:rPr>
                <a:t>·</a:t>
              </a:r>
              <a:r>
                <a:rPr lang="zh-CN" altLang="en-US" sz="2400" b="1">
                  <a:solidFill>
                    <a:schemeClr val="bg1"/>
                  </a:solidFill>
                  <a:latin typeface="Arial" panose="020B0604020202020204" pitchFamily="34" charset="0"/>
                  <a:ea typeface="微软雅黑" panose="020B0503020204020204" charset="-122"/>
                </a:rPr>
                <a:t>方法导引</a:t>
              </a:r>
              <a:r>
                <a:rPr lang="en-US" altLang="zh-CN" sz="2400" b="1">
                  <a:solidFill>
                    <a:schemeClr val="bg1"/>
                  </a:solidFill>
                  <a:latin typeface="Arial" panose="020B0604020202020204" pitchFamily="34" charset="0"/>
                  <a:ea typeface="微软雅黑" panose="020B0503020204020204" charset="-122"/>
                </a:rPr>
                <a:t>·</a:t>
              </a:r>
              <a:endParaRPr lang="en-US" altLang="zh-CN" sz="2400" b="1">
                <a:solidFill>
                  <a:schemeClr val="bg1"/>
                </a:solidFill>
                <a:latin typeface="Arial" panose="020B0604020202020204" pitchFamily="34" charset="0"/>
                <a:ea typeface="微软雅黑" panose="020B0503020204020204" charset="-122"/>
              </a:endParaRP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 烃的衍生物</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7"/>
            </p:custDataLst>
          </p:nvPr>
        </p:nvSpPr>
        <p:spPr>
          <a:xfrm>
            <a:off x="942340" y="1221105"/>
            <a:ext cx="10576560" cy="55308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乙醇在浓硫酸作催化剂的条件下，快速加热到170℃时即生成乙烯。</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8"/>
            </p:custDataLst>
          </p:nvPr>
        </p:nvPicPr>
        <p:blipFill>
          <a:blip r:embed="rId9"/>
          <a:stretch>
            <a:fillRect/>
          </a:stretch>
        </p:blipFill>
        <p:spPr>
          <a:xfrm>
            <a:off x="2581910" y="1901825"/>
            <a:ext cx="6764020" cy="1527810"/>
          </a:xfrm>
          <a:prstGeom prst="rect">
            <a:avLst/>
          </a:prstGeom>
        </p:spPr>
      </p:pic>
      <p:sp>
        <p:nvSpPr>
          <p:cNvPr id="14" name="文本框 13"/>
          <p:cNvSpPr txBox="1"/>
          <p:nvPr>
            <p:custDataLst>
              <p:tags r:id="rId10"/>
            </p:custDataLst>
          </p:nvPr>
        </p:nvSpPr>
        <p:spPr>
          <a:xfrm>
            <a:off x="1068070" y="3655695"/>
            <a:ext cx="9886315" cy="1014730"/>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在这个反应中，每一个乙醇分子脱去一个水分子，形成碳碳双键。这种从有机化合物分子中脱去小分子生成不饱和键的反应，叫作</a:t>
            </a:r>
            <a:r>
              <a:rPr sz="2000" b="1">
                <a:solidFill>
                  <a:srgbClr val="C00000"/>
                </a:solidFill>
                <a:latin typeface="微软雅黑" panose="020B0503020204020204" charset="-122"/>
                <a:ea typeface="微软雅黑" panose="020B0503020204020204" charset="-122"/>
                <a:cs typeface="微软雅黑" panose="020B0503020204020204" charset="-122"/>
              </a:rPr>
              <a:t>消去反应</a:t>
            </a:r>
            <a:r>
              <a:rPr sz="2000">
                <a:latin typeface="微软雅黑" panose="020B0503020204020204" charset="-122"/>
                <a:ea typeface="微软雅黑" panose="020B0503020204020204" charset="-122"/>
                <a:cs typeface="微软雅黑" panose="020B0503020204020204" charset="-122"/>
              </a:rPr>
              <a:t>。</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8" name="圆角矩形 7"/>
          <p:cNvSpPr/>
          <p:nvPr>
            <p:custDataLst>
              <p:tags r:id="rId1"/>
            </p:custDataLst>
          </p:nvPr>
        </p:nvSpPr>
        <p:spPr>
          <a:xfrm>
            <a:off x="1190625" y="1496060"/>
            <a:ext cx="9766300" cy="3575050"/>
          </a:xfrm>
          <a:prstGeom prst="roundRect">
            <a:avLst/>
          </a:prstGeom>
          <a:solidFill>
            <a:srgbClr val="DADBE9"/>
          </a:solidFill>
          <a:ln w="73025" cmpd="thickThin">
            <a:solidFill>
              <a:schemeClr val="accent1">
                <a:lumMod val="60000"/>
                <a:lumOff val="40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just"/>
            <a:r>
              <a:rPr lang="en-US" altLang="zh-CN">
                <a:solidFill>
                  <a:schemeClr val="tx1"/>
                </a:solidFill>
              </a:rPr>
              <a:t>    </a:t>
            </a:r>
            <a:endParaRPr lang="zh-CN" altLang="en-US">
              <a:solidFill>
                <a:schemeClr val="tx1"/>
              </a:solidFill>
            </a:endParaRPr>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2"/>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3"/>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4"/>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5"/>
            </p:custDataLst>
          </p:nvPr>
        </p:nvPicPr>
        <p:blipFill>
          <a:blip r:embed="rId6"/>
          <a:stretch>
            <a:fillRect/>
          </a:stretch>
        </p:blipFill>
        <p:spPr>
          <a:xfrm>
            <a:off x="5422900" y="6439535"/>
            <a:ext cx="530225" cy="473710"/>
          </a:xfrm>
          <a:prstGeom prst="rect">
            <a:avLst/>
          </a:prstGeom>
          <a:noFill/>
        </p:spPr>
      </p:pic>
      <p:sp>
        <p:nvSpPr>
          <p:cNvPr id="6" name="文本框 5"/>
          <p:cNvSpPr txBox="1"/>
          <p:nvPr>
            <p:custDataLst>
              <p:tags r:id="rId7"/>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 烃的衍生物</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8"/>
            </p:custDataLst>
          </p:nvPr>
        </p:nvSpPr>
        <p:spPr>
          <a:xfrm>
            <a:off x="1068070" y="1769110"/>
            <a:ext cx="10576560" cy="55308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乙醇与浓硫酸缓慢加热到140℃左右，主要发生乙醇分子间的脱水反应，生成乙</a:t>
            </a:r>
            <a:r>
              <a:rPr lang="zh-CN" sz="2000">
                <a:latin typeface="微软雅黑" panose="020B0503020204020204" charset="-122"/>
                <a:ea typeface="微软雅黑" panose="020B0503020204020204" charset="-122"/>
                <a:cs typeface="微软雅黑" panose="020B0503020204020204" charset="-122"/>
              </a:rPr>
              <a:t>醚</a:t>
            </a:r>
            <a:r>
              <a:rPr sz="2000">
                <a:latin typeface="微软雅黑" panose="020B0503020204020204" charset="-122"/>
                <a:ea typeface="微软雅黑" panose="020B0503020204020204" charset="-122"/>
                <a:cs typeface="微软雅黑" panose="020B0503020204020204" charset="-122"/>
              </a:rPr>
              <a:t>。</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9"/>
            </p:custDataLst>
          </p:nvPr>
        </p:nvPicPr>
        <p:blipFill>
          <a:blip r:embed="rId10"/>
          <a:stretch>
            <a:fillRect/>
          </a:stretch>
        </p:blipFill>
        <p:spPr>
          <a:xfrm>
            <a:off x="2990215" y="2550160"/>
            <a:ext cx="6494145" cy="878840"/>
          </a:xfrm>
          <a:prstGeom prst="rect">
            <a:avLst/>
          </a:prstGeom>
        </p:spPr>
      </p:pic>
      <p:sp>
        <p:nvSpPr>
          <p:cNvPr id="14" name="文本框 13"/>
          <p:cNvSpPr txBox="1"/>
          <p:nvPr>
            <p:custDataLst>
              <p:tags r:id="rId11"/>
            </p:custDataLst>
          </p:nvPr>
        </p:nvSpPr>
        <p:spPr>
          <a:xfrm>
            <a:off x="1144905" y="3589020"/>
            <a:ext cx="9869170" cy="1014730"/>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乙</a:t>
            </a:r>
            <a:r>
              <a:rPr lang="zh-CN" sz="2000">
                <a:latin typeface="微软雅黑" panose="020B0503020204020204" charset="-122"/>
                <a:ea typeface="微软雅黑" panose="020B0503020204020204" charset="-122"/>
                <a:cs typeface="微软雅黑" panose="020B0503020204020204" charset="-122"/>
              </a:rPr>
              <a:t>醚</a:t>
            </a:r>
            <a:r>
              <a:rPr sz="2000">
                <a:latin typeface="微软雅黑" panose="020B0503020204020204" charset="-122"/>
                <a:ea typeface="微软雅黑" panose="020B0503020204020204" charset="-122"/>
                <a:cs typeface="微软雅黑" panose="020B0503020204020204" charset="-122"/>
              </a:rPr>
              <a:t>可用作外科手术时的全身麻醉剂，还是优良的有机溶剂，应用</a:t>
            </a:r>
            <a:r>
              <a:rPr lang="zh-CN" sz="2000">
                <a:latin typeface="微软雅黑" panose="020B0503020204020204" charset="-122"/>
                <a:ea typeface="微软雅黑" panose="020B0503020204020204" charset="-122"/>
                <a:cs typeface="微软雅黑" panose="020B0503020204020204" charset="-122"/>
              </a:rPr>
              <a:t>广</a:t>
            </a:r>
            <a:r>
              <a:rPr sz="2000">
                <a:latin typeface="微软雅黑" panose="020B0503020204020204" charset="-122"/>
                <a:ea typeface="微软雅黑" panose="020B0503020204020204" charset="-122"/>
                <a:cs typeface="微软雅黑" panose="020B0503020204020204" charset="-122"/>
              </a:rPr>
              <a:t>泛。</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比较乙醇分子内脱水和分子问脱水的实验条件和产物，有什么发现？</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 烃的衍生物</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7"/>
            </p:custDataLst>
          </p:nvPr>
        </p:nvSpPr>
        <p:spPr>
          <a:xfrm>
            <a:off x="958850" y="1780540"/>
            <a:ext cx="10273665" cy="1014730"/>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乙醇可以与氢卤酸发生取代反应，卤素原子取代了起基而生成卤代</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和水。例如，乙醇和浓氢</a:t>
            </a:r>
            <a:r>
              <a:rPr lang="zh-CN" sz="2000">
                <a:latin typeface="微软雅黑" panose="020B0503020204020204" charset="-122"/>
                <a:ea typeface="微软雅黑" panose="020B0503020204020204" charset="-122"/>
                <a:cs typeface="微软雅黑" panose="020B0503020204020204" charset="-122"/>
              </a:rPr>
              <a:t>溴</a:t>
            </a:r>
            <a:r>
              <a:rPr sz="2000">
                <a:latin typeface="微软雅黑" panose="020B0503020204020204" charset="-122"/>
                <a:ea typeface="微软雅黑" panose="020B0503020204020204" charset="-122"/>
                <a:cs typeface="微软雅黑" panose="020B0503020204020204" charset="-122"/>
              </a:rPr>
              <a:t>酸混合加热后发生取代反应生成</a:t>
            </a:r>
            <a:r>
              <a:rPr lang="zh-CN" sz="2000">
                <a:latin typeface="微软雅黑" panose="020B0503020204020204" charset="-122"/>
                <a:ea typeface="微软雅黑" panose="020B0503020204020204" charset="-122"/>
                <a:cs typeface="微软雅黑" panose="020B0503020204020204" charset="-122"/>
              </a:rPr>
              <a:t>溴</a:t>
            </a:r>
            <a:r>
              <a:rPr sz="2000">
                <a:latin typeface="微软雅黑" panose="020B0503020204020204" charset="-122"/>
                <a:ea typeface="微软雅黑" panose="020B0503020204020204" charset="-122"/>
                <a:cs typeface="微软雅黑" panose="020B0503020204020204" charset="-122"/>
              </a:rPr>
              <a:t>乙</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，这是制备</a:t>
            </a:r>
            <a:r>
              <a:rPr lang="zh-CN" sz="2000">
                <a:latin typeface="微软雅黑" panose="020B0503020204020204" charset="-122"/>
                <a:ea typeface="微软雅黑" panose="020B0503020204020204" charset="-122"/>
                <a:cs typeface="微软雅黑" panose="020B0503020204020204" charset="-122"/>
                <a:sym typeface="+mn-ea"/>
              </a:rPr>
              <a:t>溴</a:t>
            </a:r>
            <a:r>
              <a:rPr sz="2000">
                <a:latin typeface="微软雅黑" panose="020B0503020204020204" charset="-122"/>
                <a:ea typeface="微软雅黑" panose="020B0503020204020204" charset="-122"/>
                <a:cs typeface="微软雅黑" panose="020B0503020204020204" charset="-122"/>
                <a:sym typeface="+mn-ea"/>
              </a:rPr>
              <a:t>乙</a:t>
            </a:r>
            <a:r>
              <a:rPr lang="zh-CN" sz="2000">
                <a:latin typeface="微软雅黑" panose="020B0503020204020204" charset="-122"/>
                <a:ea typeface="微软雅黑" panose="020B0503020204020204" charset="-122"/>
                <a:cs typeface="微软雅黑" panose="020B0503020204020204" charset="-122"/>
                <a:sym typeface="+mn-ea"/>
              </a:rPr>
              <a:t>烷</a:t>
            </a:r>
            <a:r>
              <a:rPr sz="2000">
                <a:latin typeface="微软雅黑" panose="020B0503020204020204" charset="-122"/>
                <a:ea typeface="微软雅黑" panose="020B0503020204020204" charset="-122"/>
                <a:cs typeface="微软雅黑" panose="020B0503020204020204" charset="-122"/>
              </a:rPr>
              <a:t>的方法之一。</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8"/>
            </p:custDataLst>
          </p:nvPr>
        </p:nvPicPr>
        <p:blipFill>
          <a:blip r:embed="rId9"/>
          <a:stretch>
            <a:fillRect/>
          </a:stretch>
        </p:blipFill>
        <p:spPr>
          <a:xfrm>
            <a:off x="2626360" y="3136900"/>
            <a:ext cx="7550785" cy="86296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6589395"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grpSp>
        <p:nvGrpSpPr>
          <p:cNvPr id="5" name="组合 4"/>
          <p:cNvGrpSpPr/>
          <p:nvPr/>
        </p:nvGrpSpPr>
        <p:grpSpPr>
          <a:xfrm>
            <a:off x="1082040" y="1997710"/>
            <a:ext cx="1387475" cy="518160"/>
            <a:chOff x="904" y="2630"/>
            <a:chExt cx="2185" cy="816"/>
          </a:xfrm>
        </p:grpSpPr>
        <p:sp>
          <p:nvSpPr>
            <p:cNvPr id="7" name="圆角矩形 6"/>
            <p:cNvSpPr/>
            <p:nvPr>
              <p:custDataLst>
                <p:tags r:id="rId7"/>
              </p:custDataLst>
            </p:nvPr>
          </p:nvSpPr>
          <p:spPr>
            <a:xfrm>
              <a:off x="904" y="2630"/>
              <a:ext cx="2163" cy="816"/>
            </a:xfrm>
            <a:prstGeom prst="roundRect">
              <a:avLst/>
            </a:prstGeom>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7" name="文本框 16"/>
            <p:cNvSpPr txBox="1"/>
            <p:nvPr>
              <p:custDataLst>
                <p:tags r:id="rId8"/>
              </p:custDataLst>
            </p:nvPr>
          </p:nvSpPr>
          <p:spPr>
            <a:xfrm>
              <a:off x="1023" y="2723"/>
              <a:ext cx="2066" cy="628"/>
            </a:xfrm>
            <a:prstGeom prst="rect">
              <a:avLst/>
            </a:prstGeom>
            <a:noFill/>
          </p:spPr>
          <p:txBody>
            <a:bodyPr wrap="square" rtlCol="0">
              <a:spAutoFit/>
            </a:bodyPr>
            <a:p>
              <a:r>
                <a:rPr lang="zh-CN" altLang="en-US" sz="2000" b="1">
                  <a:solidFill>
                    <a:schemeClr val="bg1"/>
                  </a:solidFill>
                  <a:latin typeface="微软雅黑" panose="020B0503020204020204" charset="-122"/>
                  <a:ea typeface="微软雅黑" panose="020B0503020204020204" charset="-122"/>
                </a:rPr>
                <a:t>学习目标</a:t>
              </a:r>
              <a:endParaRPr lang="zh-CN" altLang="en-US" sz="2000" b="1">
                <a:solidFill>
                  <a:schemeClr val="bg1"/>
                </a:solidFill>
                <a:latin typeface="微软雅黑" panose="020B0503020204020204" charset="-122"/>
                <a:ea typeface="微软雅黑" panose="020B0503020204020204" charset="-122"/>
              </a:endParaRPr>
            </a:p>
          </p:txBody>
        </p:sp>
      </p:grpSp>
      <p:sp>
        <p:nvSpPr>
          <p:cNvPr id="16" name="文本框 15"/>
          <p:cNvSpPr txBox="1"/>
          <p:nvPr>
            <p:custDataLst>
              <p:tags r:id="rId9"/>
            </p:custDataLst>
          </p:nvPr>
        </p:nvSpPr>
        <p:spPr>
          <a:xfrm>
            <a:off x="0" y="1221105"/>
            <a:ext cx="12191365" cy="583565"/>
          </a:xfrm>
          <a:prstGeom prst="rect">
            <a:avLst/>
          </a:prstGeom>
          <a:noFill/>
        </p:spPr>
        <p:txBody>
          <a:bodyPr wrap="square" rtlCol="0">
            <a:spAutoFit/>
          </a:bodyPr>
          <a:p>
            <a:pPr algn="ctr"/>
            <a:r>
              <a:rPr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第</a:t>
            </a:r>
            <a:r>
              <a:rPr 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3</a:t>
            </a:r>
            <a:r>
              <a:rPr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节</a:t>
            </a:r>
            <a:r>
              <a:rPr lang="en-US"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  </a:t>
            </a:r>
            <a:r>
              <a:rPr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rPr>
              <a:t>烃的衍生物</a:t>
            </a:r>
            <a:endParaRPr sz="3200" b="1" dirty="0">
              <a:ln w="15875"/>
              <a:solidFill>
                <a:schemeClr val="tx2">
                  <a:lumMod val="50000"/>
                  <a:lumOff val="50000"/>
                </a:schemeClr>
              </a:solidFill>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10"/>
            </p:custDataLst>
          </p:nvPr>
        </p:nvSpPr>
        <p:spPr>
          <a:xfrm>
            <a:off x="951865" y="2701290"/>
            <a:ext cx="10695940" cy="1938020"/>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1.认识卤代</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、醇、</a:t>
            </a:r>
            <a:r>
              <a:rPr lang="zh-CN" sz="2000">
                <a:latin typeface="微软雅黑" panose="020B0503020204020204" charset="-122"/>
                <a:ea typeface="微软雅黑" panose="020B0503020204020204" charset="-122"/>
                <a:cs typeface="微软雅黑" panose="020B0503020204020204" charset="-122"/>
              </a:rPr>
              <a:t>酚</a:t>
            </a:r>
            <a:r>
              <a:rPr sz="2000">
                <a:latin typeface="微软雅黑" panose="020B0503020204020204" charset="-122"/>
                <a:ea typeface="微软雅黑" panose="020B0503020204020204" charset="-122"/>
                <a:cs typeface="微软雅黑" panose="020B0503020204020204" charset="-122"/>
              </a:rPr>
              <a:t>、</a:t>
            </a:r>
            <a:r>
              <a:rPr lang="zh-CN" sz="2000">
                <a:latin typeface="微软雅黑" panose="020B0503020204020204" charset="-122"/>
                <a:ea typeface="微软雅黑" panose="020B0503020204020204" charset="-122"/>
                <a:cs typeface="微软雅黑" panose="020B0503020204020204" charset="-122"/>
              </a:rPr>
              <a:t>醛</a:t>
            </a:r>
            <a:r>
              <a:rPr sz="2000">
                <a:latin typeface="微软雅黑" panose="020B0503020204020204" charset="-122"/>
                <a:ea typeface="微软雅黑" panose="020B0503020204020204" charset="-122"/>
                <a:cs typeface="微软雅黑" panose="020B0503020204020204" charset="-122"/>
              </a:rPr>
              <a:t>、</a:t>
            </a:r>
            <a:r>
              <a:rPr lang="zh-CN" sz="2000">
                <a:latin typeface="微软雅黑" panose="020B0503020204020204" charset="-122"/>
                <a:ea typeface="微软雅黑" panose="020B0503020204020204" charset="-122"/>
                <a:cs typeface="微软雅黑" panose="020B0503020204020204" charset="-122"/>
              </a:rPr>
              <a:t>羧</a:t>
            </a:r>
            <a:r>
              <a:rPr sz="2000">
                <a:latin typeface="微软雅黑" panose="020B0503020204020204" charset="-122"/>
                <a:ea typeface="微软雅黑" panose="020B0503020204020204" charset="-122"/>
                <a:cs typeface="微软雅黑" panose="020B0503020204020204" charset="-122"/>
              </a:rPr>
              <a:t>酸等</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的衍生物的结构特点和官能团。</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2.了解</a:t>
            </a:r>
            <a:r>
              <a:rPr lang="zh-CN" sz="2000">
                <a:latin typeface="微软雅黑" panose="020B0503020204020204" charset="-122"/>
                <a:ea typeface="微软雅黑" panose="020B0503020204020204" charset="-122"/>
                <a:cs typeface="微软雅黑" panose="020B0503020204020204" charset="-122"/>
              </a:rPr>
              <a:t>溴</a:t>
            </a:r>
            <a:r>
              <a:rPr sz="2000">
                <a:latin typeface="微软雅黑" panose="020B0503020204020204" charset="-122"/>
                <a:ea typeface="微软雅黑" panose="020B0503020204020204" charset="-122"/>
                <a:cs typeface="微软雅黑" panose="020B0503020204020204" charset="-122"/>
              </a:rPr>
              <a:t>乙</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、乙醇、苯</a:t>
            </a:r>
            <a:r>
              <a:rPr lang="zh-CN" sz="2000">
                <a:latin typeface="微软雅黑" panose="020B0503020204020204" charset="-122"/>
                <a:ea typeface="微软雅黑" panose="020B0503020204020204" charset="-122"/>
                <a:cs typeface="微软雅黑" panose="020B0503020204020204" charset="-122"/>
              </a:rPr>
              <a:t>酚</a:t>
            </a:r>
            <a:r>
              <a:rPr sz="2000">
                <a:latin typeface="微软雅黑" panose="020B0503020204020204" charset="-122"/>
                <a:ea typeface="微软雅黑" panose="020B0503020204020204" charset="-122"/>
                <a:cs typeface="微软雅黑" panose="020B0503020204020204" charset="-122"/>
              </a:rPr>
              <a:t>、乙</a:t>
            </a:r>
            <a:r>
              <a:rPr lang="zh-CN" sz="2000">
                <a:latin typeface="微软雅黑" panose="020B0503020204020204" charset="-122"/>
                <a:ea typeface="微软雅黑" panose="020B0503020204020204" charset="-122"/>
                <a:cs typeface="微软雅黑" panose="020B0503020204020204" charset="-122"/>
              </a:rPr>
              <a:t>醛</a:t>
            </a:r>
            <a:r>
              <a:rPr sz="2000">
                <a:latin typeface="微软雅黑" panose="020B0503020204020204" charset="-122"/>
                <a:ea typeface="微软雅黑" panose="020B0503020204020204" charset="-122"/>
                <a:cs typeface="微软雅黑" panose="020B0503020204020204" charset="-122"/>
              </a:rPr>
              <a:t>、乙酸等</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的衍生物的主要性质及应用。</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3.知道消去反应、</a:t>
            </a:r>
            <a:r>
              <a:rPr lang="zh-CN" sz="2000">
                <a:latin typeface="微软雅黑" panose="020B0503020204020204" charset="-122"/>
                <a:ea typeface="微软雅黑" panose="020B0503020204020204" charset="-122"/>
                <a:cs typeface="微软雅黑" panose="020B0503020204020204" charset="-122"/>
              </a:rPr>
              <a:t>酯</a:t>
            </a:r>
            <a:r>
              <a:rPr sz="2000">
                <a:latin typeface="微软雅黑" panose="020B0503020204020204" charset="-122"/>
                <a:ea typeface="微软雅黑" panose="020B0503020204020204" charset="-122"/>
                <a:cs typeface="微软雅黑" panose="020B0503020204020204" charset="-122"/>
              </a:rPr>
              <a:t>化反应，进一步了解氧化、加成、取代、聚合等有机反应类型。</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4.知道有机化合物之间在一定条件下是可以相互转化的。</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 烃的衍生物</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grpSp>
        <p:nvGrpSpPr>
          <p:cNvPr id="7" name="组合 6"/>
          <p:cNvGrpSpPr/>
          <p:nvPr/>
        </p:nvGrpSpPr>
        <p:grpSpPr>
          <a:xfrm>
            <a:off x="1068070" y="1243965"/>
            <a:ext cx="2524125" cy="520700"/>
            <a:chOff x="1128" y="1828"/>
            <a:chExt cx="7103" cy="820"/>
          </a:xfrm>
        </p:grpSpPr>
        <p:sp>
          <p:nvSpPr>
            <p:cNvPr id="35" name="圆角矩形 34"/>
            <p:cNvSpPr/>
            <p:nvPr>
              <p:custDataLst>
                <p:tags r:id="rId7"/>
              </p:custDataLst>
            </p:nvPr>
          </p:nvSpPr>
          <p:spPr>
            <a:xfrm>
              <a:off x="1128" y="1828"/>
              <a:ext cx="6499" cy="820"/>
            </a:xfrm>
            <a:prstGeom prst="roundRect">
              <a:avLst>
                <a:gd name="adj" fmla="val 50000"/>
              </a:avLst>
            </a:prstGeom>
            <a:solidFill>
              <a:schemeClr val="tx2">
                <a:lumMod val="50000"/>
                <a:lumOff val="50000"/>
              </a:schemeClr>
            </a:solidFill>
            <a:ln w="25400">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文本框 9"/>
            <p:cNvSpPr txBox="1"/>
            <p:nvPr>
              <p:custDataLst>
                <p:tags r:id="rId8"/>
              </p:custDataLst>
            </p:nvPr>
          </p:nvSpPr>
          <p:spPr>
            <a:xfrm>
              <a:off x="1376" y="1887"/>
              <a:ext cx="6855" cy="725"/>
            </a:xfrm>
            <a:prstGeom prst="rect">
              <a:avLst/>
            </a:prstGeom>
            <a:noFill/>
          </p:spPr>
          <p:txBody>
            <a:bodyPr wrap="square" rtlCol="0">
              <a:spAutoFit/>
            </a:bodyPr>
            <a:p>
              <a:r>
                <a:rPr lang="zh-CN" altLang="en-US" sz="2400" b="1">
                  <a:solidFill>
                    <a:schemeClr val="bg1"/>
                  </a:solidFill>
                  <a:latin typeface="微软雅黑" panose="020B0503020204020204" charset="-122"/>
                  <a:ea typeface="微软雅黑" panose="020B0503020204020204" charset="-122"/>
                </a:rPr>
                <a:t>一、溴乙烷</a:t>
              </a:r>
              <a:endParaRPr lang="zh-CN" altLang="en-US" sz="2400" b="1">
                <a:solidFill>
                  <a:schemeClr val="bg1"/>
                </a:solidFill>
                <a:latin typeface="微软雅黑" panose="020B0503020204020204" charset="-122"/>
                <a:ea typeface="微软雅黑" panose="020B0503020204020204" charset="-122"/>
              </a:endParaRPr>
            </a:p>
          </p:txBody>
        </p:sp>
      </p:grpSp>
      <p:sp>
        <p:nvSpPr>
          <p:cNvPr id="4" name="文本框 3"/>
          <p:cNvSpPr txBox="1"/>
          <p:nvPr>
            <p:custDataLst>
              <p:tags r:id="rId9"/>
            </p:custDataLst>
          </p:nvPr>
        </p:nvSpPr>
        <p:spPr>
          <a:xfrm>
            <a:off x="908050" y="1937385"/>
            <a:ext cx="10375900" cy="2399665"/>
          </a:xfrm>
          <a:prstGeom prst="rect">
            <a:avLst/>
          </a:prstGeom>
          <a:noFill/>
        </p:spPr>
        <p:txBody>
          <a:bodyPr wrap="square" rtlCol="0">
            <a:spAutoFit/>
          </a:bodyPr>
          <a:p>
            <a:pPr indent="457200" fontAlgn="auto">
              <a:lnSpc>
                <a:spcPct val="150000"/>
              </a:lnSpc>
            </a:pP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分子中的氢原子被卤素原子取代所生成的化合物称为</a:t>
            </a:r>
            <a:r>
              <a:rPr sz="2000" b="1">
                <a:solidFill>
                  <a:srgbClr val="C00000"/>
                </a:solidFill>
                <a:latin typeface="微软雅黑" panose="020B0503020204020204" charset="-122"/>
                <a:ea typeface="微软雅黑" panose="020B0503020204020204" charset="-122"/>
                <a:cs typeface="微软雅黑" panose="020B0503020204020204" charset="-122"/>
              </a:rPr>
              <a:t>卤代</a:t>
            </a:r>
            <a:r>
              <a:rPr lang="zh-CN" sz="2000" b="1">
                <a:solidFill>
                  <a:srgbClr val="C00000"/>
                </a:solidFill>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。卤代</a:t>
            </a:r>
            <a:r>
              <a:rPr lang="zh-CN" sz="2000">
                <a:latin typeface="微软雅黑" panose="020B0503020204020204" charset="-122"/>
                <a:ea typeface="微软雅黑" panose="020B0503020204020204" charset="-122"/>
                <a:cs typeface="微软雅黑" panose="020B0503020204020204" charset="-122"/>
              </a:rPr>
              <a:t>烷烃</a:t>
            </a:r>
            <a:r>
              <a:rPr sz="2000">
                <a:latin typeface="微软雅黑" panose="020B0503020204020204" charset="-122"/>
                <a:ea typeface="微软雅黑" panose="020B0503020204020204" charset="-122"/>
                <a:cs typeface="微软雅黑" panose="020B0503020204020204" charset="-122"/>
              </a:rPr>
              <a:t>是最简单的卤代</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a:t>
            </a:r>
            <a:r>
              <a:rPr lang="zh-CN" sz="2000">
                <a:latin typeface="微软雅黑" panose="020B0503020204020204" charset="-122"/>
                <a:ea typeface="微软雅黑" panose="020B0503020204020204" charset="-122"/>
                <a:cs typeface="微软雅黑" panose="020B0503020204020204" charset="-122"/>
              </a:rPr>
              <a:t>溴</a:t>
            </a:r>
            <a:r>
              <a:rPr sz="2000">
                <a:latin typeface="微软雅黑" panose="020B0503020204020204" charset="-122"/>
                <a:ea typeface="微软雅黑" panose="020B0503020204020204" charset="-122"/>
                <a:cs typeface="微软雅黑" panose="020B0503020204020204" charset="-122"/>
              </a:rPr>
              <a:t>乙</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是卤代</a:t>
            </a:r>
            <a:r>
              <a:rPr lang="zh-CN" sz="2000">
                <a:latin typeface="微软雅黑" panose="020B0503020204020204" charset="-122"/>
                <a:ea typeface="微软雅黑" panose="020B0503020204020204" charset="-122"/>
                <a:cs typeface="微软雅黑" panose="020B0503020204020204" charset="-122"/>
              </a:rPr>
              <a:t>烷烃</a:t>
            </a:r>
            <a:r>
              <a:rPr sz="2000">
                <a:latin typeface="微软雅黑" panose="020B0503020204020204" charset="-122"/>
                <a:ea typeface="微软雅黑" panose="020B0503020204020204" charset="-122"/>
                <a:cs typeface="微软雅黑" panose="020B0503020204020204" charset="-122"/>
              </a:rPr>
              <a:t>的典型代表。</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lang="zh-CN" sz="2000">
                <a:latin typeface="微软雅黑" panose="020B0503020204020204" charset="-122"/>
                <a:ea typeface="微软雅黑" panose="020B0503020204020204" charset="-122"/>
                <a:cs typeface="微软雅黑" panose="020B0503020204020204" charset="-122"/>
              </a:rPr>
              <a:t>溴</a:t>
            </a:r>
            <a:r>
              <a:rPr sz="2000">
                <a:latin typeface="微软雅黑" panose="020B0503020204020204" charset="-122"/>
                <a:ea typeface="微软雅黑" panose="020B0503020204020204" charset="-122"/>
                <a:cs typeface="微软雅黑" panose="020B0503020204020204" charset="-122"/>
              </a:rPr>
              <a:t>乙</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可以看作是乙</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分子中的一个氢原子被</a:t>
            </a:r>
            <a:r>
              <a:rPr lang="zh-CN" sz="2000">
                <a:latin typeface="微软雅黑" panose="020B0503020204020204" charset="-122"/>
                <a:ea typeface="微软雅黑" panose="020B0503020204020204" charset="-122"/>
                <a:cs typeface="微软雅黑" panose="020B0503020204020204" charset="-122"/>
              </a:rPr>
              <a:t>溴</a:t>
            </a:r>
            <a:r>
              <a:rPr sz="2000">
                <a:latin typeface="微软雅黑" panose="020B0503020204020204" charset="-122"/>
                <a:ea typeface="微软雅黑" panose="020B0503020204020204" charset="-122"/>
                <a:cs typeface="微软雅黑" panose="020B0503020204020204" charset="-122"/>
              </a:rPr>
              <a:t>原子（</a:t>
            </a:r>
            <a:r>
              <a:rPr lang="en-US" sz="2000">
                <a:latin typeface="微软雅黑" panose="020B0503020204020204" charset="-122"/>
                <a:ea typeface="微软雅黑" panose="020B0503020204020204" charset="-122"/>
                <a:cs typeface="微软雅黑" panose="020B0503020204020204" charset="-122"/>
              </a:rPr>
              <a:t>-</a:t>
            </a:r>
            <a:r>
              <a:rPr sz="2000">
                <a:latin typeface="微软雅黑" panose="020B0503020204020204" charset="-122"/>
                <a:ea typeface="微软雅黑" panose="020B0503020204020204" charset="-122"/>
                <a:cs typeface="微软雅黑" panose="020B0503020204020204" charset="-122"/>
              </a:rPr>
              <a:t>Br）取代而形成的化合物结构简式为CH</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CH</a:t>
            </a:r>
            <a:r>
              <a:rPr sz="2000" baseline="-25000">
                <a:latin typeface="微软雅黑" panose="020B0503020204020204" charset="-122"/>
                <a:ea typeface="微软雅黑" panose="020B0503020204020204" charset="-122"/>
                <a:cs typeface="微软雅黑" panose="020B0503020204020204" charset="-122"/>
              </a:rPr>
              <a:t>2</a:t>
            </a:r>
            <a:r>
              <a:rPr sz="2000">
                <a:latin typeface="微软雅黑" panose="020B0503020204020204" charset="-122"/>
                <a:ea typeface="微软雅黑" panose="020B0503020204020204" charset="-122"/>
                <a:cs typeface="微软雅黑" panose="020B0503020204020204" charset="-122"/>
              </a:rPr>
              <a:t>Br，结构式如图5-19所示。</a:t>
            </a:r>
            <a:r>
              <a:rPr lang="zh-CN" sz="2000">
                <a:latin typeface="微软雅黑" panose="020B0503020204020204" charset="-122"/>
                <a:ea typeface="微软雅黑" panose="020B0503020204020204" charset="-122"/>
                <a:cs typeface="微软雅黑" panose="020B0503020204020204" charset="-122"/>
              </a:rPr>
              <a:t>溴</a:t>
            </a:r>
            <a:r>
              <a:rPr sz="2000">
                <a:latin typeface="微软雅黑" panose="020B0503020204020204" charset="-122"/>
                <a:ea typeface="微软雅黑" panose="020B0503020204020204" charset="-122"/>
                <a:cs typeface="微软雅黑" panose="020B0503020204020204" charset="-122"/>
              </a:rPr>
              <a:t>乙</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是</a:t>
            </a:r>
            <a:r>
              <a:rPr lang="zh-CN" sz="2000">
                <a:latin typeface="微软雅黑" panose="020B0503020204020204" charset="-122"/>
                <a:ea typeface="微软雅黑" panose="020B0503020204020204" charset="-122"/>
                <a:cs typeface="微软雅黑" panose="020B0503020204020204" charset="-122"/>
              </a:rPr>
              <a:t>无</a:t>
            </a:r>
            <a:r>
              <a:rPr sz="2000">
                <a:latin typeface="微软雅黑" panose="020B0503020204020204" charset="-122"/>
                <a:ea typeface="微软雅黑" panose="020B0503020204020204" charset="-122"/>
                <a:cs typeface="微软雅黑" panose="020B0503020204020204" charset="-122"/>
              </a:rPr>
              <a:t>色液体，沸点为38.4℃，密度比水大，难溶于水，可溶于多种有机溶剂。</a:t>
            </a:r>
            <a:endParaRPr sz="2000">
              <a:latin typeface="微软雅黑" panose="020B0503020204020204" charset="-122"/>
              <a:ea typeface="微软雅黑" panose="020B0503020204020204" charset="-122"/>
              <a:cs typeface="微软雅黑" panose="020B0503020204020204" charset="-122"/>
            </a:endParaRPr>
          </a:p>
        </p:txBody>
      </p:sp>
      <p:pic>
        <p:nvPicPr>
          <p:cNvPr id="5" name="图片 4"/>
          <p:cNvPicPr>
            <a:picLocks noChangeAspect="1"/>
          </p:cNvPicPr>
          <p:nvPr>
            <p:custDataLst>
              <p:tags r:id="rId10"/>
            </p:custDataLst>
          </p:nvPr>
        </p:nvPicPr>
        <p:blipFill>
          <a:blip r:embed="rId11"/>
          <a:stretch>
            <a:fillRect/>
          </a:stretch>
        </p:blipFill>
        <p:spPr>
          <a:xfrm>
            <a:off x="4686935" y="4376420"/>
            <a:ext cx="2750185" cy="1829435"/>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8" name="圆角矩形 7"/>
          <p:cNvSpPr/>
          <p:nvPr>
            <p:custDataLst>
              <p:tags r:id="rId1"/>
            </p:custDataLst>
          </p:nvPr>
        </p:nvSpPr>
        <p:spPr>
          <a:xfrm>
            <a:off x="792480" y="1455420"/>
            <a:ext cx="10610215" cy="3947795"/>
          </a:xfrm>
          <a:prstGeom prst="roundRect">
            <a:avLst/>
          </a:prstGeom>
          <a:solidFill>
            <a:srgbClr val="D4EFFB"/>
          </a:solidFill>
          <a:ln w="73025" cmpd="thickThin">
            <a:solidFill>
              <a:schemeClr val="accent1">
                <a:lumMod val="60000"/>
                <a:lumOff val="40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just"/>
            <a:r>
              <a:rPr lang="en-US" altLang="zh-CN">
                <a:solidFill>
                  <a:schemeClr val="tx1"/>
                </a:solidFill>
              </a:rPr>
              <a:t>    </a:t>
            </a:r>
            <a:endParaRPr lang="zh-CN" altLang="en-US">
              <a:solidFill>
                <a:schemeClr val="tx1"/>
              </a:solidFill>
            </a:endParaRPr>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2"/>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3"/>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4"/>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5"/>
            </p:custDataLst>
          </p:nvPr>
        </p:nvPicPr>
        <p:blipFill>
          <a:blip r:embed="rId6"/>
          <a:stretch>
            <a:fillRect/>
          </a:stretch>
        </p:blipFill>
        <p:spPr>
          <a:xfrm>
            <a:off x="5422900" y="6439535"/>
            <a:ext cx="530225" cy="473710"/>
          </a:xfrm>
          <a:prstGeom prst="rect">
            <a:avLst/>
          </a:prstGeom>
          <a:noFill/>
        </p:spPr>
      </p:pic>
      <p:sp>
        <p:nvSpPr>
          <p:cNvPr id="6" name="文本框 5"/>
          <p:cNvSpPr txBox="1"/>
          <p:nvPr>
            <p:custDataLst>
              <p:tags r:id="rId7"/>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 烃的衍生物</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8"/>
            </p:custDataLst>
          </p:nvPr>
        </p:nvSpPr>
        <p:spPr>
          <a:xfrm>
            <a:off x="1068070" y="1682115"/>
            <a:ext cx="10133330" cy="1938020"/>
          </a:xfrm>
          <a:prstGeom prst="rect">
            <a:avLst/>
          </a:prstGeom>
          <a:noFill/>
        </p:spPr>
        <p:txBody>
          <a:bodyPr wrap="square" rtlCol="0">
            <a:spAutoFit/>
          </a:bodyPr>
          <a:p>
            <a:pPr indent="457200" algn="ctr" fontAlgn="auto">
              <a:lnSpc>
                <a:spcPct val="150000"/>
              </a:lnSpc>
            </a:pPr>
            <a:r>
              <a:rPr lang="zh-CN" sz="2000" b="1">
                <a:solidFill>
                  <a:schemeClr val="accent1">
                    <a:lumMod val="50000"/>
                  </a:schemeClr>
                </a:solidFill>
                <a:latin typeface="微软雅黑" panose="020B0503020204020204" charset="-122"/>
                <a:ea typeface="微软雅黑" panose="020B0503020204020204" charset="-122"/>
                <a:cs typeface="微软雅黑" panose="020B0503020204020204" charset="-122"/>
              </a:rPr>
              <a:t>溴乙烷的取代反应</a:t>
            </a:r>
            <a:endParaRPr lang="zh-CN" sz="2000">
              <a:solidFill>
                <a:schemeClr val="accent1">
                  <a:lumMod val="50000"/>
                </a:schemeClr>
              </a:solidFill>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向一支洁净的试管中滴入10-15滴</a:t>
            </a:r>
            <a:r>
              <a:rPr lang="zh-CN" sz="2000">
                <a:latin typeface="微软雅黑" panose="020B0503020204020204" charset="-122"/>
                <a:ea typeface="微软雅黑" panose="020B0503020204020204" charset="-122"/>
                <a:cs typeface="微软雅黑" panose="020B0503020204020204" charset="-122"/>
              </a:rPr>
              <a:t>溴乙烷</a:t>
            </a:r>
            <a:r>
              <a:rPr sz="2000">
                <a:latin typeface="微软雅黑" panose="020B0503020204020204" charset="-122"/>
                <a:ea typeface="微软雅黑" panose="020B0503020204020204" charset="-122"/>
                <a:cs typeface="微软雅黑" panose="020B0503020204020204" charset="-122"/>
              </a:rPr>
              <a:t>，再加入1mL5%的NaOH溶液，振荡后加热，静置；待溶液分层后，用胶头滴管小，这吸取少量上层水溶液，移入另一支盛有1</a:t>
            </a:r>
            <a:r>
              <a:rPr lang="en-US" sz="2000">
                <a:latin typeface="微软雅黑" panose="020B0503020204020204" charset="-122"/>
                <a:ea typeface="微软雅黑" panose="020B0503020204020204" charset="-122"/>
                <a:cs typeface="微软雅黑" panose="020B0503020204020204" charset="-122"/>
              </a:rPr>
              <a:t> </a:t>
            </a:r>
            <a:r>
              <a:rPr sz="2000">
                <a:latin typeface="微软雅黑" panose="020B0503020204020204" charset="-122"/>
                <a:ea typeface="微软雅黑" panose="020B0503020204020204" charset="-122"/>
                <a:cs typeface="微软雅黑" panose="020B0503020204020204" charset="-122"/>
              </a:rPr>
              <a:t>mL稀硝酸的试管中，然后加入2滴AgN</a:t>
            </a:r>
            <a:r>
              <a:rPr lang="en-US" sz="2000">
                <a:latin typeface="微软雅黑" panose="020B0503020204020204" charset="-122"/>
                <a:ea typeface="微软雅黑" panose="020B0503020204020204" charset="-122"/>
                <a:cs typeface="微软雅黑" panose="020B0503020204020204" charset="-122"/>
              </a:rPr>
              <a:t>O</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溶液，观察实验现象。</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9"/>
            </p:custDataLst>
          </p:nvPr>
        </p:nvPicPr>
        <p:blipFill>
          <a:blip r:embed="rId10"/>
          <a:stretch>
            <a:fillRect/>
          </a:stretch>
        </p:blipFill>
        <p:spPr>
          <a:xfrm>
            <a:off x="3074035" y="3841115"/>
            <a:ext cx="7016115" cy="102997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 烃的衍生物</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7"/>
            </p:custDataLst>
          </p:nvPr>
        </p:nvSpPr>
        <p:spPr>
          <a:xfrm>
            <a:off x="729615" y="1182370"/>
            <a:ext cx="10789285" cy="1014730"/>
          </a:xfrm>
          <a:prstGeom prst="rect">
            <a:avLst/>
          </a:prstGeom>
          <a:noFill/>
        </p:spPr>
        <p:txBody>
          <a:bodyPr wrap="square" rtlCol="0">
            <a:spAutoFit/>
          </a:bodyPr>
          <a:p>
            <a:pPr indent="457200" fontAlgn="auto">
              <a:lnSpc>
                <a:spcPct val="150000"/>
              </a:lnSpc>
            </a:pPr>
            <a:r>
              <a:rPr lang="zh-CN" sz="2000">
                <a:latin typeface="微软雅黑" panose="020B0503020204020204" charset="-122"/>
                <a:ea typeface="微软雅黑" panose="020B0503020204020204" charset="-122"/>
                <a:cs typeface="微软雅黑" panose="020B0503020204020204" charset="-122"/>
              </a:rPr>
              <a:t>溴</a:t>
            </a:r>
            <a:r>
              <a:rPr sz="2000">
                <a:latin typeface="微软雅黑" panose="020B0503020204020204" charset="-122"/>
                <a:ea typeface="微软雅黑" panose="020B0503020204020204" charset="-122"/>
                <a:cs typeface="微软雅黑" panose="020B0503020204020204" charset="-122"/>
              </a:rPr>
              <a:t>乙</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分子中，C-Br键比较容易断裂。</a:t>
            </a:r>
            <a:r>
              <a:rPr lang="zh-CN" sz="2000">
                <a:latin typeface="微软雅黑" panose="020B0503020204020204" charset="-122"/>
                <a:ea typeface="微软雅黑" panose="020B0503020204020204" charset="-122"/>
                <a:cs typeface="微软雅黑" panose="020B0503020204020204" charset="-122"/>
              </a:rPr>
              <a:t>溴</a:t>
            </a:r>
            <a:r>
              <a:rPr sz="2000">
                <a:latin typeface="微软雅黑" panose="020B0503020204020204" charset="-122"/>
                <a:ea typeface="微软雅黑" panose="020B0503020204020204" charset="-122"/>
                <a:cs typeface="微软雅黑" panose="020B0503020204020204" charset="-122"/>
              </a:rPr>
              <a:t>乙</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可以在NaOH水溶液中发生取代反应，</a:t>
            </a:r>
            <a:r>
              <a:rPr lang="zh-CN" sz="2000">
                <a:latin typeface="微软雅黑" panose="020B0503020204020204" charset="-122"/>
                <a:ea typeface="微软雅黑" panose="020B0503020204020204" charset="-122"/>
                <a:cs typeface="微软雅黑" panose="020B0503020204020204" charset="-122"/>
              </a:rPr>
              <a:t>羟</a:t>
            </a:r>
            <a:r>
              <a:rPr sz="2000">
                <a:latin typeface="微软雅黑" panose="020B0503020204020204" charset="-122"/>
                <a:ea typeface="微软雅黑" panose="020B0503020204020204" charset="-122"/>
                <a:cs typeface="微软雅黑" panose="020B0503020204020204" charset="-122"/>
              </a:rPr>
              <a:t>基取代</a:t>
            </a:r>
            <a:r>
              <a:rPr lang="zh-CN" sz="2000">
                <a:latin typeface="微软雅黑" panose="020B0503020204020204" charset="-122"/>
                <a:ea typeface="微软雅黑" panose="020B0503020204020204" charset="-122"/>
                <a:cs typeface="微软雅黑" panose="020B0503020204020204" charset="-122"/>
              </a:rPr>
              <a:t>溴</a:t>
            </a:r>
            <a:r>
              <a:rPr sz="2000">
                <a:latin typeface="微软雅黑" panose="020B0503020204020204" charset="-122"/>
                <a:ea typeface="微软雅黑" panose="020B0503020204020204" charset="-122"/>
                <a:cs typeface="微软雅黑" panose="020B0503020204020204" charset="-122"/>
              </a:rPr>
              <a:t>原子生成乙醇和</a:t>
            </a:r>
            <a:r>
              <a:rPr lang="zh-CN" sz="2000">
                <a:latin typeface="微软雅黑" panose="020B0503020204020204" charset="-122"/>
                <a:ea typeface="微软雅黑" panose="020B0503020204020204" charset="-122"/>
                <a:cs typeface="微软雅黑" panose="020B0503020204020204" charset="-122"/>
              </a:rPr>
              <a:t>溴</a:t>
            </a:r>
            <a:r>
              <a:rPr sz="2000">
                <a:latin typeface="微软雅黑" panose="020B0503020204020204" charset="-122"/>
                <a:ea typeface="微软雅黑" panose="020B0503020204020204" charset="-122"/>
                <a:cs typeface="微软雅黑" panose="020B0503020204020204" charset="-122"/>
              </a:rPr>
              <a:t>化</a:t>
            </a:r>
            <a:r>
              <a:rPr lang="zh-CN" sz="2000">
                <a:latin typeface="微软雅黑" panose="020B0503020204020204" charset="-122"/>
                <a:ea typeface="微软雅黑" panose="020B0503020204020204" charset="-122"/>
                <a:cs typeface="微软雅黑" panose="020B0503020204020204" charset="-122"/>
              </a:rPr>
              <a:t>钠</a:t>
            </a:r>
            <a:r>
              <a:rPr sz="2000">
                <a:latin typeface="微软雅黑" panose="020B0503020204020204" charset="-122"/>
                <a:ea typeface="微软雅黑" panose="020B0503020204020204" charset="-122"/>
                <a:cs typeface="微软雅黑" panose="020B0503020204020204" charset="-122"/>
              </a:rPr>
              <a:t>，此反应也称</a:t>
            </a:r>
            <a:r>
              <a:rPr lang="zh-CN" sz="2000">
                <a:latin typeface="微软雅黑" panose="020B0503020204020204" charset="-122"/>
                <a:ea typeface="微软雅黑" panose="020B0503020204020204" charset="-122"/>
                <a:cs typeface="微软雅黑" panose="020B0503020204020204" charset="-122"/>
              </a:rPr>
              <a:t>溴</a:t>
            </a:r>
            <a:r>
              <a:rPr sz="2000">
                <a:latin typeface="微软雅黑" panose="020B0503020204020204" charset="-122"/>
                <a:ea typeface="微软雅黑" panose="020B0503020204020204" charset="-122"/>
                <a:cs typeface="微软雅黑" panose="020B0503020204020204" charset="-122"/>
              </a:rPr>
              <a:t>乙</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的水解反应。</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8"/>
            </p:custDataLst>
          </p:nvPr>
        </p:nvPicPr>
        <p:blipFill>
          <a:blip r:embed="rId9"/>
          <a:stretch>
            <a:fillRect/>
          </a:stretch>
        </p:blipFill>
        <p:spPr>
          <a:xfrm>
            <a:off x="2943860" y="2334260"/>
            <a:ext cx="6819265" cy="975995"/>
          </a:xfrm>
          <a:prstGeom prst="rect">
            <a:avLst/>
          </a:prstGeom>
        </p:spPr>
      </p:pic>
      <p:sp>
        <p:nvSpPr>
          <p:cNvPr id="4" name="文本框 3"/>
          <p:cNvSpPr txBox="1"/>
          <p:nvPr>
            <p:custDataLst>
              <p:tags r:id="rId10"/>
            </p:custDataLst>
          </p:nvPr>
        </p:nvSpPr>
        <p:spPr>
          <a:xfrm>
            <a:off x="716280" y="3205480"/>
            <a:ext cx="10696575" cy="147637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受</a:t>
            </a:r>
            <a:r>
              <a:rPr lang="zh-CN" sz="2000">
                <a:latin typeface="微软雅黑" panose="020B0503020204020204" charset="-122"/>
                <a:ea typeface="微软雅黑" panose="020B0503020204020204" charset="-122"/>
                <a:cs typeface="微软雅黑" panose="020B0503020204020204" charset="-122"/>
              </a:rPr>
              <a:t>溴</a:t>
            </a:r>
            <a:r>
              <a:rPr sz="2000">
                <a:latin typeface="微软雅黑" panose="020B0503020204020204" charset="-122"/>
                <a:ea typeface="微软雅黑" panose="020B0503020204020204" charset="-122"/>
                <a:cs typeface="微软雅黑" panose="020B0503020204020204" charset="-122"/>
              </a:rPr>
              <a:t>原子的影响，</a:t>
            </a:r>
            <a:r>
              <a:rPr lang="zh-CN" sz="2000">
                <a:latin typeface="微软雅黑" panose="020B0503020204020204" charset="-122"/>
                <a:ea typeface="微软雅黑" panose="020B0503020204020204" charset="-122"/>
                <a:cs typeface="微软雅黑" panose="020B0503020204020204" charset="-122"/>
              </a:rPr>
              <a:t>溴</a:t>
            </a:r>
            <a:r>
              <a:rPr sz="2000">
                <a:latin typeface="微软雅黑" panose="020B0503020204020204" charset="-122"/>
                <a:ea typeface="微软雅黑" panose="020B0503020204020204" charset="-122"/>
                <a:cs typeface="微软雅黑" panose="020B0503020204020204" charset="-122"/>
              </a:rPr>
              <a:t>乙</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中甲基碳上的氢原子变得较为活泼，一定条件下可与</a:t>
            </a:r>
            <a:r>
              <a:rPr lang="zh-CN" sz="2000">
                <a:latin typeface="微软雅黑" panose="020B0503020204020204" charset="-122"/>
                <a:ea typeface="微软雅黑" panose="020B0503020204020204" charset="-122"/>
                <a:cs typeface="微软雅黑" panose="020B0503020204020204" charset="-122"/>
              </a:rPr>
              <a:t>溴</a:t>
            </a:r>
            <a:r>
              <a:rPr sz="2000">
                <a:latin typeface="微软雅黑" panose="020B0503020204020204" charset="-122"/>
                <a:ea typeface="微软雅黑" panose="020B0503020204020204" charset="-122"/>
                <a:cs typeface="微软雅黑" panose="020B0503020204020204" charset="-122"/>
              </a:rPr>
              <a:t>原子一起脱去（脱掉HBr）。将</a:t>
            </a:r>
            <a:r>
              <a:rPr lang="zh-CN" sz="2000">
                <a:latin typeface="微软雅黑" panose="020B0503020204020204" charset="-122"/>
                <a:ea typeface="微软雅黑" panose="020B0503020204020204" charset="-122"/>
                <a:cs typeface="微软雅黑" panose="020B0503020204020204" charset="-122"/>
              </a:rPr>
              <a:t>溴</a:t>
            </a:r>
            <a:r>
              <a:rPr sz="2000">
                <a:latin typeface="微软雅黑" panose="020B0503020204020204" charset="-122"/>
                <a:ea typeface="微软雅黑" panose="020B0503020204020204" charset="-122"/>
                <a:cs typeface="微软雅黑" panose="020B0503020204020204" charset="-122"/>
              </a:rPr>
              <a:t>乙</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与强碱（如NaOH或KOH)的乙醇溶液混合加热，则可以发生消去反应生成乙烯。</a:t>
            </a:r>
            <a:endParaRPr sz="2000">
              <a:latin typeface="微软雅黑" panose="020B0503020204020204" charset="-122"/>
              <a:ea typeface="微软雅黑" panose="020B0503020204020204" charset="-122"/>
              <a:cs typeface="微软雅黑" panose="020B0503020204020204" charset="-122"/>
            </a:endParaRPr>
          </a:p>
        </p:txBody>
      </p:sp>
      <p:pic>
        <p:nvPicPr>
          <p:cNvPr id="5" name="图片 4"/>
          <p:cNvPicPr>
            <a:picLocks noChangeAspect="1"/>
          </p:cNvPicPr>
          <p:nvPr>
            <p:custDataLst>
              <p:tags r:id="rId11"/>
            </p:custDataLst>
          </p:nvPr>
        </p:nvPicPr>
        <p:blipFill>
          <a:blip r:embed="rId12"/>
          <a:stretch>
            <a:fillRect/>
          </a:stretch>
        </p:blipFill>
        <p:spPr>
          <a:xfrm>
            <a:off x="3022600" y="4681855"/>
            <a:ext cx="6661785" cy="133477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 烃的衍生物</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grpSp>
        <p:nvGrpSpPr>
          <p:cNvPr id="3" name="组合 2"/>
          <p:cNvGrpSpPr/>
          <p:nvPr/>
        </p:nvGrpSpPr>
        <p:grpSpPr>
          <a:xfrm>
            <a:off x="716280" y="1573530"/>
            <a:ext cx="10918190" cy="2861310"/>
            <a:chOff x="1128" y="2478"/>
            <a:chExt cx="17194" cy="4506"/>
          </a:xfrm>
        </p:grpSpPr>
        <p:sp>
          <p:nvSpPr>
            <p:cNvPr id="12" name="文本框 11"/>
            <p:cNvSpPr txBox="1"/>
            <p:nvPr>
              <p:custDataLst>
                <p:tags r:id="rId7"/>
              </p:custDataLst>
            </p:nvPr>
          </p:nvSpPr>
          <p:spPr>
            <a:xfrm>
              <a:off x="1128" y="2478"/>
              <a:ext cx="17194" cy="4506"/>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和溴乙</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一样，我们前面学习过的一氯甲</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、1</a:t>
              </a:r>
              <a:r>
                <a:rPr lang="en-US" sz="2000">
                  <a:latin typeface="微软雅黑" panose="020B0503020204020204" charset="-122"/>
                  <a:ea typeface="微软雅黑" panose="020B0503020204020204" charset="-122"/>
                  <a:cs typeface="微软雅黑" panose="020B0503020204020204" charset="-122"/>
                </a:rPr>
                <a:t>,</a:t>
              </a:r>
              <a:r>
                <a:rPr sz="2000">
                  <a:latin typeface="微软雅黑" panose="020B0503020204020204" charset="-122"/>
                  <a:ea typeface="微软雅黑" panose="020B0503020204020204" charset="-122"/>
                  <a:cs typeface="微软雅黑" panose="020B0503020204020204" charset="-122"/>
                </a:rPr>
                <a:t>2一二溴乙</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以及溴苯都是卤代</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。卤代</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的官能团为碳卤键</a:t>
              </a:r>
              <a:r>
                <a:rPr lang="en-US" sz="2000">
                  <a:latin typeface="微软雅黑" panose="020B0503020204020204" charset="-122"/>
                  <a:ea typeface="微软雅黑" panose="020B0503020204020204" charset="-122"/>
                  <a:cs typeface="微软雅黑" panose="020B0503020204020204" charset="-122"/>
                </a:rPr>
                <a:t>                </a:t>
              </a:r>
              <a:r>
                <a:rPr sz="2000">
                  <a:latin typeface="微软雅黑" panose="020B0503020204020204" charset="-122"/>
                  <a:ea typeface="微软雅黑" panose="020B0503020204020204" charset="-122"/>
                  <a:cs typeface="微软雅黑" panose="020B0503020204020204" charset="-122"/>
                </a:rPr>
                <a:t>，因其较容易断裂，使得卤代</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的化学性质活泼，能发生多种化学反应转化生成其他类型的有机化合物。因此，卤代</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在有机合成中起着重要的桥梁作用。</a:t>
              </a:r>
              <a:endParaRPr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卤代</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作为一类重要的</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的衍生物，在日常生活中具有广泛应用。例如，在消防上使用的卤代</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灭火剂，可应用于资料室、变电站、博物馆等场所灭火；在清洗行业，卤代</a:t>
              </a:r>
              <a:r>
                <a:rPr lang="zh-CN" sz="2000">
                  <a:latin typeface="微软雅黑" panose="020B0503020204020204" charset="-122"/>
                  <a:ea typeface="微软雅黑" panose="020B0503020204020204" charset="-122"/>
                  <a:cs typeface="微软雅黑" panose="020B0503020204020204" charset="-122"/>
                </a:rPr>
                <a:t>烃</a:t>
              </a:r>
              <a:r>
                <a:rPr sz="2000">
                  <a:latin typeface="微软雅黑" panose="020B0503020204020204" charset="-122"/>
                  <a:ea typeface="微软雅黑" panose="020B0503020204020204" charset="-122"/>
                  <a:cs typeface="微软雅黑" panose="020B0503020204020204" charset="-122"/>
                </a:rPr>
                <a:t>常用作清洗剂，应用于衣物干洗和机械零件的洗涤。</a:t>
              </a:r>
              <a:endParaRPr sz="2000">
                <a:latin typeface="微软雅黑" panose="020B0503020204020204" charset="-122"/>
                <a:ea typeface="微软雅黑" panose="020B0503020204020204" charset="-122"/>
                <a:cs typeface="微软雅黑" panose="020B0503020204020204" charset="-122"/>
              </a:endParaRPr>
            </a:p>
          </p:txBody>
        </p:sp>
        <p:pic>
          <p:nvPicPr>
            <p:cNvPr id="9" name="图片 8"/>
            <p:cNvPicPr>
              <a:picLocks noChangeAspect="1"/>
            </p:cNvPicPr>
            <p:nvPr>
              <p:custDataLst>
                <p:tags r:id="rId8"/>
              </p:custDataLst>
            </p:nvPr>
          </p:nvPicPr>
          <p:blipFill>
            <a:blip r:embed="rId9"/>
            <a:stretch>
              <a:fillRect/>
            </a:stretch>
          </p:blipFill>
          <p:spPr>
            <a:xfrm>
              <a:off x="4206" y="3287"/>
              <a:ext cx="1722" cy="876"/>
            </a:xfrm>
            <a:prstGeom prst="rect">
              <a:avLst/>
            </a:prstGeom>
          </p:spPr>
        </p:pic>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8" name="圆角矩形 7"/>
          <p:cNvSpPr/>
          <p:nvPr>
            <p:custDataLst>
              <p:tags r:id="rId1"/>
            </p:custDataLst>
          </p:nvPr>
        </p:nvSpPr>
        <p:spPr>
          <a:xfrm>
            <a:off x="945515" y="1150620"/>
            <a:ext cx="10300335" cy="4117975"/>
          </a:xfrm>
          <a:prstGeom prst="roundRect">
            <a:avLst/>
          </a:prstGeom>
          <a:solidFill>
            <a:srgbClr val="E2E8ED"/>
          </a:solidFill>
          <a:ln w="73025" cmpd="thickThin">
            <a:solidFill>
              <a:schemeClr val="accent1">
                <a:lumMod val="60000"/>
                <a:lumOff val="40000"/>
              </a:schemeClr>
            </a:solidFill>
            <a:prstDash val="solid"/>
          </a:ln>
        </p:spPr>
        <p:style>
          <a:lnRef idx="2">
            <a:schemeClr val="accent1">
              <a:lumMod val="75000"/>
            </a:schemeClr>
          </a:lnRef>
          <a:fillRef idx="1">
            <a:schemeClr val="accent1"/>
          </a:fillRef>
          <a:effectRef idx="0">
            <a:srgbClr val="FFFFFF"/>
          </a:effectRef>
          <a:fontRef idx="minor">
            <a:schemeClr val="lt1"/>
          </a:fontRef>
        </p:style>
        <p:txBody>
          <a:bodyPr rtlCol="0" anchor="ctr"/>
          <a:p>
            <a:pPr algn="just"/>
            <a:r>
              <a:rPr lang="en-US" altLang="zh-CN">
                <a:solidFill>
                  <a:schemeClr val="tx1"/>
                </a:solidFill>
              </a:rPr>
              <a:t>    </a:t>
            </a:r>
            <a:endParaRPr lang="zh-CN" altLang="en-US">
              <a:solidFill>
                <a:schemeClr val="tx1"/>
              </a:solidFill>
            </a:endParaRPr>
          </a:p>
        </p:txBody>
      </p:sp>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2"/>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3"/>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4"/>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5"/>
            </p:custDataLst>
          </p:nvPr>
        </p:nvPicPr>
        <p:blipFill>
          <a:blip r:embed="rId6"/>
          <a:stretch>
            <a:fillRect/>
          </a:stretch>
        </p:blipFill>
        <p:spPr>
          <a:xfrm>
            <a:off x="5422900" y="6439535"/>
            <a:ext cx="530225" cy="473710"/>
          </a:xfrm>
          <a:prstGeom prst="rect">
            <a:avLst/>
          </a:prstGeom>
          <a:noFill/>
        </p:spPr>
      </p:pic>
      <p:sp>
        <p:nvSpPr>
          <p:cNvPr id="6" name="文本框 5"/>
          <p:cNvSpPr txBox="1"/>
          <p:nvPr>
            <p:custDataLst>
              <p:tags r:id="rId7"/>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 烃的衍生物</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8"/>
            </p:custDataLst>
          </p:nvPr>
        </p:nvSpPr>
        <p:spPr>
          <a:xfrm>
            <a:off x="1068070" y="1607820"/>
            <a:ext cx="6795135" cy="2861310"/>
          </a:xfrm>
          <a:prstGeom prst="rect">
            <a:avLst/>
          </a:prstGeom>
          <a:noFill/>
        </p:spPr>
        <p:txBody>
          <a:bodyPr wrap="square" rtlCol="0">
            <a:spAutoFit/>
          </a:bodyPr>
          <a:p>
            <a:pPr indent="457200" algn="ctr" fontAlgn="auto">
              <a:lnSpc>
                <a:spcPct val="150000"/>
              </a:lnSpc>
            </a:pPr>
            <a:r>
              <a:rPr lang="zh-CN" sz="2000" b="1">
                <a:latin typeface="微软雅黑" panose="020B0503020204020204" charset="-122"/>
                <a:ea typeface="微软雅黑" panose="020B0503020204020204" charset="-122"/>
                <a:cs typeface="微软雅黑" panose="020B0503020204020204" charset="-122"/>
              </a:rPr>
              <a:t>氯乙烷的冷冻麻痹作用</a:t>
            </a:r>
            <a:endParaRPr lang="zh-CN" sz="2000">
              <a:latin typeface="微软雅黑" panose="020B0503020204020204" charset="-122"/>
              <a:ea typeface="微软雅黑" panose="020B0503020204020204" charset="-122"/>
              <a:cs typeface="微软雅黑" panose="020B0503020204020204" charset="-122"/>
            </a:endParaRPr>
          </a:p>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氯</a:t>
            </a:r>
            <a:r>
              <a:rPr lang="zh-CN" sz="2000">
                <a:latin typeface="微软雅黑" panose="020B0503020204020204" charset="-122"/>
                <a:ea typeface="微软雅黑" panose="020B0503020204020204" charset="-122"/>
                <a:cs typeface="微软雅黑" panose="020B0503020204020204" charset="-122"/>
              </a:rPr>
              <a:t>乙烷</a:t>
            </a:r>
            <a:r>
              <a:rPr sz="2000">
                <a:latin typeface="微软雅黑" panose="020B0503020204020204" charset="-122"/>
                <a:ea typeface="微软雅黑" panose="020B0503020204020204" charset="-122"/>
                <a:cs typeface="微软雅黑" panose="020B0503020204020204" charset="-122"/>
              </a:rPr>
              <a:t>（C</a:t>
            </a:r>
            <a:r>
              <a:rPr sz="2000" baseline="-25000">
                <a:latin typeface="微软雅黑" panose="020B0503020204020204" charset="-122"/>
                <a:ea typeface="微软雅黑" panose="020B0503020204020204" charset="-122"/>
                <a:cs typeface="微软雅黑" panose="020B0503020204020204" charset="-122"/>
              </a:rPr>
              <a:t>2</a:t>
            </a:r>
            <a:r>
              <a:rPr sz="2000">
                <a:latin typeface="微软雅黑" panose="020B0503020204020204" charset="-122"/>
                <a:ea typeface="微软雅黑" panose="020B0503020204020204" charset="-122"/>
                <a:cs typeface="微软雅黑" panose="020B0503020204020204" charset="-122"/>
              </a:rPr>
              <a:t>H</a:t>
            </a:r>
            <a:r>
              <a:rPr sz="2000" baseline="-25000">
                <a:latin typeface="微软雅黑" panose="020B0503020204020204" charset="-122"/>
                <a:ea typeface="微软雅黑" panose="020B0503020204020204" charset="-122"/>
                <a:cs typeface="微软雅黑" panose="020B0503020204020204" charset="-122"/>
              </a:rPr>
              <a:t>5</a:t>
            </a:r>
            <a:r>
              <a:rPr sz="2000">
                <a:latin typeface="微软雅黑" panose="020B0503020204020204" charset="-122"/>
                <a:ea typeface="微软雅黑" panose="020B0503020204020204" charset="-122"/>
                <a:cs typeface="微软雅黑" panose="020B0503020204020204" charset="-122"/>
              </a:rPr>
              <a:t>Cl，沸点为13℃）常温下呈气态，加压时易液化。液态的氯乙</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汽化时吸收大量的热，具有冷冻麻醉的作用，可在身体局部产生快速镇痛的效果。因此，常将氯乙</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配合药物制成“复方氯乙</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气雾剂”，用于运动中的急性损伤</a:t>
            </a:r>
            <a:r>
              <a:rPr lang="zh-CN" sz="2000">
                <a:latin typeface="微软雅黑" panose="020B0503020204020204" charset="-122"/>
                <a:ea typeface="微软雅黑" panose="020B0503020204020204" charset="-122"/>
                <a:cs typeface="微软雅黑" panose="020B0503020204020204" charset="-122"/>
              </a:rPr>
              <a:t>如</a:t>
            </a:r>
            <a:r>
              <a:rPr sz="2000">
                <a:latin typeface="微软雅黑" panose="020B0503020204020204" charset="-122"/>
                <a:ea typeface="微软雅黑" panose="020B0503020204020204" charset="-122"/>
                <a:cs typeface="微软雅黑" panose="020B0503020204020204" charset="-122"/>
              </a:rPr>
              <a:t>肌肉拉伤、关节扭伤等的镇痛（图5-20）</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9"/>
            </p:custDataLst>
          </p:nvPr>
        </p:nvPicPr>
        <p:blipFill>
          <a:blip r:embed="rId10"/>
          <a:stretch>
            <a:fillRect/>
          </a:stretch>
        </p:blipFill>
        <p:spPr>
          <a:xfrm>
            <a:off x="7958455" y="2040255"/>
            <a:ext cx="3057525" cy="218122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 烃的衍生物</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grpSp>
        <p:nvGrpSpPr>
          <p:cNvPr id="7" name="组合 6"/>
          <p:cNvGrpSpPr/>
          <p:nvPr/>
        </p:nvGrpSpPr>
        <p:grpSpPr>
          <a:xfrm>
            <a:off x="1112520" y="1327785"/>
            <a:ext cx="2245360" cy="520700"/>
            <a:chOff x="1128" y="1828"/>
            <a:chExt cx="7103" cy="820"/>
          </a:xfrm>
        </p:grpSpPr>
        <p:sp>
          <p:nvSpPr>
            <p:cNvPr id="35" name="圆角矩形 34"/>
            <p:cNvSpPr/>
            <p:nvPr>
              <p:custDataLst>
                <p:tags r:id="rId7"/>
              </p:custDataLst>
            </p:nvPr>
          </p:nvSpPr>
          <p:spPr>
            <a:xfrm>
              <a:off x="1128" y="1828"/>
              <a:ext cx="6499" cy="820"/>
            </a:xfrm>
            <a:prstGeom prst="roundRect">
              <a:avLst>
                <a:gd name="adj" fmla="val 50000"/>
              </a:avLst>
            </a:prstGeom>
            <a:solidFill>
              <a:schemeClr val="tx2">
                <a:lumMod val="50000"/>
                <a:lumOff val="50000"/>
              </a:schemeClr>
            </a:solidFill>
            <a:ln w="25400">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文本框 9"/>
            <p:cNvSpPr txBox="1"/>
            <p:nvPr>
              <p:custDataLst>
                <p:tags r:id="rId8"/>
              </p:custDataLst>
            </p:nvPr>
          </p:nvSpPr>
          <p:spPr>
            <a:xfrm>
              <a:off x="1376" y="1887"/>
              <a:ext cx="6855" cy="725"/>
            </a:xfrm>
            <a:prstGeom prst="rect">
              <a:avLst/>
            </a:prstGeom>
            <a:noFill/>
          </p:spPr>
          <p:txBody>
            <a:bodyPr wrap="square" rtlCol="0">
              <a:spAutoFit/>
            </a:bodyPr>
            <a:p>
              <a:r>
                <a:rPr lang="zh-CN" altLang="en-US" sz="2400" b="1">
                  <a:solidFill>
                    <a:schemeClr val="bg1"/>
                  </a:solidFill>
                  <a:latin typeface="微软雅黑" panose="020B0503020204020204" charset="-122"/>
                  <a:ea typeface="微软雅黑" panose="020B0503020204020204" charset="-122"/>
                </a:rPr>
                <a:t>二、乙醇</a:t>
              </a:r>
              <a:endParaRPr lang="zh-CN" altLang="en-US" sz="2400" b="1">
                <a:solidFill>
                  <a:schemeClr val="bg1"/>
                </a:solidFill>
                <a:latin typeface="微软雅黑" panose="020B0503020204020204" charset="-122"/>
                <a:ea typeface="微软雅黑" panose="020B0503020204020204" charset="-122"/>
              </a:endParaRPr>
            </a:p>
          </p:txBody>
        </p:sp>
      </p:grpSp>
      <p:sp>
        <p:nvSpPr>
          <p:cNvPr id="12" name="文本框 11"/>
          <p:cNvSpPr txBox="1"/>
          <p:nvPr>
            <p:custDataLst>
              <p:tags r:id="rId9"/>
            </p:custDataLst>
          </p:nvPr>
        </p:nvSpPr>
        <p:spPr>
          <a:xfrm>
            <a:off x="1092835" y="2261870"/>
            <a:ext cx="10426065" cy="1476375"/>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乙醇俗称酒精，各种酒类饮料中都含有乙醇。乙醇是元色透明且有特殊香味的液体，易挥发，沸点为78.5℃。乙醇能溶解多种有机化合物和无机化合物，能与水以任意比例混溶。医疗上常用体积分数为75%的乙醇溶液杀菌消毒。</a:t>
            </a:r>
            <a:endParaRPr sz="2000">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p:sp>
        <p:nvSpPr>
          <p:cNvPr id="21" name="矩形 20"/>
          <p:cNvSpPr/>
          <p:nvPr/>
        </p:nvSpPr>
        <p:spPr>
          <a:xfrm>
            <a:off x="-635" y="6483350"/>
            <a:ext cx="12192635" cy="406400"/>
          </a:xfrm>
          <a:prstGeom prst="rect">
            <a:avLst/>
          </a:prstGeom>
          <a:solidFill>
            <a:schemeClr val="accent1">
              <a:lumMod val="60000"/>
              <a:lumOff val="40000"/>
            </a:schemeClr>
          </a:solidFill>
          <a:ln>
            <a:noFill/>
          </a:ln>
          <a:effectLst>
            <a:outerShdw blurRad="76200" dir="13500000" sy="23000" kx="1200000" algn="br" rotWithShape="0">
              <a:prstClr val="black">
                <a:alpha val="20000"/>
              </a:prstClr>
            </a:outerShdw>
          </a:effec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2" name="文本框 21"/>
          <p:cNvSpPr txBox="1"/>
          <p:nvPr/>
        </p:nvSpPr>
        <p:spPr>
          <a:xfrm>
            <a:off x="1358900" y="6521365"/>
            <a:ext cx="4064000" cy="368300"/>
          </a:xfrm>
          <a:prstGeom prst="rect">
            <a:avLst/>
          </a:prstGeom>
        </p:spPr>
        <p:txBody>
          <a:bodyPr>
            <a:spAutoFit/>
            <a:extLst>
              <a:ext uri="{4A0BC546-FE56-4ADE-93B0-CB8AF2F6F144}">
                <wpsdc:textFrameExt xmlns:wpsdc="http://www.wps.cn/officeDocument/2022/drawingmlCustomData" type="text"/>
              </a:ext>
            </a:extLst>
          </a:bodyPr>
          <a:p>
            <a:pPr algn="l"/>
            <a:r>
              <a:rPr lang="zh-CN" altLang="en-US" sz="1800">
                <a:solidFill>
                  <a:schemeClr val="bg1"/>
                </a:solidFill>
                <a:latin typeface="华文行楷" panose="02010800040101010101" charset="-122"/>
                <a:ea typeface="华文行楷" panose="02010800040101010101" charset="-122"/>
              </a:rPr>
              <a:t>山东科学技术出版社</a:t>
            </a:r>
            <a:endParaRPr lang="zh-CN" altLang="en-US" sz="1800">
              <a:solidFill>
                <a:schemeClr val="bg1"/>
              </a:solidFill>
              <a:latin typeface="华文行楷" panose="02010800040101010101" charset="-122"/>
              <a:ea typeface="华文行楷" panose="02010800040101010101" charset="-122"/>
            </a:endParaRPr>
          </a:p>
        </p:txBody>
      </p:sp>
      <p:sp>
        <p:nvSpPr>
          <p:cNvPr id="24" name="文本框 23"/>
          <p:cNvSpPr txBox="1"/>
          <p:nvPr/>
        </p:nvSpPr>
        <p:spPr>
          <a:xfrm>
            <a:off x="7454900" y="6524540"/>
            <a:ext cx="4064000" cy="337185"/>
          </a:xfrm>
          <a:prstGeom prst="rect">
            <a:avLst/>
          </a:prstGeom>
        </p:spPr>
        <p:txBody>
          <a:bodyPr>
            <a:spAutoFit/>
            <a:extLst>
              <a:ext uri="{4A0BC546-FE56-4ADE-93B0-CB8AF2F6F144}">
                <wpsdc:textFrameExt xmlns:wpsdc="http://www.wps.cn/officeDocument/2022/drawingmlCustomData" type="text"/>
              </a:ext>
            </a:extLst>
          </a:bodyPr>
          <a:p>
            <a:pPr algn="l"/>
            <a:r>
              <a:rPr lang="zh-CN" altLang="en-US" sz="1600">
                <a:solidFill>
                  <a:schemeClr val="bg1"/>
                </a:solidFill>
                <a:latin typeface="Arial" panose="020B0604020202020204" pitchFamily="34" charset="0"/>
                <a:ea typeface="微软雅黑" panose="020B0503020204020204" charset="-122"/>
              </a:rPr>
              <a:t>网址：http://www.lkj.com.cn/</a:t>
            </a:r>
            <a:endParaRPr lang="zh-CN" altLang="en-US" sz="1600">
              <a:solidFill>
                <a:schemeClr val="bg1"/>
              </a:solidFill>
              <a:latin typeface="Arial" panose="020B0604020202020204" pitchFamily="34" charset="0"/>
              <a:ea typeface="微软雅黑" panose="020B0503020204020204" charset="-122"/>
            </a:endParaRPr>
          </a:p>
        </p:txBody>
      </p:sp>
      <p:grpSp>
        <p:nvGrpSpPr>
          <p:cNvPr id="25" name="组合 24"/>
          <p:cNvGrpSpPr/>
          <p:nvPr/>
        </p:nvGrpSpPr>
        <p:grpSpPr>
          <a:xfrm>
            <a:off x="-175260" y="183515"/>
            <a:ext cx="1550290" cy="918210"/>
            <a:chOff x="1235" y="671"/>
            <a:chExt cx="2441" cy="1446"/>
          </a:xfrm>
        </p:grpSpPr>
        <p:sp>
          <p:nvSpPr>
            <p:cNvPr id="26" name="等腰三角形 25"/>
            <p:cNvSpPr/>
            <p:nvPr>
              <p:custDataLst>
                <p:tags r:id="rId1"/>
              </p:custDataLst>
            </p:nvPr>
          </p:nvSpPr>
          <p:spPr>
            <a:xfrm rot="18960000">
              <a:off x="1321" y="1017"/>
              <a:ext cx="1089" cy="1100"/>
            </a:xfrm>
            <a:prstGeom prst="triangle">
              <a:avLst>
                <a:gd name="adj" fmla="val 78681"/>
              </a:avLst>
            </a:prstGeom>
            <a:solidFill>
              <a:srgbClr val="1364A4"/>
            </a:solidFill>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nvGrpSpPr>
            <p:cNvPr id="27" name="组合 26"/>
            <p:cNvGrpSpPr/>
            <p:nvPr/>
          </p:nvGrpSpPr>
          <p:grpSpPr>
            <a:xfrm>
              <a:off x="1235" y="671"/>
              <a:ext cx="2441" cy="1187"/>
              <a:chOff x="2867" y="4127"/>
              <a:chExt cx="2441" cy="1187"/>
            </a:xfrm>
          </p:grpSpPr>
          <p:sp>
            <p:nvSpPr>
              <p:cNvPr id="28" name="等腰三角形 27"/>
              <p:cNvSpPr/>
              <p:nvPr>
                <p:custDataLst>
                  <p:tags r:id="rId2"/>
                </p:custDataLst>
              </p:nvPr>
            </p:nvSpPr>
            <p:spPr>
              <a:xfrm rot="19080000">
                <a:off x="2867" y="4127"/>
                <a:ext cx="1791" cy="1187"/>
              </a:xfrm>
              <a:prstGeom prst="triangle">
                <a:avLst>
                  <a:gd name="adj" fmla="val 73550"/>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9" name="椭圆 28"/>
              <p:cNvSpPr/>
              <p:nvPr>
                <p:custDataLst>
                  <p:tags r:id="rId3"/>
                </p:custDataLst>
              </p:nvPr>
            </p:nvSpPr>
            <p:spPr>
              <a:xfrm rot="19020000">
                <a:off x="3001" y="5152"/>
                <a:ext cx="2307" cy="57"/>
              </a:xfrm>
              <a:prstGeom prst="ellipse">
                <a:avLst/>
              </a:prstGeom>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pic>
        <p:nvPicPr>
          <p:cNvPr id="2" name="图片 1"/>
          <p:cNvPicPr>
            <a:picLocks noChangeAspect="1"/>
          </p:cNvPicPr>
          <p:nvPr>
            <p:custDataLst>
              <p:tags r:id="rId4"/>
            </p:custDataLst>
          </p:nvPr>
        </p:nvPicPr>
        <p:blipFill>
          <a:blip r:embed="rId5"/>
          <a:stretch>
            <a:fillRect/>
          </a:stretch>
        </p:blipFill>
        <p:spPr>
          <a:xfrm>
            <a:off x="5422900" y="6439535"/>
            <a:ext cx="530225" cy="473710"/>
          </a:xfrm>
          <a:prstGeom prst="rect">
            <a:avLst/>
          </a:prstGeom>
          <a:noFill/>
        </p:spPr>
      </p:pic>
      <p:sp>
        <p:nvSpPr>
          <p:cNvPr id="6" name="文本框 5"/>
          <p:cNvSpPr txBox="1"/>
          <p:nvPr>
            <p:custDataLst>
              <p:tags r:id="rId6"/>
            </p:custDataLst>
          </p:nvPr>
        </p:nvSpPr>
        <p:spPr>
          <a:xfrm>
            <a:off x="1068070" y="356235"/>
            <a:ext cx="8277860" cy="460375"/>
          </a:xfrm>
          <a:prstGeom prst="rect">
            <a:avLst/>
          </a:prstGeom>
          <a:noFill/>
        </p:spPr>
        <p:txBody>
          <a:bodyPr wrap="square" rtlCol="0">
            <a:spAutoFit/>
          </a:bodyPr>
          <a:p>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简单有机化合物及其应用</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 </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第</a:t>
            </a:r>
            <a:r>
              <a:rPr lang="en-US"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3</a:t>
            </a:r>
            <a:r>
              <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rPr>
              <a:t>节 烃的衍生物</a:t>
            </a:r>
            <a:endParaRPr sz="2400" b="1" dirty="0">
              <a:solidFill>
                <a:schemeClr val="tx2">
                  <a:lumMod val="50000"/>
                  <a:lumOff val="50000"/>
                </a:schemeClr>
              </a:solidFill>
              <a:effectLst>
                <a:reflection blurRad="6350" stA="53000" endA="300" endPos="35500" dir="5400000" sy="-90000" algn="bl" rotWithShape="0"/>
              </a:effectLst>
              <a:latin typeface="微软雅黑" panose="020B0503020204020204" charset="-122"/>
              <a:ea typeface="微软雅黑" panose="020B0503020204020204" charset="-122"/>
              <a:sym typeface="微软雅黑" panose="020B0503020204020204" charset="-122"/>
            </a:endParaRPr>
          </a:p>
        </p:txBody>
      </p:sp>
      <p:sp>
        <p:nvSpPr>
          <p:cNvPr id="12" name="文本框 11"/>
          <p:cNvSpPr txBox="1"/>
          <p:nvPr>
            <p:custDataLst>
              <p:tags r:id="rId7"/>
            </p:custDataLst>
          </p:nvPr>
        </p:nvSpPr>
        <p:spPr>
          <a:xfrm>
            <a:off x="942340" y="1595755"/>
            <a:ext cx="10576560" cy="1014730"/>
          </a:xfrm>
          <a:prstGeom prst="rect">
            <a:avLst/>
          </a:prstGeom>
          <a:noFill/>
        </p:spPr>
        <p:txBody>
          <a:bodyPr wrap="square" rtlCol="0">
            <a:spAutoFit/>
          </a:bodyPr>
          <a:p>
            <a:pPr indent="457200" fontAlgn="auto">
              <a:lnSpc>
                <a:spcPct val="150000"/>
              </a:lnSpc>
            </a:pPr>
            <a:r>
              <a:rPr sz="2000">
                <a:latin typeface="微软雅黑" panose="020B0503020204020204" charset="-122"/>
                <a:ea typeface="微软雅黑" panose="020B0503020204020204" charset="-122"/>
                <a:cs typeface="微软雅黑" panose="020B0503020204020204" charset="-122"/>
              </a:rPr>
              <a:t>乙醇可以看作乙</a:t>
            </a:r>
            <a:r>
              <a:rPr lang="zh-CN" sz="2000">
                <a:latin typeface="微软雅黑" panose="020B0503020204020204" charset="-122"/>
                <a:ea typeface="微软雅黑" panose="020B0503020204020204" charset="-122"/>
                <a:cs typeface="微软雅黑" panose="020B0503020204020204" charset="-122"/>
              </a:rPr>
              <a:t>烷</a:t>
            </a:r>
            <a:r>
              <a:rPr sz="2000">
                <a:latin typeface="微软雅黑" panose="020B0503020204020204" charset="-122"/>
                <a:ea typeface="微软雅黑" panose="020B0503020204020204" charset="-122"/>
                <a:cs typeface="微软雅黑" panose="020B0503020204020204" charset="-122"/>
              </a:rPr>
              <a:t>（C</a:t>
            </a:r>
            <a:r>
              <a:rPr sz="2000" baseline="-25000">
                <a:latin typeface="微软雅黑" panose="020B0503020204020204" charset="-122"/>
                <a:ea typeface="微软雅黑" panose="020B0503020204020204" charset="-122"/>
                <a:cs typeface="微软雅黑" panose="020B0503020204020204" charset="-122"/>
              </a:rPr>
              <a:t>2</a:t>
            </a:r>
            <a:r>
              <a:rPr sz="2000">
                <a:latin typeface="微软雅黑" panose="020B0503020204020204" charset="-122"/>
                <a:ea typeface="微软雅黑" panose="020B0503020204020204" charset="-122"/>
                <a:cs typeface="微软雅黑" panose="020B0503020204020204" charset="-122"/>
              </a:rPr>
              <a:t>H</a:t>
            </a:r>
            <a:r>
              <a:rPr sz="2000" baseline="-25000">
                <a:latin typeface="微软雅黑" panose="020B0503020204020204" charset="-122"/>
                <a:ea typeface="微软雅黑" panose="020B0503020204020204" charset="-122"/>
                <a:cs typeface="微软雅黑" panose="020B0503020204020204" charset="-122"/>
              </a:rPr>
              <a:t>6</a:t>
            </a:r>
            <a:r>
              <a:rPr sz="2000">
                <a:latin typeface="微软雅黑" panose="020B0503020204020204" charset="-122"/>
                <a:ea typeface="微软雅黑" panose="020B0503020204020204" charset="-122"/>
                <a:cs typeface="微软雅黑" panose="020B0503020204020204" charset="-122"/>
              </a:rPr>
              <a:t>）分子中的一个H原子被</a:t>
            </a:r>
            <a:r>
              <a:rPr lang="zh-CN" sz="2000">
                <a:latin typeface="微软雅黑" panose="020B0503020204020204" charset="-122"/>
                <a:ea typeface="微软雅黑" panose="020B0503020204020204" charset="-122"/>
                <a:cs typeface="微软雅黑" panose="020B0503020204020204" charset="-122"/>
              </a:rPr>
              <a:t>羟</a:t>
            </a:r>
            <a:r>
              <a:rPr sz="2000">
                <a:latin typeface="微软雅黑" panose="020B0503020204020204" charset="-122"/>
                <a:ea typeface="微软雅黑" panose="020B0503020204020204" charset="-122"/>
                <a:cs typeface="微软雅黑" panose="020B0503020204020204" charset="-122"/>
              </a:rPr>
              <a:t>基（</a:t>
            </a:r>
            <a:r>
              <a:rPr lang="en-US" sz="2000">
                <a:latin typeface="微软雅黑" panose="020B0503020204020204" charset="-122"/>
                <a:ea typeface="微软雅黑" panose="020B0503020204020204" charset="-122"/>
                <a:cs typeface="微软雅黑" panose="020B0503020204020204" charset="-122"/>
              </a:rPr>
              <a:t>-</a:t>
            </a:r>
            <a:r>
              <a:rPr sz="2000">
                <a:latin typeface="微软雅黑" panose="020B0503020204020204" charset="-122"/>
                <a:ea typeface="微软雅黑" panose="020B0503020204020204" charset="-122"/>
                <a:cs typeface="微软雅黑" panose="020B0503020204020204" charset="-122"/>
              </a:rPr>
              <a:t>OH）取代后的产物，结构简式为CH</a:t>
            </a:r>
            <a:r>
              <a:rPr sz="2000" baseline="-25000">
                <a:latin typeface="微软雅黑" panose="020B0503020204020204" charset="-122"/>
                <a:ea typeface="微软雅黑" panose="020B0503020204020204" charset="-122"/>
                <a:cs typeface="微软雅黑" panose="020B0503020204020204" charset="-122"/>
              </a:rPr>
              <a:t>3</a:t>
            </a:r>
            <a:r>
              <a:rPr sz="2000">
                <a:latin typeface="微软雅黑" panose="020B0503020204020204" charset="-122"/>
                <a:ea typeface="微软雅黑" panose="020B0503020204020204" charset="-122"/>
                <a:cs typeface="微软雅黑" panose="020B0503020204020204" charset="-122"/>
              </a:rPr>
              <a:t>CH</a:t>
            </a:r>
            <a:r>
              <a:rPr sz="2000" baseline="-25000">
                <a:latin typeface="微软雅黑" panose="020B0503020204020204" charset="-122"/>
                <a:ea typeface="微软雅黑" panose="020B0503020204020204" charset="-122"/>
                <a:cs typeface="微软雅黑" panose="020B0503020204020204" charset="-122"/>
              </a:rPr>
              <a:t>2</a:t>
            </a:r>
            <a:r>
              <a:rPr lang="en-US" sz="2000">
                <a:latin typeface="微软雅黑" panose="020B0503020204020204" charset="-122"/>
                <a:ea typeface="微软雅黑" panose="020B0503020204020204" charset="-122"/>
                <a:cs typeface="微软雅黑" panose="020B0503020204020204" charset="-122"/>
                <a:sym typeface="+mn-ea"/>
              </a:rPr>
              <a:t>O</a:t>
            </a:r>
            <a:r>
              <a:rPr sz="2000">
                <a:latin typeface="微软雅黑" panose="020B0503020204020204" charset="-122"/>
                <a:ea typeface="微软雅黑" panose="020B0503020204020204" charset="-122"/>
                <a:cs typeface="微软雅黑" panose="020B0503020204020204" charset="-122"/>
              </a:rPr>
              <a:t>H或C</a:t>
            </a:r>
            <a:r>
              <a:rPr sz="2000" baseline="-25000">
                <a:latin typeface="微软雅黑" panose="020B0503020204020204" charset="-122"/>
                <a:ea typeface="微软雅黑" panose="020B0503020204020204" charset="-122"/>
                <a:cs typeface="微软雅黑" panose="020B0503020204020204" charset="-122"/>
              </a:rPr>
              <a:t>2</a:t>
            </a:r>
            <a:r>
              <a:rPr sz="2000">
                <a:latin typeface="微软雅黑" panose="020B0503020204020204" charset="-122"/>
                <a:ea typeface="微软雅黑" panose="020B0503020204020204" charset="-122"/>
                <a:cs typeface="微软雅黑" panose="020B0503020204020204" charset="-122"/>
              </a:rPr>
              <a:t>H</a:t>
            </a:r>
            <a:r>
              <a:rPr sz="2000" baseline="-25000">
                <a:latin typeface="微软雅黑" panose="020B0503020204020204" charset="-122"/>
                <a:ea typeface="微软雅黑" panose="020B0503020204020204" charset="-122"/>
                <a:cs typeface="微软雅黑" panose="020B0503020204020204" charset="-122"/>
              </a:rPr>
              <a:t>5</a:t>
            </a:r>
            <a:r>
              <a:rPr lang="en-US" sz="2000">
                <a:latin typeface="微软雅黑" panose="020B0503020204020204" charset="-122"/>
                <a:ea typeface="微软雅黑" panose="020B0503020204020204" charset="-122"/>
                <a:cs typeface="微软雅黑" panose="020B0503020204020204" charset="-122"/>
              </a:rPr>
              <a:t>O</a:t>
            </a:r>
            <a:r>
              <a:rPr sz="2000">
                <a:latin typeface="微软雅黑" panose="020B0503020204020204" charset="-122"/>
                <a:ea typeface="微软雅黑" panose="020B0503020204020204" charset="-122"/>
                <a:cs typeface="微软雅黑" panose="020B0503020204020204" charset="-122"/>
              </a:rPr>
              <a:t>H，结构式如图5-21所示，球棍模型如图5-22所示。</a:t>
            </a:r>
            <a:endParaRPr sz="2000">
              <a:latin typeface="微软雅黑" panose="020B0503020204020204" charset="-122"/>
              <a:ea typeface="微软雅黑" panose="020B0503020204020204" charset="-122"/>
              <a:cs typeface="微软雅黑" panose="020B0503020204020204" charset="-122"/>
            </a:endParaRPr>
          </a:p>
        </p:txBody>
      </p:sp>
      <p:pic>
        <p:nvPicPr>
          <p:cNvPr id="3" name="图片 2"/>
          <p:cNvPicPr>
            <a:picLocks noChangeAspect="1"/>
          </p:cNvPicPr>
          <p:nvPr>
            <p:custDataLst>
              <p:tags r:id="rId8"/>
            </p:custDataLst>
          </p:nvPr>
        </p:nvPicPr>
        <p:blipFill>
          <a:blip r:embed="rId9"/>
          <a:stretch>
            <a:fillRect/>
          </a:stretch>
        </p:blipFill>
        <p:spPr>
          <a:xfrm>
            <a:off x="3180080" y="2985135"/>
            <a:ext cx="5859145" cy="1945640"/>
          </a:xfrm>
          <a:prstGeom prst="rect">
            <a:avLst/>
          </a:prstGeom>
        </p:spPr>
      </p:pic>
    </p:spTree>
  </p:cSld>
  <p:clrMapOvr>
    <a:masterClrMapping/>
  </p:clrMapOvr>
</p:sld>
</file>

<file path=ppt/tags/tag1.xml><?xml version="1.0" encoding="utf-8"?>
<p:tagLst xmlns:p="http://schemas.openxmlformats.org/presentationml/2006/main">
  <p:tag name="KSO_WM_BEAUTIFY_FLAG" val=""/>
</p:tagLst>
</file>

<file path=ppt/tags/tag10.xml><?xml version="1.0" encoding="utf-8"?>
<p:tagLst xmlns:p="http://schemas.openxmlformats.org/presentationml/2006/main">
  <p:tag name="KSO_WM_BEAUTIFY_FLAG" val=""/>
</p:tagLst>
</file>

<file path=ppt/tags/tag100.xml><?xml version="1.0" encoding="utf-8"?>
<p:tagLst xmlns:p="http://schemas.openxmlformats.org/presentationml/2006/main">
  <p:tag name="KSO_WM_BEAUTIFY_FLAG" val=""/>
</p:tagLst>
</file>

<file path=ppt/tags/tag101.xml><?xml version="1.0" encoding="utf-8"?>
<p:tagLst xmlns:p="http://schemas.openxmlformats.org/presentationml/2006/main">
  <p:tag name="KSO_WM_BEAUTIFY_FLAG" val=""/>
</p:tagLst>
</file>

<file path=ppt/tags/tag102.xml><?xml version="1.0" encoding="utf-8"?>
<p:tagLst xmlns:p="http://schemas.openxmlformats.org/presentationml/2006/main">
  <p:tag name="KSO_WM_BEAUTIFY_FLAG" val=""/>
</p:tagLst>
</file>

<file path=ppt/tags/tag103.xml><?xml version="1.0" encoding="utf-8"?>
<p:tagLst xmlns:p="http://schemas.openxmlformats.org/presentationml/2006/main">
  <p:tag name="KSO_WM_BEAUTIFY_FLAG" val=""/>
</p:tagLst>
</file>

<file path=ppt/tags/tag104.xml><?xml version="1.0" encoding="utf-8"?>
<p:tagLst xmlns:p="http://schemas.openxmlformats.org/presentationml/2006/main">
  <p:tag name="KSO_WM_BEAUTIFY_FLAG" val=""/>
</p:tagLst>
</file>

<file path=ppt/tags/tag105.xml><?xml version="1.0" encoding="utf-8"?>
<p:tagLst xmlns:p="http://schemas.openxmlformats.org/presentationml/2006/main">
  <p:tag name="KSO_WM_BEAUTIFY_FLAG" val=""/>
</p:tagLst>
</file>

<file path=ppt/tags/tag106.xml><?xml version="1.0" encoding="utf-8"?>
<p:tagLst xmlns:p="http://schemas.openxmlformats.org/presentationml/2006/main">
  <p:tag name="KSO_WM_BEAUTIFY_FLAG" val=""/>
</p:tagLst>
</file>

<file path=ppt/tags/tag107.xml><?xml version="1.0" encoding="utf-8"?>
<p:tagLst xmlns:p="http://schemas.openxmlformats.org/presentationml/2006/main">
  <p:tag name="KSO_WM_BEAUTIFY_FLAG" val=""/>
</p:tagLst>
</file>

<file path=ppt/tags/tag108.xml><?xml version="1.0" encoding="utf-8"?>
<p:tagLst xmlns:p="http://schemas.openxmlformats.org/presentationml/2006/main">
  <p:tag name="KSO_WM_BEAUTIFY_FLAG" val=""/>
</p:tagLst>
</file>

<file path=ppt/tags/tag109.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10.xml><?xml version="1.0" encoding="utf-8"?>
<p:tagLst xmlns:p="http://schemas.openxmlformats.org/presentationml/2006/main">
  <p:tag name="KSO_WM_BEAUTIFY_FLAG" val=""/>
</p:tagLst>
</file>

<file path=ppt/tags/tag111.xml><?xml version="1.0" encoding="utf-8"?>
<p:tagLst xmlns:p="http://schemas.openxmlformats.org/presentationml/2006/main">
  <p:tag name="KSO_WM_BEAUTIFY_FLAG" val=""/>
</p:tagLst>
</file>

<file path=ppt/tags/tag112.xml><?xml version="1.0" encoding="utf-8"?>
<p:tagLst xmlns:p="http://schemas.openxmlformats.org/presentationml/2006/main">
  <p:tag name="KSO_WM_BEAUTIFY_FLAG" val=""/>
</p:tagLst>
</file>

<file path=ppt/tags/tag113.xml><?xml version="1.0" encoding="utf-8"?>
<p:tagLst xmlns:p="http://schemas.openxmlformats.org/presentationml/2006/main">
  <p:tag name="KSO_WM_BEAUTIFY_FLAG" val=""/>
</p:tagLst>
</file>

<file path=ppt/tags/tag114.xml><?xml version="1.0" encoding="utf-8"?>
<p:tagLst xmlns:p="http://schemas.openxmlformats.org/presentationml/2006/main">
  <p:tag name="KSO_WM_BEAUTIFY_FLAG" val=""/>
</p:tagLst>
</file>

<file path=ppt/tags/tag115.xml><?xml version="1.0" encoding="utf-8"?>
<p:tagLst xmlns:p="http://schemas.openxmlformats.org/presentationml/2006/main">
  <p:tag name="KSO_WM_BEAUTIFY_FLAG" val=""/>
</p:tagLst>
</file>

<file path=ppt/tags/tag116.xml><?xml version="1.0" encoding="utf-8"?>
<p:tagLst xmlns:p="http://schemas.openxmlformats.org/presentationml/2006/main">
  <p:tag name="KSO_WM_BEAUTIFY_FLAG" val=""/>
</p:tagLst>
</file>

<file path=ppt/tags/tag117.xml><?xml version="1.0" encoding="utf-8"?>
<p:tagLst xmlns:p="http://schemas.openxmlformats.org/presentationml/2006/main">
  <p:tag name="KSO_WM_BEAUTIFY_FLAG" val=""/>
</p:tagLst>
</file>

<file path=ppt/tags/tag118.xml><?xml version="1.0" encoding="utf-8"?>
<p:tagLst xmlns:p="http://schemas.openxmlformats.org/presentationml/2006/main">
  <p:tag name="KSO_WM_BEAUTIFY_FLAG" val=""/>
</p:tagLst>
</file>

<file path=ppt/tags/tag119.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20.xml><?xml version="1.0" encoding="utf-8"?>
<p:tagLst xmlns:p="http://schemas.openxmlformats.org/presentationml/2006/main">
  <p:tag name="KSO_WM_BEAUTIFY_FLAG" val=""/>
</p:tagLst>
</file>

<file path=ppt/tags/tag121.xml><?xml version="1.0" encoding="utf-8"?>
<p:tagLst xmlns:p="http://schemas.openxmlformats.org/presentationml/2006/main">
  <p:tag name="KSO_WM_BEAUTIFY_FLAG" val=""/>
</p:tagLst>
</file>

<file path=ppt/tags/tag122.xml><?xml version="1.0" encoding="utf-8"?>
<p:tagLst xmlns:p="http://schemas.openxmlformats.org/presentationml/2006/main">
  <p:tag name="KSO_WM_BEAUTIFY_FLAG" val=""/>
</p:tagLst>
</file>

<file path=ppt/tags/tag123.xml><?xml version="1.0" encoding="utf-8"?>
<p:tagLst xmlns:p="http://schemas.openxmlformats.org/presentationml/2006/main">
  <p:tag name="KSO_WM_BEAUTIFY_FLAG" val=""/>
</p:tagLst>
</file>

<file path=ppt/tags/tag124.xml><?xml version="1.0" encoding="utf-8"?>
<p:tagLst xmlns:p="http://schemas.openxmlformats.org/presentationml/2006/main">
  <p:tag name="KSO_WM_BEAUTIFY_FLAG" val=""/>
</p:tagLst>
</file>

<file path=ppt/tags/tag125.xml><?xml version="1.0" encoding="utf-8"?>
<p:tagLst xmlns:p="http://schemas.openxmlformats.org/presentationml/2006/main">
  <p:tag name="KSO_WM_BEAUTIFY_FLAG" val=""/>
</p:tagLst>
</file>

<file path=ppt/tags/tag126.xml><?xml version="1.0" encoding="utf-8"?>
<p:tagLst xmlns:p="http://schemas.openxmlformats.org/presentationml/2006/main">
  <p:tag name="KSO_WM_BEAUTIFY_FLAG" val=""/>
</p:tagLst>
</file>

<file path=ppt/tags/tag127.xml><?xml version="1.0" encoding="utf-8"?>
<p:tagLst xmlns:p="http://schemas.openxmlformats.org/presentationml/2006/main">
  <p:tag name="KSO_WM_BEAUTIFY_FLAG" val=""/>
</p:tagLst>
</file>

<file path=ppt/tags/tag128.xml><?xml version="1.0" encoding="utf-8"?>
<p:tagLst xmlns:p="http://schemas.openxmlformats.org/presentationml/2006/main">
  <p:tag name="KSO_WM_BEAUTIFY_FLAG" val=""/>
</p:tagLst>
</file>

<file path=ppt/tags/tag129.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30.xml><?xml version="1.0" encoding="utf-8"?>
<p:tagLst xmlns:p="http://schemas.openxmlformats.org/presentationml/2006/main">
  <p:tag name="KSO_WM_BEAUTIFY_FLAG" val=""/>
</p:tagLst>
</file>

<file path=ppt/tags/tag131.xml><?xml version="1.0" encoding="utf-8"?>
<p:tagLst xmlns:p="http://schemas.openxmlformats.org/presentationml/2006/main">
  <p:tag name="KSO_WM_BEAUTIFY_FLAG" val=""/>
</p:tagLst>
</file>

<file path=ppt/tags/tag132.xml><?xml version="1.0" encoding="utf-8"?>
<p:tagLst xmlns:p="http://schemas.openxmlformats.org/presentationml/2006/main">
  <p:tag name="KSO_WM_BEAUTIFY_FLAG" val=""/>
</p:tagLst>
</file>

<file path=ppt/tags/tag133.xml><?xml version="1.0" encoding="utf-8"?>
<p:tagLst xmlns:p="http://schemas.openxmlformats.org/presentationml/2006/main">
  <p:tag name="KSO_WM_BEAUTIFY_FLAG" val=""/>
</p:tagLst>
</file>

<file path=ppt/tags/tag134.xml><?xml version="1.0" encoding="utf-8"?>
<p:tagLst xmlns:p="http://schemas.openxmlformats.org/presentationml/2006/main">
  <p:tag name="KSO_WM_BEAUTIFY_FLAG" val=""/>
</p:tagLst>
</file>

<file path=ppt/tags/tag135.xml><?xml version="1.0" encoding="utf-8"?>
<p:tagLst xmlns:p="http://schemas.openxmlformats.org/presentationml/2006/main">
  <p:tag name="KSO_WM_BEAUTIFY_FLAG" val=""/>
</p:tagLst>
</file>

<file path=ppt/tags/tag136.xml><?xml version="1.0" encoding="utf-8"?>
<p:tagLst xmlns:p="http://schemas.openxmlformats.org/presentationml/2006/main">
  <p:tag name="KSO_WM_BEAUTIFY_FLAG" val=""/>
</p:tagLst>
</file>

<file path=ppt/tags/tag137.xml><?xml version="1.0" encoding="utf-8"?>
<p:tagLst xmlns:p="http://schemas.openxmlformats.org/presentationml/2006/main">
  <p:tag name="KSO_WM_BEAUTIFY_FLAG" val=""/>
</p:tagLst>
</file>

<file path=ppt/tags/tag138.xml><?xml version="1.0" encoding="utf-8"?>
<p:tagLst xmlns:p="http://schemas.openxmlformats.org/presentationml/2006/main">
  <p:tag name="COMMONDATA" val="eyJoZGlkIjoiNmZjMGM2NTdiODU4YWI0ZTBhYjQ1ODVlMTNhMjI5OGYifQ=="/>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KSO_WM_BEAUTIFY_FLAG" val=""/>
</p:tagLst>
</file>

<file path=ppt/tags/tag28.xml><?xml version="1.0" encoding="utf-8"?>
<p:tagLst xmlns:p="http://schemas.openxmlformats.org/presentationml/2006/main">
  <p:tag name="KSO_WM_BEAUTIFY_FLAG" val=""/>
</p:tagLst>
</file>

<file path=ppt/tags/tag29.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ags/tag30.xml><?xml version="1.0" encoding="utf-8"?>
<p:tagLst xmlns:p="http://schemas.openxmlformats.org/presentationml/2006/main">
  <p:tag name="KSO_WM_BEAUTIFY_FLAG" val=""/>
</p:tagLst>
</file>

<file path=ppt/tags/tag31.xml><?xml version="1.0" encoding="utf-8"?>
<p:tagLst xmlns:p="http://schemas.openxmlformats.org/presentationml/2006/main">
  <p:tag name="KSO_WM_BEAUTIFY_FLAG" val=""/>
</p:tagLst>
</file>

<file path=ppt/tags/tag32.xml><?xml version="1.0" encoding="utf-8"?>
<p:tagLst xmlns:p="http://schemas.openxmlformats.org/presentationml/2006/main">
  <p:tag name="KSO_WM_BEAUTIFY_FLAG" val=""/>
</p:tagLst>
</file>

<file path=ppt/tags/tag33.xml><?xml version="1.0" encoding="utf-8"?>
<p:tagLst xmlns:p="http://schemas.openxmlformats.org/presentationml/2006/main">
  <p:tag name="KSO_WM_BEAUTIFY_FLAG" val=""/>
</p:tagLst>
</file>

<file path=ppt/tags/tag34.xml><?xml version="1.0" encoding="utf-8"?>
<p:tagLst xmlns:p="http://schemas.openxmlformats.org/presentationml/2006/main">
  <p:tag name="KSO_WM_BEAUTIFY_FLAG" val=""/>
</p:tagLst>
</file>

<file path=ppt/tags/tag35.xml><?xml version="1.0" encoding="utf-8"?>
<p:tagLst xmlns:p="http://schemas.openxmlformats.org/presentationml/2006/main">
  <p:tag name="KSO_WM_BEAUTIFY_FLAG" val=""/>
</p:tagLst>
</file>

<file path=ppt/tags/tag36.xml><?xml version="1.0" encoding="utf-8"?>
<p:tagLst xmlns:p="http://schemas.openxmlformats.org/presentationml/2006/main">
  <p:tag name="KSO_WM_BEAUTIFY_FLAG" val=""/>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40.xml><?xml version="1.0" encoding="utf-8"?>
<p:tagLst xmlns:p="http://schemas.openxmlformats.org/presentationml/2006/main">
  <p:tag name="KSO_WM_BEAUTIFY_FLAG" val=""/>
</p:tagLst>
</file>

<file path=ppt/tags/tag41.xml><?xml version="1.0" encoding="utf-8"?>
<p:tagLst xmlns:p="http://schemas.openxmlformats.org/presentationml/2006/main">
  <p:tag name="KSO_WM_BEAUTIFY_FLAG" val=""/>
</p:tagLst>
</file>

<file path=ppt/tags/tag42.xml><?xml version="1.0" encoding="utf-8"?>
<p:tagLst xmlns:p="http://schemas.openxmlformats.org/presentationml/2006/main">
  <p:tag name="KSO_WM_BEAUTIFY_FLAG" val=""/>
</p:tagLst>
</file>

<file path=ppt/tags/tag43.xml><?xml version="1.0" encoding="utf-8"?>
<p:tagLst xmlns:p="http://schemas.openxmlformats.org/presentationml/2006/main">
  <p:tag name="KSO_WM_BEAUTIFY_FLAG" val=""/>
</p:tagLst>
</file>

<file path=ppt/tags/tag44.xml><?xml version="1.0" encoding="utf-8"?>
<p:tagLst xmlns:p="http://schemas.openxmlformats.org/presentationml/2006/main">
  <p:tag name="KSO_WM_BEAUTIFY_FLAG" val=""/>
</p:tagLst>
</file>

<file path=ppt/tags/tag45.xml><?xml version="1.0" encoding="utf-8"?>
<p:tagLst xmlns:p="http://schemas.openxmlformats.org/presentationml/2006/main">
  <p:tag name="KSO_WM_BEAUTIFY_FLAG" val=""/>
</p:tagLst>
</file>

<file path=ppt/tags/tag46.xml><?xml version="1.0" encoding="utf-8"?>
<p:tagLst xmlns:p="http://schemas.openxmlformats.org/presentationml/2006/main">
  <p:tag name="KSO_WM_BEAUTIFY_FLAG" val=""/>
</p:tagLst>
</file>

<file path=ppt/tags/tag47.xml><?xml version="1.0" encoding="utf-8"?>
<p:tagLst xmlns:p="http://schemas.openxmlformats.org/presentationml/2006/main">
  <p:tag name="KSO_WM_BEAUTIFY_FLAG" val=""/>
</p:tagLst>
</file>

<file path=ppt/tags/tag48.xml><?xml version="1.0" encoding="utf-8"?>
<p:tagLst xmlns:p="http://schemas.openxmlformats.org/presentationml/2006/main">
  <p:tag name="KSO_WM_BEAUTIFY_FLAG" val=""/>
</p:tagLst>
</file>

<file path=ppt/tags/tag49.xml><?xml version="1.0" encoding="utf-8"?>
<p:tagLst xmlns:p="http://schemas.openxmlformats.org/presentationml/2006/main">
  <p:tag name="KSO_WM_BEAUTIFY_FLAG" val=""/>
</p:tagLst>
</file>

<file path=ppt/tags/tag5.xml><?xml version="1.0" encoding="utf-8"?>
<p:tagLst xmlns:p="http://schemas.openxmlformats.org/presentationml/2006/main">
  <p:tag name="KSO_WM_TEMPLATE_THUMBS_INDEX" val="1、4、7、9、12、16、21、24、25、26、27、30、35、39、42、43"/>
  <p:tag name="KSO_WM_SLIDE_ID" val="custom20204411_1"/>
  <p:tag name="KSO_WM_TEMPLATE_SUBCATEGORY" val="0"/>
  <p:tag name="KSO_WM_TEMPLATE_MASTER_TYPE" val="1"/>
  <p:tag name="KSO_WM_TEMPLATE_COLOR_TYPE" val="1"/>
  <p:tag name="KSO_WM_SLIDE_TYPE" val="title"/>
  <p:tag name="KSO_WM_SLIDE_SUBTYPE" val="pureTxt"/>
  <p:tag name="KSO_WM_SLIDE_ITEM_CNT" val="0"/>
  <p:tag name="KSO_WM_SLIDE_INDEX" val="1"/>
  <p:tag name="KSO_WM_TEMPLATE_MASTER_THUMB_INDEX" val="12"/>
  <p:tag name="KSO_WM_TAG_VERSION" val="1.0"/>
  <p:tag name="KSO_WM_BEAUTIFY_FLAG" val="#wm#"/>
  <p:tag name="KSO_WM_TEMPLATE_CATEGORY" val="custom"/>
  <p:tag name="KSO_WM_TEMPLATE_INDEX" val="20204411"/>
  <p:tag name="KSO_WM_SLIDE_LAYOUT" val="a_b"/>
  <p:tag name="KSO_WM_SLIDE_LAYOUT_CNT" val="1_3"/>
</p:tagLst>
</file>

<file path=ppt/tags/tag50.xml><?xml version="1.0" encoding="utf-8"?>
<p:tagLst xmlns:p="http://schemas.openxmlformats.org/presentationml/2006/main">
  <p:tag name="KSO_WM_BEAUTIFY_FLAG" val=""/>
</p:tagLst>
</file>

<file path=ppt/tags/tag51.xml><?xml version="1.0" encoding="utf-8"?>
<p:tagLst xmlns:p="http://schemas.openxmlformats.org/presentationml/2006/main">
  <p:tag name="KSO_WM_BEAUTIFY_FLAG" val=""/>
</p:tagLst>
</file>

<file path=ppt/tags/tag52.xml><?xml version="1.0" encoding="utf-8"?>
<p:tagLst xmlns:p="http://schemas.openxmlformats.org/presentationml/2006/main">
  <p:tag name="KSO_WM_BEAUTIFY_FLAG" val=""/>
</p:tagLst>
</file>

<file path=ppt/tags/tag53.xml><?xml version="1.0" encoding="utf-8"?>
<p:tagLst xmlns:p="http://schemas.openxmlformats.org/presentationml/2006/main">
  <p:tag name="KSO_WM_BEAUTIFY_FLAG" val=""/>
</p:tagLst>
</file>

<file path=ppt/tags/tag54.xml><?xml version="1.0" encoding="utf-8"?>
<p:tagLst xmlns:p="http://schemas.openxmlformats.org/presentationml/2006/main">
  <p:tag name="KSO_WM_BEAUTIFY_FLAG" val=""/>
</p:tagLst>
</file>

<file path=ppt/tags/tag55.xml><?xml version="1.0" encoding="utf-8"?>
<p:tagLst xmlns:p="http://schemas.openxmlformats.org/presentationml/2006/main">
  <p:tag name="KSO_WM_BEAUTIFY_FLAG" val=""/>
</p:tagLst>
</file>

<file path=ppt/tags/tag56.xml><?xml version="1.0" encoding="utf-8"?>
<p:tagLst xmlns:p="http://schemas.openxmlformats.org/presentationml/2006/main">
  <p:tag name="KSO_WM_BEAUTIFY_FLAG" val=""/>
</p:tagLst>
</file>

<file path=ppt/tags/tag57.xml><?xml version="1.0" encoding="utf-8"?>
<p:tagLst xmlns:p="http://schemas.openxmlformats.org/presentationml/2006/main">
  <p:tag name="KSO_WM_BEAUTIFY_FLAG" val=""/>
</p:tagLst>
</file>

<file path=ppt/tags/tag58.xml><?xml version="1.0" encoding="utf-8"?>
<p:tagLst xmlns:p="http://schemas.openxmlformats.org/presentationml/2006/main">
  <p:tag name="KSO_WM_BEAUTIFY_FLAG" val=""/>
</p:tagLst>
</file>

<file path=ppt/tags/tag59.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60.xml><?xml version="1.0" encoding="utf-8"?>
<p:tagLst xmlns:p="http://schemas.openxmlformats.org/presentationml/2006/main">
  <p:tag name="KSO_WM_BEAUTIFY_FLAG" val=""/>
</p:tagLst>
</file>

<file path=ppt/tags/tag61.xml><?xml version="1.0" encoding="utf-8"?>
<p:tagLst xmlns:p="http://schemas.openxmlformats.org/presentationml/2006/main">
  <p:tag name="KSO_WM_BEAUTIFY_FLAG" val=""/>
</p:tagLst>
</file>

<file path=ppt/tags/tag62.xml><?xml version="1.0" encoding="utf-8"?>
<p:tagLst xmlns:p="http://schemas.openxmlformats.org/presentationml/2006/main">
  <p:tag name="KSO_WM_BEAUTIFY_FLAG" val=""/>
</p:tagLst>
</file>

<file path=ppt/tags/tag63.xml><?xml version="1.0" encoding="utf-8"?>
<p:tagLst xmlns:p="http://schemas.openxmlformats.org/presentationml/2006/main">
  <p:tag name="KSO_WM_BEAUTIFY_FLAG" val=""/>
</p:tagLst>
</file>

<file path=ppt/tags/tag64.xml><?xml version="1.0" encoding="utf-8"?>
<p:tagLst xmlns:p="http://schemas.openxmlformats.org/presentationml/2006/main">
  <p:tag name="KSO_WM_BEAUTIFY_FLAG" val=""/>
</p:tagLst>
</file>

<file path=ppt/tags/tag65.xml><?xml version="1.0" encoding="utf-8"?>
<p:tagLst xmlns:p="http://schemas.openxmlformats.org/presentationml/2006/main">
  <p:tag name="KSO_WM_BEAUTIFY_FLAG" val=""/>
</p:tagLst>
</file>

<file path=ppt/tags/tag66.xml><?xml version="1.0" encoding="utf-8"?>
<p:tagLst xmlns:p="http://schemas.openxmlformats.org/presentationml/2006/main">
  <p:tag name="KSO_WM_BEAUTIFY_FLAG" val=""/>
</p:tagLst>
</file>

<file path=ppt/tags/tag67.xml><?xml version="1.0" encoding="utf-8"?>
<p:tagLst xmlns:p="http://schemas.openxmlformats.org/presentationml/2006/main">
  <p:tag name="KSO_WM_BEAUTIFY_FLAG" val=""/>
</p:tagLst>
</file>

<file path=ppt/tags/tag68.xml><?xml version="1.0" encoding="utf-8"?>
<p:tagLst xmlns:p="http://schemas.openxmlformats.org/presentationml/2006/main">
  <p:tag name="KSO_WM_BEAUTIFY_FLAG" val=""/>
</p:tagLst>
</file>

<file path=ppt/tags/tag69.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70.xml><?xml version="1.0" encoding="utf-8"?>
<p:tagLst xmlns:p="http://schemas.openxmlformats.org/presentationml/2006/main">
  <p:tag name="KSO_WM_BEAUTIFY_FLAG" val=""/>
</p:tagLst>
</file>

<file path=ppt/tags/tag71.xml><?xml version="1.0" encoding="utf-8"?>
<p:tagLst xmlns:p="http://schemas.openxmlformats.org/presentationml/2006/main">
  <p:tag name="KSO_WM_BEAUTIFY_FLAG" val=""/>
</p:tagLst>
</file>

<file path=ppt/tags/tag72.xml><?xml version="1.0" encoding="utf-8"?>
<p:tagLst xmlns:p="http://schemas.openxmlformats.org/presentationml/2006/main">
  <p:tag name="KSO_WM_BEAUTIFY_FLAG" val=""/>
</p:tagLst>
</file>

<file path=ppt/tags/tag73.xml><?xml version="1.0" encoding="utf-8"?>
<p:tagLst xmlns:p="http://schemas.openxmlformats.org/presentationml/2006/main">
  <p:tag name="KSO_WM_BEAUTIFY_FLAG" val=""/>
</p:tagLst>
</file>

<file path=ppt/tags/tag74.xml><?xml version="1.0" encoding="utf-8"?>
<p:tagLst xmlns:p="http://schemas.openxmlformats.org/presentationml/2006/main">
  <p:tag name="KSO_WM_BEAUTIFY_FLAG" val=""/>
</p:tagLst>
</file>

<file path=ppt/tags/tag75.xml><?xml version="1.0" encoding="utf-8"?>
<p:tagLst xmlns:p="http://schemas.openxmlformats.org/presentationml/2006/main">
  <p:tag name="KSO_WM_BEAUTIFY_FLAG" val=""/>
</p:tagLst>
</file>

<file path=ppt/tags/tag76.xml><?xml version="1.0" encoding="utf-8"?>
<p:tagLst xmlns:p="http://schemas.openxmlformats.org/presentationml/2006/main">
  <p:tag name="KSO_WM_BEAUTIFY_FLAG" val=""/>
</p:tagLst>
</file>

<file path=ppt/tags/tag77.xml><?xml version="1.0" encoding="utf-8"?>
<p:tagLst xmlns:p="http://schemas.openxmlformats.org/presentationml/2006/main">
  <p:tag name="KSO_WM_BEAUTIFY_FLAG" val=""/>
</p:tagLst>
</file>

<file path=ppt/tags/tag78.xml><?xml version="1.0" encoding="utf-8"?>
<p:tagLst xmlns:p="http://schemas.openxmlformats.org/presentationml/2006/main">
  <p:tag name="KSO_WM_BEAUTIFY_FLAG" val=""/>
</p:tagLst>
</file>

<file path=ppt/tags/tag79.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80.xml><?xml version="1.0" encoding="utf-8"?>
<p:tagLst xmlns:p="http://schemas.openxmlformats.org/presentationml/2006/main">
  <p:tag name="KSO_WM_BEAUTIFY_FLAG" val=""/>
</p:tagLst>
</file>

<file path=ppt/tags/tag81.xml><?xml version="1.0" encoding="utf-8"?>
<p:tagLst xmlns:p="http://schemas.openxmlformats.org/presentationml/2006/main">
  <p:tag name="KSO_WM_BEAUTIFY_FLAG" val=""/>
</p:tagLst>
</file>

<file path=ppt/tags/tag82.xml><?xml version="1.0" encoding="utf-8"?>
<p:tagLst xmlns:p="http://schemas.openxmlformats.org/presentationml/2006/main">
  <p:tag name="KSO_WM_BEAUTIFY_FLAG" val=""/>
</p:tagLst>
</file>

<file path=ppt/tags/tag83.xml><?xml version="1.0" encoding="utf-8"?>
<p:tagLst xmlns:p="http://schemas.openxmlformats.org/presentationml/2006/main">
  <p:tag name="KSO_WM_BEAUTIFY_FLAG" val=""/>
</p:tagLst>
</file>

<file path=ppt/tags/tag84.xml><?xml version="1.0" encoding="utf-8"?>
<p:tagLst xmlns:p="http://schemas.openxmlformats.org/presentationml/2006/main">
  <p:tag name="KSO_WM_BEAUTIFY_FLAG" val=""/>
</p:tagLst>
</file>

<file path=ppt/tags/tag85.xml><?xml version="1.0" encoding="utf-8"?>
<p:tagLst xmlns:p="http://schemas.openxmlformats.org/presentationml/2006/main">
  <p:tag name="KSO_WM_BEAUTIFY_FLAG" val=""/>
</p:tagLst>
</file>

<file path=ppt/tags/tag86.xml><?xml version="1.0" encoding="utf-8"?>
<p:tagLst xmlns:p="http://schemas.openxmlformats.org/presentationml/2006/main">
  <p:tag name="KSO_WM_BEAUTIFY_FLAG" val=""/>
</p:tagLst>
</file>

<file path=ppt/tags/tag87.xml><?xml version="1.0" encoding="utf-8"?>
<p:tagLst xmlns:p="http://schemas.openxmlformats.org/presentationml/2006/main">
  <p:tag name="KSO_WM_BEAUTIFY_FLAG" val=""/>
</p:tagLst>
</file>

<file path=ppt/tags/tag88.xml><?xml version="1.0" encoding="utf-8"?>
<p:tagLst xmlns:p="http://schemas.openxmlformats.org/presentationml/2006/main">
  <p:tag name="KSO_WM_BEAUTIFY_FLAG" val=""/>
</p:tagLst>
</file>

<file path=ppt/tags/tag89.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ags/tag90.xml><?xml version="1.0" encoding="utf-8"?>
<p:tagLst xmlns:p="http://schemas.openxmlformats.org/presentationml/2006/main">
  <p:tag name="KSO_WM_BEAUTIFY_FLAG" val=""/>
</p:tagLst>
</file>

<file path=ppt/tags/tag91.xml><?xml version="1.0" encoding="utf-8"?>
<p:tagLst xmlns:p="http://schemas.openxmlformats.org/presentationml/2006/main">
  <p:tag name="KSO_WM_BEAUTIFY_FLAG" val=""/>
</p:tagLst>
</file>

<file path=ppt/tags/tag92.xml><?xml version="1.0" encoding="utf-8"?>
<p:tagLst xmlns:p="http://schemas.openxmlformats.org/presentationml/2006/main">
  <p:tag name="KSO_WM_BEAUTIFY_FLAG" val=""/>
</p:tagLst>
</file>

<file path=ppt/tags/tag93.xml><?xml version="1.0" encoding="utf-8"?>
<p:tagLst xmlns:p="http://schemas.openxmlformats.org/presentationml/2006/main">
  <p:tag name="KSO_WM_BEAUTIFY_FLAG" val=""/>
</p:tagLst>
</file>

<file path=ppt/tags/tag94.xml><?xml version="1.0" encoding="utf-8"?>
<p:tagLst xmlns:p="http://schemas.openxmlformats.org/presentationml/2006/main">
  <p:tag name="KSO_WM_BEAUTIFY_FLAG" val=""/>
</p:tagLst>
</file>

<file path=ppt/tags/tag95.xml><?xml version="1.0" encoding="utf-8"?>
<p:tagLst xmlns:p="http://schemas.openxmlformats.org/presentationml/2006/main">
  <p:tag name="KSO_WM_BEAUTIFY_FLAG" val=""/>
</p:tagLst>
</file>

<file path=ppt/tags/tag96.xml><?xml version="1.0" encoding="utf-8"?>
<p:tagLst xmlns:p="http://schemas.openxmlformats.org/presentationml/2006/main">
  <p:tag name="KSO_WM_BEAUTIFY_FLAG" val=""/>
</p:tagLst>
</file>

<file path=ppt/tags/tag97.xml><?xml version="1.0" encoding="utf-8"?>
<p:tagLst xmlns:p="http://schemas.openxmlformats.org/presentationml/2006/main">
  <p:tag name="KSO_WM_BEAUTIFY_FLAG" val=""/>
</p:tagLst>
</file>

<file path=ppt/tags/tag98.xml><?xml version="1.0" encoding="utf-8"?>
<p:tagLst xmlns:p="http://schemas.openxmlformats.org/presentationml/2006/main">
  <p:tag name="KSO_WM_BEAUTIFY_FLAG" val=""/>
</p:tagLst>
</file>

<file path=ppt/tags/tag99.xml><?xml version="1.0" encoding="utf-8"?>
<p:tagLst xmlns:p="http://schemas.openxmlformats.org/presentationml/2006/main">
  <p:tag name="KSO_WM_BEAUTIFY_FLAG" val=""/>
</p:tagLst>
</file>

<file path=ppt/theme/theme1.xml><?xml version="1.0" encoding="utf-8"?>
<a:theme xmlns:a="http://schemas.openxmlformats.org/drawingml/2006/main" name="WPS">
  <a:themeElements>
    <a:clrScheme name="WPS">
      <a:dk1>
        <a:srgbClr val="000000"/>
      </a:dk1>
      <a:lt1>
        <a:srgbClr val="FFFFFF"/>
      </a:lt1>
      <a:dk2>
        <a:srgbClr val="0F1423"/>
      </a:dk2>
      <a:lt2>
        <a:srgbClr val="FFFFFF"/>
      </a:lt2>
      <a:accent1>
        <a:srgbClr val="4874CB"/>
      </a:accent1>
      <a:accent2>
        <a:srgbClr val="E6724B"/>
      </a:accent2>
      <a:accent3>
        <a:srgbClr val="EFBB1F"/>
      </a:accent3>
      <a:accent4>
        <a:srgbClr val="75BD42"/>
      </a:accent4>
      <a:accent5>
        <a:srgbClr val="30C0B4"/>
      </a:accent5>
      <a:accent6>
        <a:srgbClr val="E05269"/>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2917</Words>
  <Application>WPS 演示</Application>
  <PresentationFormat>宽屏</PresentationFormat>
  <Paragraphs>179</Paragraphs>
  <Slides>17</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17</vt:i4>
      </vt:variant>
    </vt:vector>
  </HeadingPairs>
  <TitlesOfParts>
    <vt:vector size="25" baseType="lpstr">
      <vt:lpstr>Arial</vt:lpstr>
      <vt:lpstr>宋体</vt:lpstr>
      <vt:lpstr>Wingdings</vt:lpstr>
      <vt:lpstr>微软雅黑</vt:lpstr>
      <vt:lpstr>华文行楷</vt:lpstr>
      <vt:lpstr>Calibri</vt:lpstr>
      <vt:lpstr>Arial Unicode MS</vt:lpstr>
      <vt:lpstr>WPS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宋丸子啊哩哩</cp:lastModifiedBy>
  <cp:revision>89</cp:revision>
  <dcterms:created xsi:type="dcterms:W3CDTF">2023-09-22T08:13:00Z</dcterms:created>
  <dcterms:modified xsi:type="dcterms:W3CDTF">2024-02-23T08:44:46Z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A79754D1AF444C878738D87BD9D7D2FF_13</vt:lpwstr>
  </property>
  <property fmtid="{D5CDD505-2E9C-101B-9397-08002B2CF9AE}" pid="3" name="KSOProductBuildVer">
    <vt:lpwstr>2052-12.1.0.16250</vt:lpwstr>
  </property>
</Properties>
</file>