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437" r:id="rId5"/>
    <p:sldId id="347" r:id="rId6"/>
    <p:sldId id="490" r:id="rId7"/>
    <p:sldId id="491" r:id="rId8"/>
    <p:sldId id="492" r:id="rId9"/>
    <p:sldId id="493" r:id="rId10"/>
    <p:sldId id="494" r:id="rId11"/>
    <p:sldId id="495" r:id="rId12"/>
    <p:sldId id="496" r:id="rId13"/>
    <p:sldId id="497" r:id="rId14"/>
    <p:sldId id="498" r:id="rId15"/>
    <p:sldId id="499" r:id="rId16"/>
    <p:sldId id="500" r:id="rId17"/>
    <p:sldId id="501" r:id="rId18"/>
    <p:sldId id="502" r:id="rId19"/>
    <p:sldId id="504" r:id="rId20"/>
    <p:sldId id="503" r:id="rId21"/>
    <p:sldId id="505" r:id="rId22"/>
    <p:sldId id="506" r:id="rId23"/>
    <p:sldId id="507" r:id="rId24"/>
    <p:sldId id="508" r:id="rId25"/>
    <p:sldId id="509" r:id="rId26"/>
    <p:sldId id="510" r:id="rId27"/>
    <p:sldId id="511" r:id="rId28"/>
    <p:sldId id="512" r:id="rId29"/>
    <p:sldId id="513" r:id="rId30"/>
    <p:sldId id="514" r:id="rId31"/>
    <p:sldId id="515" r:id="rId32"/>
    <p:sldId id="516" r:id="rId33"/>
    <p:sldId id="517" r:id="rId34"/>
    <p:sldId id="518" r:id="rId35"/>
    <p:sldId id="526" r:id="rId36"/>
    <p:sldId id="527" r:id="rId37"/>
    <p:sldId id="528" r:id="rId38"/>
    <p:sldId id="529" r:id="rId39"/>
    <p:sldId id="530" r:id="rId40"/>
  </p:sldIdLst>
  <p:sldSz cx="12192000" cy="6858000"/>
  <p:notesSz cx="6858000" cy="9144000"/>
  <p:custDataLst>
    <p:tags r:id="rId4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E8ED"/>
    <a:srgbClr val="F1E4D5"/>
    <a:srgbClr val="D4EFFB"/>
    <a:srgbClr val="FEECDA"/>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4" Type="http://schemas.openxmlformats.org/officeDocument/2006/relationships/tags" Target="tags/tag260.xml"/><Relationship Id="rId43" Type="http://schemas.openxmlformats.org/officeDocument/2006/relationships/tableStyles" Target="tableStyles.xml"/><Relationship Id="rId42" Type="http://schemas.openxmlformats.org/officeDocument/2006/relationships/viewProps" Target="viewProps.xml"/><Relationship Id="rId41" Type="http://schemas.openxmlformats.org/officeDocument/2006/relationships/presProps" Target="presProps.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tags" Target="../tags/tag71.xml"/><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image" Target="../media/image2.png"/><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0" Type="http://schemas.openxmlformats.org/officeDocument/2006/relationships/slideLayout" Target="../slideLayouts/slideLayout1.xml"/><Relationship Id="rId1" Type="http://schemas.openxmlformats.org/officeDocument/2006/relationships/tags" Target="../tags/tag64.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76.xml"/><Relationship Id="rId5" Type="http://schemas.openxmlformats.org/officeDocument/2006/relationships/image" Target="../media/image2.png"/><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12.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tags" Target="../tags/tag83.xml"/><Relationship Id="rId7" Type="http://schemas.openxmlformats.org/officeDocument/2006/relationships/tags" Target="../tags/tag82.xml"/><Relationship Id="rId6" Type="http://schemas.openxmlformats.org/officeDocument/2006/relationships/tags" Target="../tags/tag81.xml"/><Relationship Id="rId5" Type="http://schemas.openxmlformats.org/officeDocument/2006/relationships/image" Target="../media/image2.png"/><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1" Type="http://schemas.openxmlformats.org/officeDocument/2006/relationships/notesSlide" Target="../notesSlides/notesSlide2.xml"/><Relationship Id="rId10" Type="http://schemas.openxmlformats.org/officeDocument/2006/relationships/slideLayout" Target="../slideLayouts/slideLayout1.xml"/><Relationship Id="rId1" Type="http://schemas.openxmlformats.org/officeDocument/2006/relationships/tags" Target="../tags/tag77.xml"/></Relationships>
</file>

<file path=ppt/slides/_rels/slide13.xml.rels><?xml version="1.0" encoding="UTF-8" standalone="yes"?>
<Relationships xmlns="http://schemas.openxmlformats.org/package/2006/relationships"><Relationship Id="rId9" Type="http://schemas.openxmlformats.org/officeDocument/2006/relationships/image" Target="../media/image10.png"/><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image" Target="../media/image2.png"/><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0" Type="http://schemas.openxmlformats.org/officeDocument/2006/relationships/slideLayout" Target="../slideLayouts/slideLayout1.xml"/><Relationship Id="rId1" Type="http://schemas.openxmlformats.org/officeDocument/2006/relationships/tags" Target="../tags/tag84.xml"/></Relationships>
</file>

<file path=ppt/slides/_rels/slide14.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95.xml"/><Relationship Id="rId5" Type="http://schemas.openxmlformats.org/officeDocument/2006/relationships/image" Target="../media/image2.png"/><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15.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101.xml"/><Relationship Id="rId6" Type="http://schemas.openxmlformats.org/officeDocument/2006/relationships/tags" Target="../tags/tag100.xml"/><Relationship Id="rId5" Type="http://schemas.openxmlformats.org/officeDocument/2006/relationships/image" Target="../media/image2.png"/><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tags" Target="../tags/tag96.xml"/></Relationships>
</file>

<file path=ppt/slides/_rels/slide1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11.png"/><Relationship Id="rId7" Type="http://schemas.openxmlformats.org/officeDocument/2006/relationships/tags" Target="../tags/tag107.xml"/><Relationship Id="rId6" Type="http://schemas.openxmlformats.org/officeDocument/2006/relationships/tags" Target="../tags/tag106.xml"/><Relationship Id="rId5" Type="http://schemas.openxmlformats.org/officeDocument/2006/relationships/image" Target="../media/image2.png"/><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tags" Target="../tags/tag102.xml"/></Relationships>
</file>

<file path=ppt/slides/_rels/slide17.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image" Target="../media/image12.png"/><Relationship Id="rId7" Type="http://schemas.openxmlformats.org/officeDocument/2006/relationships/tags" Target="../tags/tag113.xml"/><Relationship Id="rId6" Type="http://schemas.openxmlformats.org/officeDocument/2006/relationships/tags" Target="../tags/tag112.xml"/><Relationship Id="rId5" Type="http://schemas.openxmlformats.org/officeDocument/2006/relationships/image" Target="../media/image2.png"/><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0" Type="http://schemas.openxmlformats.org/officeDocument/2006/relationships/slideLayout" Target="../slideLayouts/slideLayout1.xml"/><Relationship Id="rId1" Type="http://schemas.openxmlformats.org/officeDocument/2006/relationships/tags" Target="../tags/tag108.xml"/></Relationships>
</file>

<file path=ppt/slides/_rels/slide18.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image" Target="../media/image2.png"/><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8" Type="http://schemas.openxmlformats.org/officeDocument/2006/relationships/slideLayout" Target="../slideLayouts/slideLayout1.xml"/><Relationship Id="rId17" Type="http://schemas.openxmlformats.org/officeDocument/2006/relationships/image" Target="../media/image15.png"/><Relationship Id="rId16" Type="http://schemas.openxmlformats.org/officeDocument/2006/relationships/tags" Target="../tags/tag127.xml"/><Relationship Id="rId15" Type="http://schemas.openxmlformats.org/officeDocument/2006/relationships/tags" Target="../tags/tag126.xml"/><Relationship Id="rId14" Type="http://schemas.openxmlformats.org/officeDocument/2006/relationships/tags" Target="../tags/tag125.xml"/><Relationship Id="rId13" Type="http://schemas.openxmlformats.org/officeDocument/2006/relationships/image" Target="../media/image14.png"/><Relationship Id="rId12" Type="http://schemas.openxmlformats.org/officeDocument/2006/relationships/tags" Target="../tags/tag124.xml"/><Relationship Id="rId11" Type="http://schemas.openxmlformats.org/officeDocument/2006/relationships/image" Target="../media/image13.png"/><Relationship Id="rId10" Type="http://schemas.openxmlformats.org/officeDocument/2006/relationships/tags" Target="../tags/tag123.xml"/><Relationship Id="rId1" Type="http://schemas.openxmlformats.org/officeDocument/2006/relationships/tags" Target="../tags/tag115.xml"/></Relationships>
</file>

<file path=ppt/slides/_rels/slide19.xml.rels><?xml version="1.0" encoding="UTF-8" standalone="yes"?>
<Relationships xmlns="http://schemas.openxmlformats.org/package/2006/relationships"><Relationship Id="rId9" Type="http://schemas.openxmlformats.org/officeDocument/2006/relationships/image" Target="../media/image16.png"/><Relationship Id="rId8" Type="http://schemas.openxmlformats.org/officeDocument/2006/relationships/tags" Target="../tags/tag134.xml"/><Relationship Id="rId7" Type="http://schemas.openxmlformats.org/officeDocument/2006/relationships/tags" Target="../tags/tag133.xml"/><Relationship Id="rId6" Type="http://schemas.openxmlformats.org/officeDocument/2006/relationships/tags" Target="../tags/tag132.xml"/><Relationship Id="rId5" Type="http://schemas.openxmlformats.org/officeDocument/2006/relationships/image" Target="../media/image2.png"/><Relationship Id="rId4" Type="http://schemas.openxmlformats.org/officeDocument/2006/relationships/tags" Target="../tags/tag131.xml"/><Relationship Id="rId3" Type="http://schemas.openxmlformats.org/officeDocument/2006/relationships/tags" Target="../tags/tag130.xml"/><Relationship Id="rId2" Type="http://schemas.openxmlformats.org/officeDocument/2006/relationships/tags" Target="../tags/tag129.xml"/><Relationship Id="rId10" Type="http://schemas.openxmlformats.org/officeDocument/2006/relationships/slideLayout" Target="../slideLayouts/slideLayout1.xml"/><Relationship Id="rId1" Type="http://schemas.openxmlformats.org/officeDocument/2006/relationships/tags" Target="../tags/tag128.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20.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image" Target="../media/image2.png"/><Relationship Id="rId5" Type="http://schemas.openxmlformats.org/officeDocument/2006/relationships/tags" Target="../tags/tag139.xml"/><Relationship Id="rId4" Type="http://schemas.openxmlformats.org/officeDocument/2006/relationships/tags" Target="../tags/tag138.xml"/><Relationship Id="rId3" Type="http://schemas.openxmlformats.org/officeDocument/2006/relationships/tags" Target="../tags/tag137.xml"/><Relationship Id="rId2" Type="http://schemas.openxmlformats.org/officeDocument/2006/relationships/tags" Target="../tags/tag136.xml"/><Relationship Id="rId11" Type="http://schemas.openxmlformats.org/officeDocument/2006/relationships/slideLayout" Target="../slideLayouts/slideLayout1.xml"/><Relationship Id="rId10" Type="http://schemas.openxmlformats.org/officeDocument/2006/relationships/image" Target="../media/image17.png"/><Relationship Id="rId1" Type="http://schemas.openxmlformats.org/officeDocument/2006/relationships/tags" Target="../tags/tag135.xml"/></Relationships>
</file>

<file path=ppt/slides/_rels/slide21.xml.rels><?xml version="1.0" encoding="UTF-8" standalone="yes"?>
<Relationships xmlns="http://schemas.openxmlformats.org/package/2006/relationships"><Relationship Id="rId9" Type="http://schemas.openxmlformats.org/officeDocument/2006/relationships/tags" Target="../tags/tag149.xml"/><Relationship Id="rId8" Type="http://schemas.openxmlformats.org/officeDocument/2006/relationships/image" Target="../media/image18.png"/><Relationship Id="rId7" Type="http://schemas.openxmlformats.org/officeDocument/2006/relationships/tags" Target="../tags/tag148.xml"/><Relationship Id="rId6" Type="http://schemas.openxmlformats.org/officeDocument/2006/relationships/tags" Target="../tags/tag147.xml"/><Relationship Id="rId5" Type="http://schemas.openxmlformats.org/officeDocument/2006/relationships/image" Target="../media/image2.png"/><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1" Type="http://schemas.openxmlformats.org/officeDocument/2006/relationships/slideLayout" Target="../slideLayouts/slideLayout1.xml"/><Relationship Id="rId10" Type="http://schemas.openxmlformats.org/officeDocument/2006/relationships/image" Target="../media/image19.png"/><Relationship Id="rId1" Type="http://schemas.openxmlformats.org/officeDocument/2006/relationships/tags" Target="../tags/tag143.xml"/></Relationships>
</file>

<file path=ppt/slides/_rels/slide22.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20.png"/><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image" Target="../media/image2.png"/><Relationship Id="rId4" Type="http://schemas.openxmlformats.org/officeDocument/2006/relationships/tags" Target="../tags/tag153.xml"/><Relationship Id="rId3" Type="http://schemas.openxmlformats.org/officeDocument/2006/relationships/tags" Target="../tags/tag152.xml"/><Relationship Id="rId2" Type="http://schemas.openxmlformats.org/officeDocument/2006/relationships/tags" Target="../tags/tag151.xml"/><Relationship Id="rId1" Type="http://schemas.openxmlformats.org/officeDocument/2006/relationships/tags" Target="../tags/tag150.xml"/></Relationships>
</file>

<file path=ppt/slides/_rels/slide23.xml.rels><?xml version="1.0" encoding="UTF-8" standalone="yes"?>
<Relationships xmlns="http://schemas.openxmlformats.org/package/2006/relationships"><Relationship Id="rId9" Type="http://schemas.openxmlformats.org/officeDocument/2006/relationships/image" Target="../media/image21.png"/><Relationship Id="rId8" Type="http://schemas.openxmlformats.org/officeDocument/2006/relationships/tags" Target="../tags/tag162.xml"/><Relationship Id="rId7" Type="http://schemas.openxmlformats.org/officeDocument/2006/relationships/tags" Target="../tags/tag161.xml"/><Relationship Id="rId6" Type="http://schemas.openxmlformats.org/officeDocument/2006/relationships/tags" Target="../tags/tag160.xml"/><Relationship Id="rId5" Type="http://schemas.openxmlformats.org/officeDocument/2006/relationships/image" Target="../media/image2.png"/><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0" Type="http://schemas.openxmlformats.org/officeDocument/2006/relationships/slideLayout" Target="../slideLayouts/slideLayout1.xml"/><Relationship Id="rId1" Type="http://schemas.openxmlformats.org/officeDocument/2006/relationships/tags" Target="../tags/tag156.xml"/></Relationships>
</file>

<file path=ppt/slides/_rels/slide24.xml.rels><?xml version="1.0" encoding="UTF-8" standalone="yes"?>
<Relationships xmlns="http://schemas.openxmlformats.org/package/2006/relationships"><Relationship Id="rId9" Type="http://schemas.openxmlformats.org/officeDocument/2006/relationships/image" Target="../media/image22.png"/><Relationship Id="rId8" Type="http://schemas.openxmlformats.org/officeDocument/2006/relationships/tags" Target="../tags/tag169.xml"/><Relationship Id="rId7" Type="http://schemas.openxmlformats.org/officeDocument/2006/relationships/tags" Target="../tags/tag168.xml"/><Relationship Id="rId6" Type="http://schemas.openxmlformats.org/officeDocument/2006/relationships/tags" Target="../tags/tag167.xml"/><Relationship Id="rId5" Type="http://schemas.openxmlformats.org/officeDocument/2006/relationships/image" Target="../media/image2.png"/><Relationship Id="rId4" Type="http://schemas.openxmlformats.org/officeDocument/2006/relationships/tags" Target="../tags/tag166.xml"/><Relationship Id="rId3" Type="http://schemas.openxmlformats.org/officeDocument/2006/relationships/tags" Target="../tags/tag165.xml"/><Relationship Id="rId2" Type="http://schemas.openxmlformats.org/officeDocument/2006/relationships/tags" Target="../tags/tag164.xml"/><Relationship Id="rId16" Type="http://schemas.openxmlformats.org/officeDocument/2006/relationships/slideLayout" Target="../slideLayouts/slideLayout1.xml"/><Relationship Id="rId15" Type="http://schemas.openxmlformats.org/officeDocument/2006/relationships/image" Target="../media/image25.png"/><Relationship Id="rId14" Type="http://schemas.openxmlformats.org/officeDocument/2006/relationships/tags" Target="../tags/tag172.xml"/><Relationship Id="rId13" Type="http://schemas.openxmlformats.org/officeDocument/2006/relationships/image" Target="../media/image24.png"/><Relationship Id="rId12" Type="http://schemas.openxmlformats.org/officeDocument/2006/relationships/tags" Target="../tags/tag171.xml"/><Relationship Id="rId11" Type="http://schemas.openxmlformats.org/officeDocument/2006/relationships/image" Target="../media/image23.png"/><Relationship Id="rId10" Type="http://schemas.openxmlformats.org/officeDocument/2006/relationships/tags" Target="../tags/tag170.xml"/><Relationship Id="rId1" Type="http://schemas.openxmlformats.org/officeDocument/2006/relationships/tags" Target="../tags/tag163.xml"/></Relationships>
</file>

<file path=ppt/slides/_rels/slide25.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26.png"/><Relationship Id="rId7" Type="http://schemas.openxmlformats.org/officeDocument/2006/relationships/tags" Target="../tags/tag178.xml"/><Relationship Id="rId6" Type="http://schemas.openxmlformats.org/officeDocument/2006/relationships/tags" Target="../tags/tag177.xml"/><Relationship Id="rId5" Type="http://schemas.openxmlformats.org/officeDocument/2006/relationships/image" Target="../media/image2.png"/><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 Type="http://schemas.openxmlformats.org/officeDocument/2006/relationships/tags" Target="../tags/tag173.xml"/></Relationships>
</file>

<file path=ppt/slides/_rels/slide26.xml.rels><?xml version="1.0" encoding="UTF-8" standalone="yes"?>
<Relationships xmlns="http://schemas.openxmlformats.org/package/2006/relationships"><Relationship Id="rId9" Type="http://schemas.openxmlformats.org/officeDocument/2006/relationships/tags" Target="../tags/tag186.xml"/><Relationship Id="rId8" Type="http://schemas.openxmlformats.org/officeDocument/2006/relationships/tags" Target="../tags/tag185.xml"/><Relationship Id="rId7" Type="http://schemas.openxmlformats.org/officeDocument/2006/relationships/tags" Target="../tags/tag184.xml"/><Relationship Id="rId6" Type="http://schemas.openxmlformats.org/officeDocument/2006/relationships/tags" Target="../tags/tag183.xml"/><Relationship Id="rId5" Type="http://schemas.openxmlformats.org/officeDocument/2006/relationships/image" Target="../media/image2.png"/><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0" Type="http://schemas.openxmlformats.org/officeDocument/2006/relationships/slideLayout" Target="../slideLayouts/slideLayout1.xml"/><Relationship Id="rId1" Type="http://schemas.openxmlformats.org/officeDocument/2006/relationships/tags" Target="../tags/tag179.xml"/></Relationships>
</file>

<file path=ppt/slides/_rels/slide27.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193.xml"/><Relationship Id="rId7" Type="http://schemas.openxmlformats.org/officeDocument/2006/relationships/tags" Target="../tags/tag192.xml"/><Relationship Id="rId6" Type="http://schemas.openxmlformats.org/officeDocument/2006/relationships/tags" Target="../tags/tag191.xml"/><Relationship Id="rId5" Type="http://schemas.openxmlformats.org/officeDocument/2006/relationships/image" Target="../media/image2.png"/><Relationship Id="rId4" Type="http://schemas.openxmlformats.org/officeDocument/2006/relationships/tags" Target="../tags/tag190.xml"/><Relationship Id="rId3" Type="http://schemas.openxmlformats.org/officeDocument/2006/relationships/tags" Target="../tags/tag189.xml"/><Relationship Id="rId2" Type="http://schemas.openxmlformats.org/officeDocument/2006/relationships/tags" Target="../tags/tag188.xml"/><Relationship Id="rId1" Type="http://schemas.openxmlformats.org/officeDocument/2006/relationships/tags" Target="../tags/tag187.xml"/></Relationships>
</file>

<file path=ppt/slides/_rels/slide28.xml.rels><?xml version="1.0" encoding="UTF-8" standalone="yes"?>
<Relationships xmlns="http://schemas.openxmlformats.org/package/2006/relationships"><Relationship Id="rId9" Type="http://schemas.openxmlformats.org/officeDocument/2006/relationships/image" Target="../media/image27.png"/><Relationship Id="rId8" Type="http://schemas.openxmlformats.org/officeDocument/2006/relationships/tags" Target="../tags/tag200.xml"/><Relationship Id="rId7" Type="http://schemas.openxmlformats.org/officeDocument/2006/relationships/tags" Target="../tags/tag199.xml"/><Relationship Id="rId6" Type="http://schemas.openxmlformats.org/officeDocument/2006/relationships/tags" Target="../tags/tag198.xml"/><Relationship Id="rId5" Type="http://schemas.openxmlformats.org/officeDocument/2006/relationships/image" Target="../media/image2.png"/><Relationship Id="rId4" Type="http://schemas.openxmlformats.org/officeDocument/2006/relationships/tags" Target="../tags/tag197.xml"/><Relationship Id="rId3" Type="http://schemas.openxmlformats.org/officeDocument/2006/relationships/tags" Target="../tags/tag196.xml"/><Relationship Id="rId2" Type="http://schemas.openxmlformats.org/officeDocument/2006/relationships/tags" Target="../tags/tag195.xml"/><Relationship Id="rId12" Type="http://schemas.openxmlformats.org/officeDocument/2006/relationships/slideLayout" Target="../slideLayouts/slideLayout1.xml"/><Relationship Id="rId11" Type="http://schemas.openxmlformats.org/officeDocument/2006/relationships/image" Target="../media/image28.png"/><Relationship Id="rId10" Type="http://schemas.openxmlformats.org/officeDocument/2006/relationships/tags" Target="../tags/tag201.xml"/><Relationship Id="rId1" Type="http://schemas.openxmlformats.org/officeDocument/2006/relationships/tags" Target="../tags/tag194.xml"/></Relationships>
</file>

<file path=ppt/slides/_rels/slide29.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tags" Target="../tags/tag208.xml"/><Relationship Id="rId7" Type="http://schemas.openxmlformats.org/officeDocument/2006/relationships/tags" Target="../tags/tag207.xml"/><Relationship Id="rId6" Type="http://schemas.openxmlformats.org/officeDocument/2006/relationships/image" Target="../media/image2.png"/><Relationship Id="rId5" Type="http://schemas.openxmlformats.org/officeDocument/2006/relationships/tags" Target="../tags/tag206.xml"/><Relationship Id="rId4" Type="http://schemas.openxmlformats.org/officeDocument/2006/relationships/tags" Target="../tags/tag205.xml"/><Relationship Id="rId3" Type="http://schemas.openxmlformats.org/officeDocument/2006/relationships/tags" Target="../tags/tag204.xml"/><Relationship Id="rId2" Type="http://schemas.openxmlformats.org/officeDocument/2006/relationships/tags" Target="../tags/tag203.xml"/><Relationship Id="rId1" Type="http://schemas.openxmlformats.org/officeDocument/2006/relationships/tags" Target="../tags/tag202.xml"/></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slideLayout" Target="../slideLayouts/slideLayout1.xml"/><Relationship Id="rId11" Type="http://schemas.openxmlformats.org/officeDocument/2006/relationships/image" Target="../media/image3.png"/><Relationship Id="rId10" Type="http://schemas.openxmlformats.org/officeDocument/2006/relationships/tags" Target="../tags/tag23.xml"/><Relationship Id="rId1" Type="http://schemas.openxmlformats.org/officeDocument/2006/relationships/tags" Target="../tags/tag15.xml"/></Relationships>
</file>

<file path=ppt/slides/_rels/slide30.xml.rels><?xml version="1.0" encoding="UTF-8" standalone="yes"?>
<Relationships xmlns="http://schemas.openxmlformats.org/package/2006/relationships"><Relationship Id="rId9" Type="http://schemas.openxmlformats.org/officeDocument/2006/relationships/image" Target="../media/image29.png"/><Relationship Id="rId8" Type="http://schemas.openxmlformats.org/officeDocument/2006/relationships/tags" Target="../tags/tag215.xml"/><Relationship Id="rId7" Type="http://schemas.openxmlformats.org/officeDocument/2006/relationships/tags" Target="../tags/tag214.xml"/><Relationship Id="rId6" Type="http://schemas.openxmlformats.org/officeDocument/2006/relationships/tags" Target="../tags/tag213.xml"/><Relationship Id="rId5" Type="http://schemas.openxmlformats.org/officeDocument/2006/relationships/image" Target="../media/image2.png"/><Relationship Id="rId4" Type="http://schemas.openxmlformats.org/officeDocument/2006/relationships/tags" Target="../tags/tag212.xml"/><Relationship Id="rId3" Type="http://schemas.openxmlformats.org/officeDocument/2006/relationships/tags" Target="../tags/tag211.xml"/><Relationship Id="rId2" Type="http://schemas.openxmlformats.org/officeDocument/2006/relationships/tags" Target="../tags/tag210.xml"/><Relationship Id="rId12" Type="http://schemas.openxmlformats.org/officeDocument/2006/relationships/slideLayout" Target="../slideLayouts/slideLayout1.xml"/><Relationship Id="rId11" Type="http://schemas.openxmlformats.org/officeDocument/2006/relationships/image" Target="../media/image30.png"/><Relationship Id="rId10" Type="http://schemas.openxmlformats.org/officeDocument/2006/relationships/tags" Target="../tags/tag216.xml"/><Relationship Id="rId1" Type="http://schemas.openxmlformats.org/officeDocument/2006/relationships/tags" Target="../tags/tag209.xml"/></Relationships>
</file>

<file path=ppt/slides/_rels/slide31.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31.png"/><Relationship Id="rId7" Type="http://schemas.openxmlformats.org/officeDocument/2006/relationships/tags" Target="../tags/tag222.xml"/><Relationship Id="rId6" Type="http://schemas.openxmlformats.org/officeDocument/2006/relationships/tags" Target="../tags/tag221.xml"/><Relationship Id="rId5" Type="http://schemas.openxmlformats.org/officeDocument/2006/relationships/image" Target="../media/image2.png"/><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_rels/slide32.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32.png"/><Relationship Id="rId7" Type="http://schemas.openxmlformats.org/officeDocument/2006/relationships/tags" Target="../tags/tag228.xml"/><Relationship Id="rId6" Type="http://schemas.openxmlformats.org/officeDocument/2006/relationships/tags" Target="../tags/tag227.xml"/><Relationship Id="rId5" Type="http://schemas.openxmlformats.org/officeDocument/2006/relationships/image" Target="../media/image2.png"/><Relationship Id="rId4" Type="http://schemas.openxmlformats.org/officeDocument/2006/relationships/tags" Target="../tags/tag226.xml"/><Relationship Id="rId3" Type="http://schemas.openxmlformats.org/officeDocument/2006/relationships/tags" Target="../tags/tag225.xml"/><Relationship Id="rId2" Type="http://schemas.openxmlformats.org/officeDocument/2006/relationships/tags" Target="../tags/tag224.xml"/><Relationship Id="rId1" Type="http://schemas.openxmlformats.org/officeDocument/2006/relationships/tags" Target="../tags/tag223.xml"/></Relationships>
</file>

<file path=ppt/slides/_rels/slide33.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33.png"/><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image" Target="../media/image2.png"/><Relationship Id="rId4" Type="http://schemas.openxmlformats.org/officeDocument/2006/relationships/tags" Target="../tags/tag232.xml"/><Relationship Id="rId3" Type="http://schemas.openxmlformats.org/officeDocument/2006/relationships/tags" Target="../tags/tag231.xml"/><Relationship Id="rId2" Type="http://schemas.openxmlformats.org/officeDocument/2006/relationships/tags" Target="../tags/tag230.xml"/><Relationship Id="rId1" Type="http://schemas.openxmlformats.org/officeDocument/2006/relationships/tags" Target="../tags/tag229.xml"/></Relationships>
</file>

<file path=ppt/slides/_rels/slide34.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34.png"/><Relationship Id="rId7" Type="http://schemas.openxmlformats.org/officeDocument/2006/relationships/tags" Target="../tags/tag240.xml"/><Relationship Id="rId6" Type="http://schemas.openxmlformats.org/officeDocument/2006/relationships/tags" Target="../tags/tag239.xml"/><Relationship Id="rId5" Type="http://schemas.openxmlformats.org/officeDocument/2006/relationships/image" Target="../media/image2.png"/><Relationship Id="rId4" Type="http://schemas.openxmlformats.org/officeDocument/2006/relationships/tags" Target="../tags/tag238.xml"/><Relationship Id="rId3" Type="http://schemas.openxmlformats.org/officeDocument/2006/relationships/tags" Target="../tags/tag237.xml"/><Relationship Id="rId2" Type="http://schemas.openxmlformats.org/officeDocument/2006/relationships/tags" Target="../tags/tag236.xml"/><Relationship Id="rId1" Type="http://schemas.openxmlformats.org/officeDocument/2006/relationships/tags" Target="../tags/tag235.xml"/></Relationships>
</file>

<file path=ppt/slides/_rels/slide35.xml.rels><?xml version="1.0" encoding="UTF-8" standalone="yes"?>
<Relationships xmlns="http://schemas.openxmlformats.org/package/2006/relationships"><Relationship Id="rId9" Type="http://schemas.openxmlformats.org/officeDocument/2006/relationships/image" Target="../media/image35.png"/><Relationship Id="rId8" Type="http://schemas.openxmlformats.org/officeDocument/2006/relationships/tags" Target="../tags/tag247.xml"/><Relationship Id="rId7" Type="http://schemas.openxmlformats.org/officeDocument/2006/relationships/tags" Target="../tags/tag246.xml"/><Relationship Id="rId6" Type="http://schemas.openxmlformats.org/officeDocument/2006/relationships/image" Target="../media/image2.png"/><Relationship Id="rId5" Type="http://schemas.openxmlformats.org/officeDocument/2006/relationships/tags" Target="../tags/tag245.xml"/><Relationship Id="rId4" Type="http://schemas.openxmlformats.org/officeDocument/2006/relationships/tags" Target="../tags/tag244.xml"/><Relationship Id="rId3" Type="http://schemas.openxmlformats.org/officeDocument/2006/relationships/tags" Target="../tags/tag243.xml"/><Relationship Id="rId2" Type="http://schemas.openxmlformats.org/officeDocument/2006/relationships/tags" Target="../tags/tag242.xml"/><Relationship Id="rId10" Type="http://schemas.openxmlformats.org/officeDocument/2006/relationships/slideLayout" Target="../slideLayouts/slideLayout1.xml"/><Relationship Id="rId1" Type="http://schemas.openxmlformats.org/officeDocument/2006/relationships/tags" Target="../tags/tag241.xml"/></Relationships>
</file>

<file path=ppt/slides/_rels/slide36.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53.xml"/><Relationship Id="rId6" Type="http://schemas.openxmlformats.org/officeDocument/2006/relationships/image" Target="../media/image2.png"/><Relationship Id="rId5" Type="http://schemas.openxmlformats.org/officeDocument/2006/relationships/tags" Target="../tags/tag252.xml"/><Relationship Id="rId4" Type="http://schemas.openxmlformats.org/officeDocument/2006/relationships/tags" Target="../tags/tag251.xml"/><Relationship Id="rId3" Type="http://schemas.openxmlformats.org/officeDocument/2006/relationships/tags" Target="../tags/tag250.xml"/><Relationship Id="rId2" Type="http://schemas.openxmlformats.org/officeDocument/2006/relationships/tags" Target="../tags/tag249.xml"/><Relationship Id="rId1" Type="http://schemas.openxmlformats.org/officeDocument/2006/relationships/tags" Target="../tags/tag248.xml"/></Relationships>
</file>

<file path=ppt/slides/_rels/slide37.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259.xml"/><Relationship Id="rId6" Type="http://schemas.openxmlformats.org/officeDocument/2006/relationships/tags" Target="../tags/tag258.xml"/><Relationship Id="rId5" Type="http://schemas.openxmlformats.org/officeDocument/2006/relationships/image" Target="../media/image2.png"/><Relationship Id="rId4" Type="http://schemas.openxmlformats.org/officeDocument/2006/relationships/tags" Target="../tags/tag257.xml"/><Relationship Id="rId3" Type="http://schemas.openxmlformats.org/officeDocument/2006/relationships/tags" Target="../tags/tag256.xml"/><Relationship Id="rId2" Type="http://schemas.openxmlformats.org/officeDocument/2006/relationships/tags" Target="../tags/tag255.xml"/><Relationship Id="rId1" Type="http://schemas.openxmlformats.org/officeDocument/2006/relationships/tags" Target="../tags/tag254.xml"/></Relationships>
</file>

<file path=ppt/slides/_rels/slide4.xml.rels><?xml version="1.0" encoding="UTF-8" standalone="yes"?>
<Relationships xmlns="http://schemas.openxmlformats.org/package/2006/relationships"><Relationship Id="rId9" Type="http://schemas.openxmlformats.org/officeDocument/2006/relationships/image" Target="../media/image4.png"/><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image" Target="../media/image2.png"/><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0" Type="http://schemas.openxmlformats.org/officeDocument/2006/relationships/slideLayout" Target="../slideLayouts/slideLayout1.xml"/><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9" Type="http://schemas.openxmlformats.org/officeDocument/2006/relationships/tags" Target="../tags/tag37.xml"/><Relationship Id="rId8" Type="http://schemas.openxmlformats.org/officeDocument/2006/relationships/image" Target="../media/image5.png"/><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image" Target="../media/image2.png"/><Relationship Id="rId4" Type="http://schemas.openxmlformats.org/officeDocument/2006/relationships/tags" Target="../tags/tag34.xml"/><Relationship Id="rId3" Type="http://schemas.openxmlformats.org/officeDocument/2006/relationships/tags" Target="../tags/tag33.xml"/><Relationship Id="rId2" Type="http://schemas.openxmlformats.org/officeDocument/2006/relationships/tags" Target="../tags/tag32.xml"/><Relationship Id="rId11" Type="http://schemas.openxmlformats.org/officeDocument/2006/relationships/slideLayout" Target="../slideLayouts/slideLayout1.xml"/><Relationship Id="rId10" Type="http://schemas.openxmlformats.org/officeDocument/2006/relationships/image" Target="../media/image6.png"/><Relationship Id="rId1" Type="http://schemas.openxmlformats.org/officeDocument/2006/relationships/tags" Target="../tags/tag31.xml"/></Relationships>
</file>

<file path=ppt/slides/_rels/slide6.xml.rels><?xml version="1.0" encoding="UTF-8" standalone="yes"?>
<Relationships xmlns="http://schemas.openxmlformats.org/package/2006/relationships"><Relationship Id="rId9" Type="http://schemas.openxmlformats.org/officeDocument/2006/relationships/slideLayout" Target="../slideLayouts/slideLayout1.xml"/><Relationship Id="rId8" Type="http://schemas.openxmlformats.org/officeDocument/2006/relationships/image" Target="../media/image7.png"/><Relationship Id="rId7" Type="http://schemas.openxmlformats.org/officeDocument/2006/relationships/tags" Target="../tags/tag43.xml"/><Relationship Id="rId6" Type="http://schemas.openxmlformats.org/officeDocument/2006/relationships/tags" Target="../tags/tag42.xml"/><Relationship Id="rId5" Type="http://schemas.openxmlformats.org/officeDocument/2006/relationships/image" Target="../media/image2.png"/><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49.xml"/><Relationship Id="rId6" Type="http://schemas.openxmlformats.org/officeDocument/2006/relationships/tags" Target="../tags/tag48.xml"/><Relationship Id="rId5" Type="http://schemas.openxmlformats.org/officeDocument/2006/relationships/image" Target="../media/image2.png"/><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1.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image" Target="../media/image2.png"/><Relationship Id="rId4" Type="http://schemas.openxmlformats.org/officeDocument/2006/relationships/tags" Target="../tags/tag53.xml"/><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s>
</file>

<file path=ppt/slides/_rels/slide9.xml.rels><?xml version="1.0" encoding="UTF-8" standalone="yes"?>
<Relationships xmlns="http://schemas.openxmlformats.org/package/2006/relationships"><Relationship Id="rId9" Type="http://schemas.openxmlformats.org/officeDocument/2006/relationships/image" Target="../media/image8.png"/><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image" Target="../media/image2.png"/><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1" Type="http://schemas.openxmlformats.org/officeDocument/2006/relationships/slideLayout" Target="../slideLayouts/slideLayout1.xml"/><Relationship Id="rId10" Type="http://schemas.openxmlformats.org/officeDocument/2006/relationships/tags" Target="../tags/tag63.xml"/><Relationship Id="rId1" Type="http://schemas.openxmlformats.org/officeDocument/2006/relationships/tags" Target="../tags/tag5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55905" y="1684338"/>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五</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简单有机化</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合物及其应用</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1068070" y="1656080"/>
            <a:ext cx="9799955" cy="2887980"/>
          </a:xfrm>
          <a:prstGeom prst="roundRect">
            <a:avLst/>
          </a:prstGeom>
          <a:solidFill>
            <a:schemeClr val="tx2">
              <a:lumMod val="25000"/>
              <a:lumOff val="75000"/>
              <a:alpha val="57000"/>
            </a:schemeClr>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3"/>
          <p:cNvSpPr txBox="1"/>
          <p:nvPr/>
        </p:nvSpPr>
        <p:spPr>
          <a:xfrm>
            <a:off x="1358900" y="2244725"/>
            <a:ext cx="9251950" cy="1476375"/>
          </a:xfrm>
          <a:prstGeom prst="rect">
            <a:avLst/>
          </a:prstGeom>
          <a:noFill/>
        </p:spPr>
        <p:txBody>
          <a:bodyPr wrap="square" rtlCol="0" anchor="t">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为了书写方便，有机化合物除用结构式表示外，还可以用结构简式表示，如乙烷、丙烷、丁烷的结构简式分别为CH</a:t>
            </a:r>
            <a:r>
              <a:rPr lang="zh-CN" altLang="en-US" sz="2000" baseline="-25000">
                <a:latin typeface="微软雅黑" panose="020B0503020204020204" charset="-122"/>
                <a:ea typeface="微软雅黑" panose="020B0503020204020204" charset="-122"/>
                <a:cs typeface="微软雅黑" panose="020B0503020204020204" charset="-122"/>
                <a:sym typeface="+mn-ea"/>
              </a:rPr>
              <a:t>3</a:t>
            </a:r>
            <a:r>
              <a:rPr lang="en-US" altLang="zh-CN" sz="2000">
                <a:latin typeface="微软雅黑" panose="020B0503020204020204" charset="-122"/>
                <a:ea typeface="微软雅黑" panose="020B0503020204020204" charset="-122"/>
                <a:cs typeface="微软雅黑" panose="020B0503020204020204" charset="-122"/>
                <a:sym typeface="+mn-ea"/>
              </a:rPr>
              <a:t>CH</a:t>
            </a:r>
            <a:r>
              <a:rPr lang="en-US" altLang="zh-CN" sz="2000" baseline="-25000">
                <a:latin typeface="微软雅黑" panose="020B0503020204020204" charset="-122"/>
                <a:ea typeface="微软雅黑" panose="020B0503020204020204" charset="-122"/>
                <a:cs typeface="微软雅黑" panose="020B0503020204020204" charset="-122"/>
                <a:sym typeface="+mn-ea"/>
              </a:rPr>
              <a:t>3</a:t>
            </a:r>
            <a:r>
              <a:rPr lang="zh-CN" altLang="en-US" sz="2000">
                <a:latin typeface="微软雅黑" panose="020B0503020204020204" charset="-122"/>
                <a:ea typeface="微软雅黑" panose="020B0503020204020204" charset="-122"/>
                <a:cs typeface="微软雅黑" panose="020B0503020204020204" charset="-122"/>
                <a:sym typeface="+mn-ea"/>
              </a:rPr>
              <a:t>、CH</a:t>
            </a:r>
            <a:r>
              <a:rPr lang="zh-CN" altLang="en-US" sz="2000" baseline="-25000">
                <a:latin typeface="微软雅黑" panose="020B0503020204020204" charset="-122"/>
                <a:ea typeface="微软雅黑" panose="020B0503020204020204" charset="-122"/>
                <a:cs typeface="微软雅黑" panose="020B0503020204020204" charset="-122"/>
                <a:sym typeface="+mn-ea"/>
              </a:rPr>
              <a:t>3</a:t>
            </a:r>
            <a:r>
              <a:rPr lang="zh-CN" altLang="en-US" sz="2000">
                <a:latin typeface="微软雅黑" panose="020B0503020204020204" charset="-122"/>
                <a:ea typeface="微软雅黑" panose="020B0503020204020204" charset="-122"/>
                <a:cs typeface="微软雅黑" panose="020B0503020204020204" charset="-122"/>
                <a:sym typeface="+mn-ea"/>
              </a:rPr>
              <a:t>CH</a:t>
            </a:r>
            <a:r>
              <a:rPr lang="zh-CN" altLang="en-US" sz="2000" baseline="-25000">
                <a:latin typeface="微软雅黑" panose="020B0503020204020204" charset="-122"/>
                <a:ea typeface="微软雅黑" panose="020B0503020204020204" charset="-122"/>
                <a:cs typeface="微软雅黑" panose="020B0503020204020204" charset="-122"/>
                <a:sym typeface="+mn-ea"/>
              </a:rPr>
              <a:t>2</a:t>
            </a:r>
            <a:r>
              <a:rPr lang="zh-CN" altLang="en-US" sz="2000">
                <a:latin typeface="微软雅黑" panose="020B0503020204020204" charset="-122"/>
                <a:ea typeface="微软雅黑" panose="020B0503020204020204" charset="-122"/>
                <a:cs typeface="微软雅黑" panose="020B0503020204020204" charset="-122"/>
                <a:sym typeface="+mn-ea"/>
              </a:rPr>
              <a:t>C</a:t>
            </a:r>
            <a:r>
              <a:rPr lang="en-US" altLang="zh-CN" sz="2000">
                <a:latin typeface="微软雅黑" panose="020B0503020204020204" charset="-122"/>
                <a:ea typeface="微软雅黑" panose="020B0503020204020204" charset="-122"/>
                <a:cs typeface="微软雅黑" panose="020B0503020204020204" charset="-122"/>
                <a:sym typeface="+mn-ea"/>
              </a:rPr>
              <a:t>H</a:t>
            </a:r>
            <a:r>
              <a:rPr lang="en-US" altLang="zh-CN" sz="2000" baseline="-25000">
                <a:latin typeface="微软雅黑" panose="020B0503020204020204" charset="-122"/>
                <a:ea typeface="微软雅黑" panose="020B0503020204020204" charset="-122"/>
                <a:cs typeface="微软雅黑" panose="020B0503020204020204" charset="-122"/>
                <a:sym typeface="+mn-ea"/>
              </a:rPr>
              <a:t>3</a:t>
            </a:r>
            <a:r>
              <a:rPr lang="zh-CN" altLang="en-US" sz="2000">
                <a:latin typeface="微软雅黑" panose="020B0503020204020204" charset="-122"/>
                <a:ea typeface="微软雅黑" panose="020B0503020204020204" charset="-122"/>
                <a:cs typeface="微软雅黑" panose="020B0503020204020204" charset="-122"/>
                <a:sym typeface="+mn-ea"/>
              </a:rPr>
              <a:t>和CH</a:t>
            </a:r>
            <a:r>
              <a:rPr lang="en-US" altLang="zh-CN" sz="2000" baseline="-25000">
                <a:latin typeface="微软雅黑" panose="020B0503020204020204" charset="-122"/>
                <a:ea typeface="微软雅黑" panose="020B0503020204020204" charset="-122"/>
                <a:cs typeface="微软雅黑" panose="020B0503020204020204" charset="-122"/>
                <a:sym typeface="+mn-ea"/>
              </a:rPr>
              <a:t>3</a:t>
            </a:r>
            <a:r>
              <a:rPr lang="en-US" altLang="zh-CN" sz="2000">
                <a:latin typeface="微软雅黑" panose="020B0503020204020204" charset="-122"/>
                <a:ea typeface="微软雅黑" panose="020B0503020204020204" charset="-122"/>
                <a:cs typeface="微软雅黑" panose="020B0503020204020204" charset="-122"/>
                <a:sym typeface="+mn-ea"/>
              </a:rPr>
              <a:t>(</a:t>
            </a:r>
            <a:r>
              <a:rPr lang="zh-CN" altLang="en-US" sz="2000">
                <a:latin typeface="微软雅黑" panose="020B0503020204020204" charset="-122"/>
                <a:ea typeface="微软雅黑" panose="020B0503020204020204" charset="-122"/>
                <a:cs typeface="微软雅黑" panose="020B0503020204020204" charset="-122"/>
                <a:sym typeface="+mn-ea"/>
              </a:rPr>
              <a:t>CH</a:t>
            </a:r>
            <a:r>
              <a:rPr lang="en-US" altLang="zh-CN" sz="2000" baseline="-25000">
                <a:latin typeface="微软雅黑" panose="020B0503020204020204" charset="-122"/>
                <a:ea typeface="微软雅黑" panose="020B0503020204020204" charset="-122"/>
                <a:cs typeface="微软雅黑" panose="020B0503020204020204" charset="-122"/>
                <a:sym typeface="+mn-ea"/>
              </a:rPr>
              <a:t>2</a:t>
            </a:r>
            <a:r>
              <a:rPr lang="en-US" altLang="zh-CN" sz="2000">
                <a:latin typeface="微软雅黑" panose="020B0503020204020204" charset="-122"/>
                <a:ea typeface="微软雅黑" panose="020B0503020204020204" charset="-122"/>
                <a:cs typeface="微软雅黑" panose="020B0503020204020204" charset="-122"/>
                <a:sym typeface="+mn-ea"/>
              </a:rPr>
              <a:t>)</a:t>
            </a:r>
            <a:r>
              <a:rPr lang="en-US" altLang="zh-CN" sz="2000" baseline="-25000">
                <a:latin typeface="微软雅黑" panose="020B0503020204020204" charset="-122"/>
                <a:ea typeface="微软雅黑" panose="020B0503020204020204" charset="-122"/>
                <a:cs typeface="微软雅黑" panose="020B0503020204020204" charset="-122"/>
                <a:sym typeface="+mn-ea"/>
              </a:rPr>
              <a:t>2</a:t>
            </a:r>
            <a:r>
              <a:rPr lang="zh-CN" altLang="en-US" sz="2000">
                <a:latin typeface="微软雅黑" panose="020B0503020204020204" charset="-122"/>
                <a:ea typeface="微软雅黑" panose="020B0503020204020204" charset="-122"/>
                <a:cs typeface="微软雅黑" panose="020B0503020204020204" charset="-122"/>
                <a:sym typeface="+mn-ea"/>
              </a:rPr>
              <a:t>CH</a:t>
            </a:r>
            <a:r>
              <a:rPr lang="zh-CN" altLang="en-US" sz="2000" baseline="-25000">
                <a:latin typeface="微软雅黑" panose="020B0503020204020204" charset="-122"/>
                <a:ea typeface="微软雅黑" panose="020B0503020204020204" charset="-122"/>
                <a:cs typeface="微软雅黑" panose="020B0503020204020204" charset="-122"/>
                <a:sym typeface="+mn-ea"/>
              </a:rPr>
              <a:t>3</a:t>
            </a:r>
            <a:r>
              <a:rPr lang="zh-CN" altLang="en-US" sz="2000">
                <a:latin typeface="微软雅黑" panose="020B0503020204020204" charset="-122"/>
                <a:ea typeface="微软雅黑" panose="020B0503020204020204" charset="-122"/>
                <a:cs typeface="微软雅黑" panose="020B0503020204020204" charset="-122"/>
                <a:sym typeface="+mn-ea"/>
              </a:rPr>
              <a:t>。</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仔细观察上述三种烷烃的结构式和结构简式，你发现各有什么特点？</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grpSp>
        <p:nvGrpSpPr>
          <p:cNvPr id="9" name="组合 8"/>
          <p:cNvGrpSpPr/>
          <p:nvPr/>
        </p:nvGrpSpPr>
        <p:grpSpPr>
          <a:xfrm>
            <a:off x="1607820" y="1308735"/>
            <a:ext cx="4064000" cy="516890"/>
            <a:chOff x="13314" y="1834"/>
            <a:chExt cx="6400" cy="814"/>
          </a:xfrm>
        </p:grpSpPr>
        <p:sp>
          <p:nvSpPr>
            <p:cNvPr id="5" name="圆角矩形 4"/>
            <p:cNvSpPr/>
            <p:nvPr>
              <p:custDataLst>
                <p:tags r:id="rId8"/>
              </p:custDataLst>
            </p:nvPr>
          </p:nvSpPr>
          <p:spPr>
            <a:xfrm>
              <a:off x="13314" y="1834"/>
              <a:ext cx="2530" cy="807"/>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9"/>
              </p:custDataLst>
            </p:nvPr>
          </p:nvSpPr>
          <p:spPr>
            <a:xfrm>
              <a:off x="13314" y="1923"/>
              <a:ext cx="6400" cy="725"/>
            </a:xfrm>
            <a:prstGeom prst="rect">
              <a:avLst/>
            </a:prstGeom>
          </p:spPr>
          <p:txBody>
            <a:bodyPr>
              <a:spAutoFit/>
              <a:extLst>
                <a:ext uri="{4A0BC546-FE56-4ADE-93B0-CB8AF2F6F144}">
                  <wpsdc:textFrameExt xmlns:wpsdc="http://www.wps.cn/officeDocument/2022/drawingmlCustomData" type="text"/>
                </a:ext>
              </a:extLst>
            </a:bodyPr>
            <a:p>
              <a:pPr algn="l"/>
              <a:r>
                <a:rPr lang="en-US" altLang="zh-CN" sz="2400" b="1">
                  <a:solidFill>
                    <a:schemeClr val="bg1"/>
                  </a:solidFill>
                  <a:latin typeface="Arial" panose="020B0604020202020204" pitchFamily="34" charset="0"/>
                  <a:ea typeface="微软雅黑" panose="020B0503020204020204" charset="-122"/>
                </a:rPr>
                <a:t>·</a:t>
              </a:r>
              <a:r>
                <a:rPr lang="zh-CN" altLang="en-US" sz="2400" b="1">
                  <a:solidFill>
                    <a:schemeClr val="bg1"/>
                  </a:solidFill>
                  <a:latin typeface="仿宋" panose="02010609060101010101" charset="-122"/>
                  <a:ea typeface="仿宋" panose="02010609060101010101" charset="-122"/>
                </a:rPr>
                <a:t>观察思考</a:t>
              </a:r>
              <a:r>
                <a:rPr lang="en-US" altLang="zh-CN" sz="2400" b="1">
                  <a:solidFill>
                    <a:schemeClr val="bg1"/>
                  </a:solidFill>
                  <a:latin typeface="Arial" panose="020B0604020202020204" pitchFamily="34" charset="0"/>
                  <a:ea typeface="微软雅黑" panose="020B0503020204020204" charset="-122"/>
                </a:rPr>
                <a:t>·</a:t>
              </a:r>
              <a:endParaRPr lang="en-US" altLang="zh-CN" sz="2400" b="1">
                <a:solidFill>
                  <a:schemeClr val="bg1"/>
                </a:solidFill>
                <a:latin typeface="Arial" panose="020B0604020202020204" pitchFamily="34" charset="0"/>
                <a:ea typeface="微软雅黑" panose="020B0503020204020204" charset="-122"/>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965200" y="1365250"/>
            <a:ext cx="10260330" cy="332295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从三种</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的结构式或结构简式可以看出，它们的结构相似，相邻的烷</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分子组成相差一个CH</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原子团。像这样结构相似、分子组成相差一个或若干个CH</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原子团的有机化合物互称为同系物。甲</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等，它们互为</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的同系物。烷</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的分子组成可用通式C</a:t>
            </a:r>
            <a:r>
              <a:rPr sz="2000" baseline="-25000">
                <a:latin typeface="微软雅黑" panose="020B0503020204020204" charset="-122"/>
                <a:ea typeface="微软雅黑" panose="020B0503020204020204" charset="-122"/>
                <a:cs typeface="微软雅黑" panose="020B0503020204020204" charset="-122"/>
                <a:sym typeface="+mn-ea"/>
              </a:rPr>
              <a:t>n</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2</a:t>
            </a:r>
            <a:r>
              <a:rPr lang="en-US" sz="2000" baseline="-25000">
                <a:latin typeface="微软雅黑" panose="020B0503020204020204" charset="-122"/>
                <a:ea typeface="微软雅黑" panose="020B0503020204020204" charset="-122"/>
                <a:cs typeface="微软雅黑" panose="020B0503020204020204" charset="-122"/>
                <a:sym typeface="+mn-ea"/>
              </a:rPr>
              <a:t>n+2</a:t>
            </a:r>
            <a:r>
              <a:rPr sz="2000">
                <a:latin typeface="微软雅黑" panose="020B0503020204020204" charset="-122"/>
                <a:ea typeface="微软雅黑" panose="020B0503020204020204" charset="-122"/>
                <a:cs typeface="微软雅黑" panose="020B0503020204020204" charset="-122"/>
                <a:sym typeface="+mn-ea"/>
              </a:rPr>
              <a:t>时表示（n为分子中碳原子的个数）。</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同系物的化学性质相似，如烷</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都可以在空气中</a:t>
            </a:r>
            <a:r>
              <a:rPr lang="zh-CN" sz="2000">
                <a:latin typeface="微软雅黑" panose="020B0503020204020204" charset="-122"/>
                <a:ea typeface="微软雅黑" panose="020B0503020204020204" charset="-122"/>
                <a:cs typeface="微软雅黑" panose="020B0503020204020204" charset="-122"/>
                <a:sym typeface="+mn-ea"/>
              </a:rPr>
              <a:t>燃烧</a:t>
            </a:r>
            <a:r>
              <a:rPr sz="2000">
                <a:latin typeface="微软雅黑" panose="020B0503020204020204" charset="-122"/>
                <a:ea typeface="微软雅黑" panose="020B0503020204020204" charset="-122"/>
                <a:cs typeface="微软雅黑" panose="020B0503020204020204" charset="-122"/>
                <a:sym typeface="+mn-ea"/>
              </a:rPr>
              <a:t>，在光照条件下都能与氯气发生取代反应等。</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随着分子中碳原子数的增加，其沸点会逐渐升高、密度会逐渐增大，在常温下的存在状态由气态、液态逐步变为固态（当碳原子数</a:t>
            </a:r>
            <a:r>
              <a:rPr lang="en-US"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17时</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为固态）。</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887095" y="1038225"/>
            <a:ext cx="10417810" cy="2030095"/>
          </a:xfrm>
          <a:prstGeom prst="rect">
            <a:avLst/>
          </a:prstGeom>
          <a:noFill/>
        </p:spPr>
        <p:txBody>
          <a:bodyPr wrap="square" rtlCol="0">
            <a:spAutoFit/>
          </a:bodyPr>
          <a:p>
            <a:pPr indent="457200" fontAlgn="auto">
              <a:lnSpc>
                <a:spcPct val="150000"/>
              </a:lnSpc>
            </a:pP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（三）有机化合物的同分异构现象</a:t>
            </a:r>
            <a:endPar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尝试搭建丁</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（C</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rPr>
              <a:t>10</a:t>
            </a:r>
            <a:r>
              <a:rPr sz="2000">
                <a:latin typeface="微软雅黑" panose="020B0503020204020204" charset="-122"/>
                <a:ea typeface="微软雅黑" panose="020B0503020204020204" charset="-122"/>
                <a:cs typeface="微软雅黑" panose="020B0503020204020204" charset="-122"/>
              </a:rPr>
              <a:t>）的球棍模型，看看能得到几种不同的结构。思考一下，丁</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分子中的碳链是直线式的吗？</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8"/>
            </p:custDataLst>
          </p:nvPr>
        </p:nvPicPr>
        <p:blipFill>
          <a:blip r:embed="rId9"/>
          <a:stretch>
            <a:fillRect/>
          </a:stretch>
        </p:blipFill>
        <p:spPr>
          <a:xfrm>
            <a:off x="2235200" y="2729865"/>
            <a:ext cx="7534275" cy="30289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custDataLst>
              <p:tags r:id="rId7"/>
            </p:custDataLst>
          </p:nvPr>
        </p:nvSpPr>
        <p:spPr>
          <a:xfrm>
            <a:off x="793750" y="1221105"/>
            <a:ext cx="10417810" cy="147637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当我们用结构式表示</a:t>
            </a:r>
            <a:r>
              <a:rPr lang="zh-CN" sz="2000">
                <a:latin typeface="微软雅黑" panose="020B0503020204020204" charset="-122"/>
                <a:ea typeface="微软雅黑" panose="020B0503020204020204" charset="-122"/>
                <a:cs typeface="微软雅黑" panose="020B0503020204020204" charset="-122"/>
                <a:sym typeface="+mn-ea"/>
              </a:rPr>
              <a:t>丁烷</a:t>
            </a:r>
            <a:r>
              <a:rPr sz="2000">
                <a:latin typeface="微软雅黑" panose="020B0503020204020204" charset="-122"/>
                <a:ea typeface="微软雅黑" panose="020B0503020204020204" charset="-122"/>
                <a:cs typeface="微软雅黑" panose="020B0503020204020204" charset="-122"/>
                <a:sym typeface="+mn-ea"/>
              </a:rPr>
              <a:t>（C</a:t>
            </a:r>
            <a:r>
              <a:rPr sz="2000" baseline="-25000">
                <a:latin typeface="微软雅黑" panose="020B0503020204020204" charset="-122"/>
                <a:ea typeface="微软雅黑" panose="020B0503020204020204" charset="-122"/>
                <a:cs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10</a:t>
            </a:r>
            <a:r>
              <a:rPr sz="2000">
                <a:latin typeface="微软雅黑" panose="020B0503020204020204" charset="-122"/>
                <a:ea typeface="微软雅黑" panose="020B0503020204020204" charset="-122"/>
                <a:cs typeface="微软雅黑" panose="020B0503020204020204" charset="-122"/>
                <a:sym typeface="+mn-ea"/>
              </a:rPr>
              <a:t>）时，可以写出两种不同的结构：一种是四个碳原子连成直链，另一种是碳原子存在支链。为了区别，前者被称为正丁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，后者被称为异丁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。正丁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和异丁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的性质有所差异（表5-3）。</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8"/>
            </p:custDataLst>
          </p:nvPr>
        </p:nvPicPr>
        <p:blipFill>
          <a:blip r:embed="rId9"/>
          <a:stretch>
            <a:fillRect/>
          </a:stretch>
        </p:blipFill>
        <p:spPr>
          <a:xfrm>
            <a:off x="1633220" y="2892425"/>
            <a:ext cx="8924925" cy="23526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3"/>
          <p:cNvSpPr txBox="1"/>
          <p:nvPr/>
        </p:nvSpPr>
        <p:spPr>
          <a:xfrm>
            <a:off x="1068070" y="1546860"/>
            <a:ext cx="9879330" cy="239966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像正</a:t>
            </a:r>
            <a:r>
              <a:rPr lang="zh-CN" sz="2000">
                <a:latin typeface="微软雅黑" panose="020B0503020204020204" charset="-122"/>
                <a:ea typeface="微软雅黑" panose="020B0503020204020204" charset="-122"/>
                <a:cs typeface="微软雅黑" panose="020B0503020204020204" charset="-122"/>
                <a:sym typeface="+mn-ea"/>
              </a:rPr>
              <a:t>丁烷</a:t>
            </a:r>
            <a:r>
              <a:rPr sz="2000">
                <a:latin typeface="微软雅黑" panose="020B0503020204020204" charset="-122"/>
                <a:ea typeface="微软雅黑" panose="020B0503020204020204" charset="-122"/>
                <a:cs typeface="微软雅黑" panose="020B0503020204020204" charset="-122"/>
                <a:sym typeface="+mn-ea"/>
              </a:rPr>
              <a:t>和异丁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这样，具有相同的分子式而结构和性质不同的化合物，互为同分异构体，这种现象称为同分异构现象。随着</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分子中碳原子数的增加，</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的同分异构体数目不断增加。例如，戊</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（C</a:t>
            </a:r>
            <a:r>
              <a:rPr lang="en-US" sz="2000" baseline="-25000">
                <a:latin typeface="微软雅黑" panose="020B0503020204020204" charset="-122"/>
                <a:ea typeface="微软雅黑" panose="020B0503020204020204" charset="-122"/>
                <a:cs typeface="微软雅黑" panose="020B0503020204020204" charset="-122"/>
                <a:sym typeface="+mn-ea"/>
              </a:rPr>
              <a:t>5</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12</a:t>
            </a:r>
            <a:r>
              <a:rPr sz="2000">
                <a:latin typeface="微软雅黑" panose="020B0503020204020204" charset="-122"/>
                <a:ea typeface="微软雅黑" panose="020B0503020204020204" charset="-122"/>
                <a:cs typeface="微软雅黑" panose="020B0503020204020204" charset="-122"/>
                <a:sym typeface="+mn-ea"/>
              </a:rPr>
              <a:t>）有3种，己</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（C</a:t>
            </a:r>
            <a:r>
              <a:rPr sz="2000" baseline="-25000">
                <a:latin typeface="微软雅黑" panose="020B0503020204020204" charset="-122"/>
                <a:ea typeface="微软雅黑" panose="020B0503020204020204" charset="-122"/>
                <a:cs typeface="微软雅黑" panose="020B0503020204020204" charset="-122"/>
                <a:sym typeface="+mn-ea"/>
              </a:rPr>
              <a:t>6</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14</a:t>
            </a:r>
            <a:r>
              <a:rPr sz="2000">
                <a:latin typeface="微软雅黑" panose="020B0503020204020204" charset="-122"/>
                <a:ea typeface="微软雅黑" panose="020B0503020204020204" charset="-122"/>
                <a:cs typeface="微软雅黑" panose="020B0503020204020204" charset="-122"/>
                <a:sym typeface="+mn-ea"/>
              </a:rPr>
              <a:t>）有5种，辛</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（C</a:t>
            </a:r>
            <a:r>
              <a:rPr lang="en-US" sz="2000" baseline="-25000">
                <a:latin typeface="微软雅黑" panose="020B0503020204020204" charset="-122"/>
                <a:ea typeface="微软雅黑" panose="020B0503020204020204" charset="-122"/>
                <a:cs typeface="微软雅黑" panose="020B0503020204020204" charset="-122"/>
                <a:sym typeface="+mn-ea"/>
              </a:rPr>
              <a:t>8</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18</a:t>
            </a:r>
            <a:r>
              <a:rPr sz="2000">
                <a:latin typeface="微软雅黑" panose="020B0503020204020204" charset="-122"/>
                <a:ea typeface="微软雅黑" panose="020B0503020204020204" charset="-122"/>
                <a:cs typeface="微软雅黑" panose="020B0503020204020204" charset="-122"/>
                <a:sym typeface="+mn-ea"/>
              </a:rPr>
              <a:t>）有18种，而</a:t>
            </a:r>
            <a:r>
              <a:rPr lang="zh-CN" sz="2000">
                <a:latin typeface="微软雅黑" panose="020B0503020204020204" charset="-122"/>
                <a:ea typeface="微软雅黑" panose="020B0503020204020204" charset="-122"/>
                <a:cs typeface="微软雅黑" panose="020B0503020204020204" charset="-122"/>
                <a:sym typeface="+mn-ea"/>
              </a:rPr>
              <a:t>癸烷</a:t>
            </a:r>
            <a:r>
              <a:rPr sz="2000">
                <a:latin typeface="微软雅黑" panose="020B0503020204020204" charset="-122"/>
                <a:ea typeface="微软雅黑" panose="020B0503020204020204" charset="-122"/>
                <a:cs typeface="微软雅黑" panose="020B0503020204020204" charset="-122"/>
                <a:sym typeface="+mn-ea"/>
              </a:rPr>
              <a:t>（C</a:t>
            </a:r>
            <a:r>
              <a:rPr lang="en-US" sz="2000" baseline="-25000">
                <a:latin typeface="微软雅黑" panose="020B0503020204020204" charset="-122"/>
                <a:ea typeface="微软雅黑" panose="020B0503020204020204" charset="-122"/>
                <a:cs typeface="微软雅黑" panose="020B0503020204020204" charset="-122"/>
                <a:sym typeface="+mn-ea"/>
              </a:rPr>
              <a:t>10</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22</a:t>
            </a:r>
            <a:r>
              <a:rPr sz="2000">
                <a:latin typeface="微软雅黑" panose="020B0503020204020204" charset="-122"/>
                <a:ea typeface="微软雅黑" panose="020B0503020204020204" charset="-122"/>
                <a:cs typeface="微软雅黑" panose="020B0503020204020204" charset="-122"/>
                <a:sym typeface="+mn-ea"/>
              </a:rPr>
              <a:t>）有75种之多。同分异构现象是有机化合物数量巨大的重要原因之一。</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716280" y="1221105"/>
            <a:ext cx="10521950" cy="2953385"/>
          </a:xfrm>
          <a:prstGeom prst="rect">
            <a:avLst/>
          </a:prstGeom>
          <a:noFill/>
        </p:spPr>
        <p:txBody>
          <a:bodyPr wrap="square" rtlCol="0">
            <a:spAutoFit/>
          </a:bodyPr>
          <a:p>
            <a:pPr indent="457200" fontAlgn="auto">
              <a:lnSpc>
                <a:spcPct val="150000"/>
              </a:lnSpc>
            </a:pP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（四）烷烃的命名</a:t>
            </a:r>
            <a:endPar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分子失去1个氢原子后所剩余的原子团称为</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基，用“－R”表示。例如，甲</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分子失去1个氢原子后剩余的原子团“－CH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”称为甲基，乙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分子失去1个氢原子后剩余的原子团“一CH</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”就称为乙基。</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有机化合物多采用系统命名法来命名。</a:t>
            </a:r>
            <a:r>
              <a:rPr lang="zh-CN" sz="2000" b="1">
                <a:solidFill>
                  <a:srgbClr val="C00000"/>
                </a:solidFill>
                <a:latin typeface="微软雅黑" panose="020B0503020204020204" charset="-122"/>
                <a:ea typeface="微软雅黑" panose="020B0503020204020204" charset="-122"/>
                <a:cs typeface="微软雅黑" panose="020B0503020204020204" charset="-122"/>
              </a:rPr>
              <a:t>烷烃</a:t>
            </a:r>
            <a:r>
              <a:rPr sz="2000" b="1">
                <a:solidFill>
                  <a:srgbClr val="C00000"/>
                </a:solidFill>
                <a:latin typeface="微软雅黑" panose="020B0503020204020204" charset="-122"/>
                <a:ea typeface="微软雅黑" panose="020B0503020204020204" charset="-122"/>
                <a:cs typeface="微软雅黑" panose="020B0503020204020204" charset="-122"/>
              </a:rPr>
              <a:t>的系统命名法</a:t>
            </a:r>
            <a:r>
              <a:rPr sz="2000">
                <a:latin typeface="微软雅黑" panose="020B0503020204020204" charset="-122"/>
                <a:ea typeface="微软雅黑" panose="020B0503020204020204" charset="-122"/>
                <a:cs typeface="微软雅黑" panose="020B0503020204020204" charset="-122"/>
              </a:rPr>
              <a:t>是其他有机化合物系统命名法的基础，掌握了</a:t>
            </a:r>
            <a:r>
              <a:rPr lang="zh-CN" sz="2000">
                <a:latin typeface="微软雅黑" panose="020B0503020204020204" charset="-122"/>
                <a:ea typeface="微软雅黑" panose="020B0503020204020204" charset="-122"/>
                <a:cs typeface="微软雅黑" panose="020B0503020204020204" charset="-122"/>
              </a:rPr>
              <a:t>烷烃</a:t>
            </a:r>
            <a:r>
              <a:rPr sz="2000">
                <a:latin typeface="微软雅黑" panose="020B0503020204020204" charset="-122"/>
                <a:ea typeface="微软雅黑" panose="020B0503020204020204" charset="-122"/>
                <a:cs typeface="微软雅黑" panose="020B0503020204020204" charset="-122"/>
              </a:rPr>
              <a:t>的系统命名法，对其他有机化合物的系统命名原则也就容易理解了。</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16280" y="877570"/>
            <a:ext cx="10802620" cy="3876675"/>
          </a:xfrm>
          <a:prstGeom prst="rect">
            <a:avLst/>
          </a:prstGeom>
          <a:noFill/>
        </p:spPr>
        <p:txBody>
          <a:bodyPr wrap="square" rtlCol="0" anchor="t">
            <a:spAutoFit/>
          </a:bodyPr>
          <a:p>
            <a:pPr indent="457200" fontAlgn="auto">
              <a:lnSpc>
                <a:spcPct val="150000"/>
              </a:lnSpc>
            </a:pPr>
            <a:r>
              <a:rPr lang="zh-CN" sz="2400" b="1">
                <a:solidFill>
                  <a:schemeClr val="tx2">
                    <a:lumMod val="90000"/>
                    <a:lumOff val="10000"/>
                  </a:schemeClr>
                </a:solidFill>
                <a:latin typeface="微软雅黑" panose="020B0503020204020204" charset="-122"/>
                <a:ea typeface="微软雅黑" panose="020B0503020204020204" charset="-122"/>
                <a:cs typeface="微软雅黑" panose="020B0503020204020204" charset="-122"/>
                <a:sym typeface="+mn-ea"/>
              </a:rPr>
              <a:t>烷烃</a:t>
            </a:r>
            <a:r>
              <a:rPr sz="2400" b="1">
                <a:solidFill>
                  <a:schemeClr val="tx2">
                    <a:lumMod val="90000"/>
                    <a:lumOff val="10000"/>
                  </a:schemeClr>
                </a:solidFill>
                <a:latin typeface="微软雅黑" panose="020B0503020204020204" charset="-122"/>
                <a:ea typeface="微软雅黑" panose="020B0503020204020204" charset="-122"/>
                <a:cs typeface="微软雅黑" panose="020B0503020204020204" charset="-122"/>
                <a:sym typeface="+mn-ea"/>
              </a:rPr>
              <a:t>的系统命名原则和步骤如下：</a:t>
            </a:r>
            <a:endParaRPr sz="2400" b="1">
              <a:solidFill>
                <a:schemeClr val="tx2">
                  <a:lumMod val="90000"/>
                  <a:lumOff val="1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solidFill>
                  <a:srgbClr val="C00000"/>
                </a:solidFill>
                <a:latin typeface="微软雅黑" panose="020B0503020204020204" charset="-122"/>
                <a:ea typeface="微软雅黑" panose="020B0503020204020204" charset="-122"/>
                <a:cs typeface="微软雅黑" panose="020B0503020204020204" charset="-122"/>
                <a:sym typeface="+mn-ea"/>
              </a:rPr>
              <a:t>(1）确定主链。</a:t>
            </a:r>
            <a:r>
              <a:rPr sz="2000">
                <a:latin typeface="微软雅黑" panose="020B0503020204020204" charset="-122"/>
                <a:ea typeface="微软雅黑" panose="020B0503020204020204" charset="-122"/>
                <a:cs typeface="微软雅黑" panose="020B0503020204020204" charset="-122"/>
                <a:sym typeface="+mn-ea"/>
              </a:rPr>
              <a:t>在分子中，选择含碳原子数最多的一条碳链作为主链。根据主链所含碳原子数称为“某</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”。主链碳原子数为1-10的依次称为甲</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、丁</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、戊</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、己</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、庚</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、辛</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a:t>
            </a:r>
            <a:r>
              <a:rPr lang="zh-CN" sz="2000">
                <a:latin typeface="微软雅黑" panose="020B0503020204020204" charset="-122"/>
                <a:ea typeface="微软雅黑" panose="020B0503020204020204" charset="-122"/>
                <a:cs typeface="微软雅黑" panose="020B0503020204020204" charset="-122"/>
                <a:sym typeface="+mn-ea"/>
              </a:rPr>
              <a:t>壬</a:t>
            </a:r>
            <a:r>
              <a:rPr sz="2000">
                <a:latin typeface="微软雅黑" panose="020B0503020204020204" charset="-122"/>
                <a:ea typeface="微软雅黑" panose="020B0503020204020204" charset="-122"/>
                <a:cs typeface="微软雅黑" panose="020B0503020204020204" charset="-122"/>
                <a:sym typeface="+mn-ea"/>
              </a:rPr>
              <a:t>皖和</a:t>
            </a:r>
            <a:r>
              <a:rPr lang="zh-CN" sz="2000">
                <a:latin typeface="微软雅黑" panose="020B0503020204020204" charset="-122"/>
                <a:ea typeface="微软雅黑" panose="020B0503020204020204" charset="-122"/>
                <a:cs typeface="微软雅黑" panose="020B0503020204020204" charset="-122"/>
                <a:sym typeface="+mn-ea"/>
              </a:rPr>
              <a:t>癸烷</a:t>
            </a:r>
            <a:r>
              <a:rPr sz="2000">
                <a:latin typeface="微软雅黑" panose="020B0503020204020204" charset="-122"/>
                <a:ea typeface="微软雅黑" panose="020B0503020204020204" charset="-122"/>
                <a:cs typeface="微软雅黑" panose="020B0503020204020204" charset="-122"/>
                <a:sym typeface="+mn-ea"/>
              </a:rPr>
              <a:t>；主链碳原子数大于10的，就用中文数字表示，如“十六</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”表示主链碳原子数为16个。主链之外的支链称为取代基。</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solidFill>
                  <a:srgbClr val="C00000"/>
                </a:solidFill>
                <a:latin typeface="微软雅黑" panose="020B0503020204020204" charset="-122"/>
                <a:ea typeface="微软雅黑" panose="020B0503020204020204" charset="-122"/>
                <a:cs typeface="微软雅黑" panose="020B0503020204020204" charset="-122"/>
                <a:sym typeface="+mn-ea"/>
              </a:rPr>
              <a:t>(2）编号支链。</a:t>
            </a:r>
            <a:r>
              <a:rPr sz="2000">
                <a:latin typeface="微软雅黑" panose="020B0503020204020204" charset="-122"/>
                <a:ea typeface="微软雅黑" panose="020B0503020204020204" charset="-122"/>
                <a:cs typeface="微软雅黑" panose="020B0503020204020204" charset="-122"/>
                <a:sym typeface="+mn-ea"/>
              </a:rPr>
              <a:t>把主链中离简单支链最近的一端作为起点，用阿拉伯数字1,2,3等给主链的碳原子依次编号，取代基（支链）的位置以它所连接的主链上碳原子的编号数来表示。</a:t>
            </a:r>
            <a:endParaRPr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583815" y="4261485"/>
            <a:ext cx="7299960" cy="204343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65175" y="903605"/>
            <a:ext cx="10405110" cy="2399665"/>
          </a:xfrm>
          <a:prstGeom prst="rect">
            <a:avLst/>
          </a:prstGeom>
          <a:noFill/>
        </p:spPr>
        <p:txBody>
          <a:bodyPr wrap="square" rtlCol="0" anchor="t">
            <a:spAutoFit/>
          </a:bodyPr>
          <a:p>
            <a:pPr indent="457200" fontAlgn="auto">
              <a:lnSpc>
                <a:spcPct val="150000"/>
              </a:lnSpc>
            </a:pPr>
            <a:r>
              <a:rPr sz="2000" b="1">
                <a:solidFill>
                  <a:srgbClr val="C00000"/>
                </a:solidFill>
                <a:latin typeface="微软雅黑" panose="020B0503020204020204" charset="-122"/>
                <a:ea typeface="微软雅黑" panose="020B0503020204020204" charset="-122"/>
                <a:cs typeface="微软雅黑" panose="020B0503020204020204" charset="-122"/>
                <a:sym typeface="+mn-ea"/>
              </a:rPr>
              <a:t>(3）进行命名。</a:t>
            </a:r>
            <a:r>
              <a:rPr sz="2000">
                <a:latin typeface="微软雅黑" panose="020B0503020204020204" charset="-122"/>
                <a:ea typeface="微软雅黑" panose="020B0503020204020204" charset="-122"/>
                <a:cs typeface="微软雅黑" panose="020B0503020204020204" charset="-122"/>
                <a:sym typeface="+mn-ea"/>
              </a:rPr>
              <a:t>命名时取代基的位置、数目和名称依次写在主链名称的前面，位置与名称之间用半字线“一”连接。如果分子中有几个相同的取代基，则合并起来用二、三等数字表示其数目，相同取代基的位置之间用“，”隔开；如果分子中有几个不同的取代基，则不能合并，遵循简单在前、复杂在后的原则进行书写。</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7"/>
            </p:custDataLst>
          </p:nvPr>
        </p:nvPicPr>
        <p:blipFill>
          <a:blip r:embed="rId8"/>
          <a:stretch>
            <a:fillRect/>
          </a:stretch>
        </p:blipFill>
        <p:spPr>
          <a:xfrm>
            <a:off x="2862580" y="2799080"/>
            <a:ext cx="5967730" cy="2658110"/>
          </a:xfrm>
          <a:prstGeom prst="rect">
            <a:avLst/>
          </a:prstGeom>
        </p:spPr>
      </p:pic>
      <p:sp>
        <p:nvSpPr>
          <p:cNvPr id="5" name="文本框 4"/>
          <p:cNvSpPr txBox="1"/>
          <p:nvPr>
            <p:custDataLst>
              <p:tags r:id="rId9"/>
            </p:custDataLst>
          </p:nvPr>
        </p:nvSpPr>
        <p:spPr>
          <a:xfrm>
            <a:off x="765810" y="5424805"/>
            <a:ext cx="10495915" cy="1014730"/>
          </a:xfrm>
          <a:prstGeom prst="rect">
            <a:avLst/>
          </a:prstGeom>
          <a:noFill/>
        </p:spPr>
        <p:txBody>
          <a:bodyPr wrap="square" rtlCol="0" anchor="t">
            <a:spAutoFit/>
          </a:bodyPr>
          <a:p>
            <a:pPr indent="508000" fontAlgn="auto">
              <a:lnSpc>
                <a:spcPct val="150000"/>
              </a:lnSpc>
              <a:extLst>
                <a:ext uri="{35155182-B16C-46BC-9424-99874614C6A1}">
                  <wpsdc:indentchars xmlns:wpsdc="http://www.wps.cn/officeDocument/2017/drawingmlCustomData" val="200" checksum="282533468"/>
                </a:ext>
              </a:extLst>
            </a:pPr>
            <a:r>
              <a:rPr sz="2000" b="1">
                <a:solidFill>
                  <a:srgbClr val="C00000"/>
                </a:solidFill>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如果烷烃分子具有</a:t>
            </a:r>
            <a:r>
              <a:rPr sz="2000" b="1">
                <a:solidFill>
                  <a:srgbClr val="C00000"/>
                </a:solidFill>
                <a:latin typeface="微软雅黑" panose="020B0503020204020204" charset="-122"/>
                <a:ea typeface="微软雅黑" panose="020B0503020204020204" charset="-122"/>
                <a:cs typeface="微软雅黑" panose="020B0503020204020204" charset="-122"/>
              </a:rPr>
              <a:t>两个同样长度的碳链</a:t>
            </a:r>
            <a:r>
              <a:rPr sz="2000">
                <a:latin typeface="微软雅黑" panose="020B0503020204020204" charset="-122"/>
                <a:ea typeface="微软雅黑" panose="020B0503020204020204" charset="-122"/>
                <a:cs typeface="微软雅黑" panose="020B0503020204020204" charset="-122"/>
              </a:rPr>
              <a:t>都可以作为主链，那么</a:t>
            </a:r>
            <a:r>
              <a:rPr sz="2000" b="1">
                <a:solidFill>
                  <a:srgbClr val="C00000"/>
                </a:solidFill>
                <a:latin typeface="微软雅黑" panose="020B0503020204020204" charset="-122"/>
                <a:ea typeface="微软雅黑" panose="020B0503020204020204" charset="-122"/>
                <a:cs typeface="微软雅黑" panose="020B0503020204020204" charset="-122"/>
              </a:rPr>
              <a:t>选择连有取代基数目多的碳链为主链。</a:t>
            </a:r>
            <a:endParaRPr sz="2000" b="1">
              <a:solidFill>
                <a:srgbClr val="C00000"/>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210945" y="1193165"/>
            <a:ext cx="2965450"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二、乙烯和乙炔</a:t>
              </a:r>
              <a:endParaRPr lang="zh-CN" altLang="en-US" sz="2400" b="1">
                <a:solidFill>
                  <a:schemeClr val="bg1"/>
                </a:solidFill>
                <a:latin typeface="微软雅黑" panose="020B0503020204020204" charset="-122"/>
                <a:ea typeface="微软雅黑" panose="020B0503020204020204" charset="-122"/>
              </a:endParaRPr>
            </a:p>
          </p:txBody>
        </p:sp>
      </p:grpSp>
      <p:grpSp>
        <p:nvGrpSpPr>
          <p:cNvPr id="8" name="组合 7"/>
          <p:cNvGrpSpPr/>
          <p:nvPr/>
        </p:nvGrpSpPr>
        <p:grpSpPr>
          <a:xfrm>
            <a:off x="716280" y="1847215"/>
            <a:ext cx="10904855" cy="2034540"/>
            <a:chOff x="1128" y="2909"/>
            <a:chExt cx="17173" cy="3204"/>
          </a:xfrm>
        </p:grpSpPr>
        <p:sp>
          <p:nvSpPr>
            <p:cNvPr id="12" name="文本框 11"/>
            <p:cNvSpPr txBox="1"/>
            <p:nvPr>
              <p:custDataLst>
                <p:tags r:id="rId9"/>
              </p:custDataLst>
            </p:nvPr>
          </p:nvSpPr>
          <p:spPr>
            <a:xfrm>
              <a:off x="1128" y="3061"/>
              <a:ext cx="17173" cy="3052"/>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在具有链状分子结构的</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里，除了饱和链</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烷烃</a:t>
              </a:r>
              <a:r>
                <a:rPr sz="2000">
                  <a:latin typeface="微软雅黑" panose="020B0503020204020204" charset="-122"/>
                  <a:ea typeface="微软雅黑" panose="020B0503020204020204" charset="-122"/>
                  <a:cs typeface="微软雅黑" panose="020B0503020204020204" charset="-122"/>
                </a:rPr>
                <a:t>）外，还有许多含碳碳双键</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和碳碳三键</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的</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，它们分子里的氢原子数比相应的</a:t>
              </a:r>
              <a:r>
                <a:rPr lang="zh-CN" sz="2000">
                  <a:latin typeface="微软雅黑" panose="020B0503020204020204" charset="-122"/>
                  <a:ea typeface="微软雅黑" panose="020B0503020204020204" charset="-122"/>
                  <a:cs typeface="微软雅黑" panose="020B0503020204020204" charset="-122"/>
                </a:rPr>
                <a:t>烷烃</a:t>
              </a:r>
              <a:r>
                <a:rPr sz="2000">
                  <a:latin typeface="微软雅黑" panose="020B0503020204020204" charset="-122"/>
                  <a:ea typeface="微软雅黑" panose="020B0503020204020204" charset="-122"/>
                  <a:cs typeface="微软雅黑" panose="020B0503020204020204" charset="-122"/>
                </a:rPr>
                <a:t>少，碳原子的价键没有被饱和，这类怪叫作</a:t>
              </a:r>
              <a:r>
                <a:rPr sz="2000" b="1">
                  <a:solidFill>
                    <a:srgbClr val="C00000"/>
                  </a:solidFill>
                  <a:latin typeface="微软雅黑" panose="020B0503020204020204" charset="-122"/>
                  <a:ea typeface="微软雅黑" panose="020B0503020204020204" charset="-122"/>
                  <a:cs typeface="微软雅黑" panose="020B0503020204020204" charset="-122"/>
                </a:rPr>
                <a:t>不饱和</a:t>
              </a:r>
              <a:r>
                <a:rPr lang="zh-CN" sz="2000" b="1">
                  <a:solidFill>
                    <a:srgbClr val="C00000"/>
                  </a:solidFill>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。分子中含有的</a:t>
              </a:r>
              <a:r>
                <a:rPr lang="en-US" sz="2000">
                  <a:latin typeface="微软雅黑" panose="020B0503020204020204" charset="-122"/>
                  <a:ea typeface="微软雅黑" panose="020B0503020204020204" charset="-122"/>
                  <a:cs typeface="微软雅黑" panose="020B0503020204020204" charset="-122"/>
                </a:rPr>
                <a:t>              </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称为</a:t>
              </a:r>
              <a:r>
                <a:rPr lang="zh-CN" sz="2000" b="1">
                  <a:solidFill>
                    <a:srgbClr val="C00000"/>
                  </a:solidFill>
                  <a:latin typeface="微软雅黑" panose="020B0503020204020204" charset="-122"/>
                  <a:ea typeface="微软雅黑" panose="020B0503020204020204" charset="-122"/>
                  <a:cs typeface="微软雅黑" panose="020B0503020204020204" charset="-122"/>
                </a:rPr>
                <a:t>烯烃</a:t>
              </a:r>
              <a:r>
                <a:rPr sz="2000">
                  <a:latin typeface="微软雅黑" panose="020B0503020204020204" charset="-122"/>
                  <a:ea typeface="微软雅黑" panose="020B0503020204020204" charset="-122"/>
                  <a:cs typeface="微软雅黑" panose="020B0503020204020204" charset="-122"/>
                </a:rPr>
                <a:t>，含有的</a:t>
              </a:r>
              <a:r>
                <a:rPr lang="en-US" sz="2000">
                  <a:latin typeface="微软雅黑" panose="020B0503020204020204" charset="-122"/>
                  <a:ea typeface="微软雅黑" panose="020B0503020204020204" charset="-122"/>
                  <a:cs typeface="微软雅黑" panose="020B0503020204020204" charset="-122"/>
                </a:rPr>
                <a:t>                       </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称为</a:t>
              </a:r>
              <a:r>
                <a:rPr lang="zh-CN" sz="2000" b="1">
                  <a:solidFill>
                    <a:srgbClr val="C00000"/>
                  </a:solidFill>
                  <a:latin typeface="微软雅黑" panose="020B0503020204020204" charset="-122"/>
                  <a:ea typeface="微软雅黑" panose="020B0503020204020204" charset="-122"/>
                  <a:cs typeface="微软雅黑" panose="020B0503020204020204" charset="-122"/>
                </a:rPr>
                <a:t>炔烃</a:t>
              </a:r>
              <a:r>
                <a:rPr sz="2000">
                  <a:latin typeface="微软雅黑" panose="020B0503020204020204" charset="-122"/>
                  <a:ea typeface="微软雅黑" panose="020B0503020204020204" charset="-122"/>
                  <a:cs typeface="微软雅黑" panose="020B0503020204020204" charset="-122"/>
                </a:rPr>
                <a:t>，烯</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和</a:t>
              </a:r>
              <a:r>
                <a:rPr lang="zh-CN" sz="2000">
                  <a:latin typeface="微软雅黑" panose="020B0503020204020204" charset="-122"/>
                  <a:ea typeface="微软雅黑" panose="020B0503020204020204" charset="-122"/>
                  <a:cs typeface="微软雅黑" panose="020B0503020204020204" charset="-122"/>
                </a:rPr>
                <a:t>炔烃</a:t>
              </a:r>
              <a:r>
                <a:rPr sz="2000">
                  <a:latin typeface="微软雅黑" panose="020B0503020204020204" charset="-122"/>
                  <a:ea typeface="微软雅黑" panose="020B0503020204020204" charset="-122"/>
                  <a:cs typeface="微软雅黑" panose="020B0503020204020204" charset="-122"/>
                </a:rPr>
                <a:t>都是不饱和链</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custDataLst>
                <p:tags r:id="rId10"/>
              </p:custDataLst>
            </p:nvPr>
          </p:nvPicPr>
          <p:blipFill>
            <a:blip r:embed="rId11"/>
            <a:stretch>
              <a:fillRect/>
            </a:stretch>
          </p:blipFill>
          <p:spPr>
            <a:xfrm>
              <a:off x="15583" y="2909"/>
              <a:ext cx="1619" cy="1056"/>
            </a:xfrm>
            <a:prstGeom prst="rect">
              <a:avLst/>
            </a:prstGeom>
          </p:spPr>
        </p:pic>
        <p:pic>
          <p:nvPicPr>
            <p:cNvPr id="11" name="图片 10"/>
            <p:cNvPicPr>
              <a:picLocks noChangeAspect="1"/>
            </p:cNvPicPr>
            <p:nvPr>
              <p:custDataLst>
                <p:tags r:id="rId12"/>
              </p:custDataLst>
            </p:nvPr>
          </p:nvPicPr>
          <p:blipFill>
            <a:blip r:embed="rId13"/>
            <a:stretch>
              <a:fillRect/>
            </a:stretch>
          </p:blipFill>
          <p:spPr>
            <a:xfrm>
              <a:off x="2551" y="3897"/>
              <a:ext cx="2573" cy="693"/>
            </a:xfrm>
            <a:prstGeom prst="rect">
              <a:avLst/>
            </a:prstGeom>
          </p:spPr>
        </p:pic>
        <p:pic>
          <p:nvPicPr>
            <p:cNvPr id="14" name="图片 13"/>
            <p:cNvPicPr>
              <a:picLocks noChangeAspect="1"/>
            </p:cNvPicPr>
            <p:nvPr>
              <p:custDataLst>
                <p:tags r:id="rId14"/>
              </p:custDataLst>
            </p:nvPr>
          </p:nvPicPr>
          <p:blipFill>
            <a:blip r:embed="rId11"/>
            <a:stretch>
              <a:fillRect/>
            </a:stretch>
          </p:blipFill>
          <p:spPr>
            <a:xfrm>
              <a:off x="7699" y="4392"/>
              <a:ext cx="1619" cy="1056"/>
            </a:xfrm>
            <a:prstGeom prst="rect">
              <a:avLst/>
            </a:prstGeom>
          </p:spPr>
        </p:pic>
        <p:pic>
          <p:nvPicPr>
            <p:cNvPr id="15" name="图片 14"/>
            <p:cNvPicPr>
              <a:picLocks noChangeAspect="1"/>
            </p:cNvPicPr>
            <p:nvPr>
              <p:custDataLst>
                <p:tags r:id="rId15"/>
              </p:custDataLst>
            </p:nvPr>
          </p:nvPicPr>
          <p:blipFill>
            <a:blip r:embed="rId13"/>
            <a:stretch>
              <a:fillRect/>
            </a:stretch>
          </p:blipFill>
          <p:spPr>
            <a:xfrm>
              <a:off x="13008" y="4629"/>
              <a:ext cx="2573" cy="693"/>
            </a:xfrm>
            <a:prstGeom prst="rect">
              <a:avLst/>
            </a:prstGeom>
          </p:spPr>
        </p:pic>
      </p:grpSp>
      <p:pic>
        <p:nvPicPr>
          <p:cNvPr id="13" name="图片 12"/>
          <p:cNvPicPr>
            <a:picLocks noChangeAspect="1"/>
          </p:cNvPicPr>
          <p:nvPr>
            <p:custDataLst>
              <p:tags r:id="rId16"/>
            </p:custDataLst>
          </p:nvPr>
        </p:nvPicPr>
        <p:blipFill>
          <a:blip r:embed="rId17"/>
          <a:stretch>
            <a:fillRect/>
          </a:stretch>
        </p:blipFill>
        <p:spPr>
          <a:xfrm>
            <a:off x="1730375" y="4111625"/>
            <a:ext cx="8877300" cy="15906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828675" y="926465"/>
            <a:ext cx="10448290" cy="2953385"/>
          </a:xfrm>
          <a:prstGeom prst="rect">
            <a:avLst/>
          </a:prstGeom>
          <a:noFill/>
        </p:spPr>
        <p:txBody>
          <a:bodyPr wrap="square" rtlCol="0">
            <a:spAutoFit/>
          </a:bodyPr>
          <a:p>
            <a:pPr indent="457200" fontAlgn="auto">
              <a:lnSpc>
                <a:spcPct val="150000"/>
              </a:lnSpc>
            </a:pP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（一）乙烯</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乙烯是最简单的烯</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，也是世界上产量最大的化工产品之一，乙烯的产量是衡量一个国家石油化工发展水平的标志。乙烯是合成塑料、纤维、橡胶的重要原料，也是水果和蔬菜的催熟剂。</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乙烯是无色、无昧的气体，难溶于水。乙烯的分子式为C</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H</a:t>
            </a:r>
            <a:r>
              <a:rPr lang="en-US"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，结构式和结构简式如图5-12所示。</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4196080" y="3879850"/>
            <a:ext cx="3790315" cy="18154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54100" y="2032635"/>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4666615" y="1223645"/>
            <a:ext cx="6852285" cy="583565"/>
          </a:xfrm>
          <a:prstGeom prst="rect">
            <a:avLst/>
          </a:prstGeom>
          <a:noFill/>
        </p:spPr>
        <p:txBody>
          <a:bodyPr wrap="square" rtlCol="0">
            <a:spAutoFit/>
          </a:bodyPr>
          <a:p>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2</a:t>
            </a: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烃</a:t>
            </a:r>
            <a:endPar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custDataLst>
              <p:tags r:id="rId10"/>
            </p:custDataLst>
          </p:nvPr>
        </p:nvSpPr>
        <p:spPr>
          <a:xfrm>
            <a:off x="716280" y="2805430"/>
            <a:ext cx="10347325" cy="2380615"/>
          </a:xfrm>
          <a:prstGeom prst="rect">
            <a:avLst/>
          </a:prstGeom>
          <a:noFill/>
        </p:spPr>
        <p:txBody>
          <a:bodyPr wrap="square" rtlCol="0">
            <a:no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1.理解甲烷、乙烯、乙炔、苯的主要性质及其在生产、生活中的重要应用。</a:t>
            </a:r>
            <a:endParaRPr lang="zh-CN" altLang="en-US"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2.知道氧化、加成、取代三种有机反应类型。</a:t>
            </a:r>
            <a:endParaRPr lang="zh-CN" altLang="en-US"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3.知道有机化合物存在同分异构现象，了解烷烃的系统命名方法。</a:t>
            </a:r>
            <a:endParaRPr lang="zh-CN" altLang="en-US"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567055" y="1221105"/>
            <a:ext cx="10813415" cy="4272915"/>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721995" y="1221105"/>
            <a:ext cx="10440035" cy="1938020"/>
          </a:xfrm>
          <a:prstGeom prst="rect">
            <a:avLst/>
          </a:prstGeom>
          <a:noFill/>
        </p:spPr>
        <p:txBody>
          <a:bodyPr wrap="square" rtlCol="0">
            <a:spAutoFit/>
          </a:bodyPr>
          <a:p>
            <a:pPr indent="457200" algn="ctr" fontAlgn="auto">
              <a:lnSpc>
                <a:spcPct val="150000"/>
              </a:lnSpc>
            </a:pPr>
            <a:r>
              <a:rPr sz="2000" b="1">
                <a:solidFill>
                  <a:schemeClr val="accent1">
                    <a:lumMod val="50000"/>
                  </a:schemeClr>
                </a:solidFill>
                <a:latin typeface="微软雅黑" panose="020B0503020204020204" charset="-122"/>
                <a:ea typeface="微软雅黑" panose="020B0503020204020204" charset="-122"/>
                <a:cs typeface="微软雅黑" panose="020B0503020204020204" charset="-122"/>
              </a:rPr>
              <a:t>乙烯</a:t>
            </a:r>
            <a:r>
              <a:rPr lang="zh-CN" sz="2000" b="1">
                <a:solidFill>
                  <a:schemeClr val="accent1">
                    <a:lumMod val="50000"/>
                  </a:schemeClr>
                </a:solidFill>
                <a:latin typeface="微软雅黑" panose="020B0503020204020204" charset="-122"/>
                <a:ea typeface="微软雅黑" panose="020B0503020204020204" charset="-122"/>
                <a:cs typeface="微软雅黑" panose="020B0503020204020204" charset="-122"/>
              </a:rPr>
              <a:t>的化学性质</a:t>
            </a:r>
            <a:endParaRPr lang="zh-CN" sz="20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如图5-13、图5-14所示，把乙烯分别通入盛有酸性KMn</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的四氯化碳溶液的试管中，观察并记录实验现象。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实验现象</a:t>
            </a:r>
            <a:r>
              <a:rPr lang="en-US" altLang="zh-CN" sz="2000">
                <a:latin typeface="微软雅黑" panose="020B0503020204020204" charset="-122"/>
                <a:ea typeface="微软雅黑" panose="020B0503020204020204" charset="-122"/>
                <a:cs typeface="微软雅黑" panose="020B0503020204020204" charset="-122"/>
              </a:rPr>
              <a:t>______________________________________________</a:t>
            </a:r>
            <a:endParaRPr lang="en-US" altLang="zh-CN"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1750695" y="3228975"/>
            <a:ext cx="8382000" cy="212407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55015" y="856615"/>
            <a:ext cx="10241280" cy="193802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由于分子中存在不饱和的碳碳双键，乙烯能被</a:t>
            </a:r>
            <a:r>
              <a:rPr lang="zh-CN" sz="2000">
                <a:latin typeface="微软雅黑" panose="020B0503020204020204" charset="-122"/>
                <a:ea typeface="微软雅黑" panose="020B0503020204020204" charset="-122"/>
                <a:cs typeface="微软雅黑" panose="020B0503020204020204" charset="-122"/>
                <a:sym typeface="+mn-ea"/>
              </a:rPr>
              <a:t>高锰酸钾</a:t>
            </a:r>
            <a:r>
              <a:rPr sz="2000">
                <a:latin typeface="微软雅黑" panose="020B0503020204020204" charset="-122"/>
                <a:ea typeface="微软雅黑" panose="020B0503020204020204" charset="-122"/>
                <a:cs typeface="微软雅黑" panose="020B0503020204020204" charset="-122"/>
                <a:sym typeface="+mn-ea"/>
              </a:rPr>
              <a:t>氧化，使紫色的酸性KMn</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溶液褪色。利用该反应可以鉴别</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和烯</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除了能与</a:t>
            </a:r>
            <a:r>
              <a:rPr lang="zh-CN" sz="2000">
                <a:latin typeface="微软雅黑" panose="020B0503020204020204" charset="-122"/>
                <a:ea typeface="微软雅黑" panose="020B0503020204020204" charset="-122"/>
                <a:cs typeface="微软雅黑" panose="020B0503020204020204" charset="-122"/>
                <a:sym typeface="+mn-ea"/>
              </a:rPr>
              <a:t>高锰酸钾</a:t>
            </a:r>
            <a:r>
              <a:rPr sz="2000">
                <a:latin typeface="微软雅黑" panose="020B0503020204020204" charset="-122"/>
                <a:ea typeface="微软雅黑" panose="020B0503020204020204" charset="-122"/>
                <a:cs typeface="微软雅黑" panose="020B0503020204020204" charset="-122"/>
                <a:sym typeface="+mn-ea"/>
              </a:rPr>
              <a:t>发生反应被氧化外，乙烯还能在空气中燃烧，放出大量的热，发出明亮的火焰并伴有黑烟生成。</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588260" y="2795905"/>
            <a:ext cx="6386830" cy="806450"/>
          </a:xfrm>
          <a:prstGeom prst="rect">
            <a:avLst/>
          </a:prstGeom>
        </p:spPr>
      </p:pic>
      <p:sp>
        <p:nvSpPr>
          <p:cNvPr id="5" name="文本框 4"/>
          <p:cNvSpPr txBox="1"/>
          <p:nvPr/>
        </p:nvSpPr>
        <p:spPr>
          <a:xfrm>
            <a:off x="754380" y="3488055"/>
            <a:ext cx="10357485" cy="101473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乙烯使</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的四氯化碳溶液褪色的实质是碳碳双键中的一个键断裂，两个</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原子分别加到双键两端的碳原子上，生成</a:t>
            </a:r>
            <a:r>
              <a:rPr lang="zh-CN" sz="2000">
                <a:latin typeface="微软雅黑" panose="020B0503020204020204" charset="-122"/>
                <a:ea typeface="微软雅黑" panose="020B0503020204020204" charset="-122"/>
                <a:cs typeface="微软雅黑" panose="020B0503020204020204" charset="-122"/>
                <a:sym typeface="+mn-ea"/>
              </a:rPr>
              <a:t>无</a:t>
            </a:r>
            <a:r>
              <a:rPr sz="2000">
                <a:latin typeface="微软雅黑" panose="020B0503020204020204" charset="-122"/>
                <a:ea typeface="微软雅黑" panose="020B0503020204020204" charset="-122"/>
                <a:cs typeface="微软雅黑" panose="020B0503020204020204" charset="-122"/>
                <a:sym typeface="+mn-ea"/>
              </a:rPr>
              <a:t>色的1</a:t>
            </a:r>
            <a:r>
              <a:rPr lang="en-US"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2－二</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液体。</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7" name="图片 6"/>
          <p:cNvPicPr>
            <a:picLocks noChangeAspect="1"/>
          </p:cNvPicPr>
          <p:nvPr>
            <p:custDataLst>
              <p:tags r:id="rId9"/>
            </p:custDataLst>
          </p:nvPr>
        </p:nvPicPr>
        <p:blipFill>
          <a:blip r:embed="rId10"/>
          <a:stretch>
            <a:fillRect/>
          </a:stretch>
        </p:blipFill>
        <p:spPr>
          <a:xfrm>
            <a:off x="2847975" y="4599305"/>
            <a:ext cx="6031865" cy="174371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190625" y="1365250"/>
            <a:ext cx="9516110" cy="193802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像乙烯与</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这样的反应有机化合物分子中不饱和键（如双键）两端的碳原子与其他原子或原子团直接结合生成新的化合物的反应叫作</a:t>
            </a:r>
            <a:r>
              <a:rPr sz="2000" b="1">
                <a:solidFill>
                  <a:srgbClr val="C00000"/>
                </a:solidFill>
                <a:latin typeface="微软雅黑" panose="020B0503020204020204" charset="-122"/>
                <a:ea typeface="微软雅黑" panose="020B0503020204020204" charset="-122"/>
                <a:cs typeface="微软雅黑" panose="020B0503020204020204" charset="-122"/>
                <a:sym typeface="+mn-ea"/>
              </a:rPr>
              <a:t>加成反应</a:t>
            </a:r>
            <a:r>
              <a:rPr sz="2000">
                <a:latin typeface="微软雅黑" panose="020B0503020204020204" charset="-122"/>
                <a:ea typeface="微软雅黑" panose="020B0503020204020204" charset="-122"/>
                <a:cs typeface="微软雅黑" panose="020B0503020204020204" charset="-122"/>
                <a:sym typeface="+mn-ea"/>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除与</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的四氯化碳溶液反应外</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乙烯还能与水、氢气、氯化氢等在一定条件下发生加成反应。</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385695" y="3429000"/>
            <a:ext cx="7419975" cy="866775"/>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872490" y="967740"/>
            <a:ext cx="10445750" cy="3415030"/>
          </a:xfrm>
          <a:prstGeom prst="rect">
            <a:avLst/>
          </a:prstGeom>
          <a:noFill/>
        </p:spPr>
        <p:txBody>
          <a:bodyPr wrap="square" rtlCol="0">
            <a:spAutoFit/>
          </a:bodyPr>
          <a:p>
            <a:pPr indent="457200" fontAlgn="auto">
              <a:lnSpc>
                <a:spcPct val="150000"/>
              </a:lnSpc>
            </a:pP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（二）乙炔</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在修理厂、建筑工地等场所，经常可以看见工人用高温火焰切割体积、厚度较大的金属材料（图5-15）。他们使用的就是乙</a:t>
            </a:r>
            <a:r>
              <a:rPr lang="zh-CN" sz="2000">
                <a:latin typeface="微软雅黑" panose="020B0503020204020204" charset="-122"/>
                <a:ea typeface="微软雅黑" panose="020B0503020204020204" charset="-122"/>
                <a:cs typeface="微软雅黑" panose="020B0503020204020204" charset="-122"/>
              </a:rPr>
              <a:t>炔</a:t>
            </a:r>
            <a:r>
              <a:rPr sz="2000">
                <a:latin typeface="微软雅黑" panose="020B0503020204020204" charset="-122"/>
                <a:ea typeface="微软雅黑" panose="020B0503020204020204" charset="-122"/>
                <a:cs typeface="微软雅黑" panose="020B0503020204020204" charset="-122"/>
              </a:rPr>
              <a:t>在氧气中燃烧产生的氧</a:t>
            </a:r>
            <a:r>
              <a:rPr lang="zh-CN" sz="2000">
                <a:latin typeface="微软雅黑" panose="020B0503020204020204" charset="-122"/>
                <a:ea typeface="微软雅黑" panose="020B0503020204020204" charset="-122"/>
                <a:cs typeface="微软雅黑" panose="020B0503020204020204" charset="-122"/>
              </a:rPr>
              <a:t>炔</a:t>
            </a:r>
            <a:r>
              <a:rPr sz="2000">
                <a:latin typeface="微软雅黑" panose="020B0503020204020204" charset="-122"/>
                <a:ea typeface="微软雅黑" panose="020B0503020204020204" charset="-122"/>
                <a:cs typeface="微软雅黑" panose="020B0503020204020204" charset="-122"/>
              </a:rPr>
              <a:t>焰，其火焰温度可达3000℃以上，远远超过钢铁的熔点。</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是</a:t>
            </a:r>
            <a:r>
              <a:rPr lang="zh-CN" sz="2000">
                <a:latin typeface="微软雅黑" panose="020B0503020204020204" charset="-122"/>
                <a:ea typeface="微软雅黑" panose="020B0503020204020204" charset="-122"/>
                <a:cs typeface="微软雅黑" panose="020B0503020204020204" charset="-122"/>
                <a:sym typeface="+mn-ea"/>
              </a:rPr>
              <a:t>无</a:t>
            </a:r>
            <a:r>
              <a:rPr sz="2000">
                <a:latin typeface="微软雅黑" panose="020B0503020204020204" charset="-122"/>
                <a:ea typeface="微软雅黑" panose="020B0503020204020204" charset="-122"/>
                <a:cs typeface="微软雅黑" panose="020B0503020204020204" charset="-122"/>
                <a:sym typeface="+mn-ea"/>
              </a:rPr>
              <a:t>色、无</a:t>
            </a:r>
            <a:r>
              <a:rPr lang="zh-CN" sz="2000">
                <a:latin typeface="微软雅黑" panose="020B0503020204020204" charset="-122"/>
                <a:ea typeface="微软雅黑" panose="020B0503020204020204" charset="-122"/>
                <a:cs typeface="微软雅黑" panose="020B0503020204020204" charset="-122"/>
                <a:sym typeface="+mn-ea"/>
              </a:rPr>
              <a:t>味</a:t>
            </a:r>
            <a:r>
              <a:rPr sz="2000">
                <a:latin typeface="微软雅黑" panose="020B0503020204020204" charset="-122"/>
                <a:ea typeface="微软雅黑" panose="020B0503020204020204" charset="-122"/>
                <a:cs typeface="微软雅黑" panose="020B0503020204020204" charset="-122"/>
                <a:sym typeface="+mn-ea"/>
              </a:rPr>
              <a:t>的气体，微溶于水，易溶于苯、四氯化碳等有机溶剂。现在的乙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主要来自石油、煤的加工，传统工业多使用电石(CaC</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）与水反应制取乙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321560" y="4067175"/>
            <a:ext cx="7362825" cy="81915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3" name="组合 2"/>
          <p:cNvGrpSpPr/>
          <p:nvPr/>
        </p:nvGrpSpPr>
        <p:grpSpPr>
          <a:xfrm>
            <a:off x="1190625" y="1221105"/>
            <a:ext cx="9580880" cy="1475740"/>
            <a:chOff x="1875" y="2150"/>
            <a:chExt cx="15088" cy="2324"/>
          </a:xfrm>
        </p:grpSpPr>
        <p:sp>
          <p:nvSpPr>
            <p:cNvPr id="12" name="文本框 11"/>
            <p:cNvSpPr txBox="1"/>
            <p:nvPr>
              <p:custDataLst>
                <p:tags r:id="rId7"/>
              </p:custDataLst>
            </p:nvPr>
          </p:nvSpPr>
          <p:spPr>
            <a:xfrm>
              <a:off x="1875" y="2150"/>
              <a:ext cx="15088" cy="232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炔</a:t>
              </a:r>
              <a:r>
                <a:rPr sz="2000">
                  <a:latin typeface="微软雅黑" panose="020B0503020204020204" charset="-122"/>
                  <a:ea typeface="微软雅黑" panose="020B0503020204020204" charset="-122"/>
                  <a:cs typeface="微软雅黑" panose="020B0503020204020204" charset="-122"/>
                </a:rPr>
                <a:t>的分子式为C</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rPr>
                <a:t>H</a:t>
              </a:r>
              <a:r>
                <a:rPr lang="en-US"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，是最简单的</a:t>
              </a:r>
              <a:r>
                <a:rPr lang="zh-CN" sz="2000">
                  <a:latin typeface="微软雅黑" panose="020B0503020204020204" charset="-122"/>
                  <a:ea typeface="微软雅黑" panose="020B0503020204020204" charset="-122"/>
                  <a:cs typeface="微软雅黑" panose="020B0503020204020204" charset="-122"/>
                </a:rPr>
                <a:t>炔烃</a:t>
              </a:r>
              <a:r>
                <a:rPr sz="2000">
                  <a:latin typeface="微软雅黑" panose="020B0503020204020204" charset="-122"/>
                  <a:ea typeface="微软雅黑" panose="020B0503020204020204" charset="-122"/>
                  <a:cs typeface="微软雅黑" panose="020B0503020204020204" charset="-122"/>
                </a:rPr>
                <a:t>。在乙</a:t>
              </a:r>
              <a:r>
                <a:rPr lang="zh-CN" sz="2000">
                  <a:latin typeface="微软雅黑" panose="020B0503020204020204" charset="-122"/>
                  <a:ea typeface="微软雅黑" panose="020B0503020204020204" charset="-122"/>
                  <a:cs typeface="微软雅黑" panose="020B0503020204020204" charset="-122"/>
                </a:rPr>
                <a:t>炔</a:t>
              </a:r>
              <a:r>
                <a:rPr sz="2000">
                  <a:latin typeface="微软雅黑" panose="020B0503020204020204" charset="-122"/>
                  <a:ea typeface="微软雅黑" panose="020B0503020204020204" charset="-122"/>
                  <a:cs typeface="微软雅黑" panose="020B0503020204020204" charset="-122"/>
                </a:rPr>
                <a:t>分子里，两个碳原子间有三对共用电子，形成碳碳三键</a:t>
              </a:r>
              <a:r>
                <a:rPr lang="en-US" sz="2000">
                  <a:latin typeface="微软雅黑" panose="020B0503020204020204" charset="-122"/>
                  <a:ea typeface="微软雅黑" panose="020B0503020204020204" charset="-122"/>
                  <a:cs typeface="微软雅黑" panose="020B0503020204020204" charset="-122"/>
                </a:rPr>
                <a:t>                       </a:t>
              </a:r>
              <a:r>
                <a:rPr lang="zh-CN" alt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炔</a:t>
              </a:r>
              <a:r>
                <a:rPr sz="2000">
                  <a:latin typeface="微软雅黑" panose="020B0503020204020204" charset="-122"/>
                  <a:ea typeface="微软雅黑" panose="020B0503020204020204" charset="-122"/>
                  <a:cs typeface="微软雅黑" panose="020B0503020204020204" charset="-122"/>
                </a:rPr>
                <a:t>的结构式是</a:t>
              </a:r>
              <a:r>
                <a:rPr lang="en-US" sz="2000">
                  <a:latin typeface="微软雅黑" panose="020B0503020204020204" charset="-122"/>
                  <a:ea typeface="微软雅黑" panose="020B0503020204020204" charset="-122"/>
                  <a:cs typeface="微软雅黑" panose="020B0503020204020204" charset="-122"/>
                </a:rPr>
                <a:t>                     </a:t>
              </a:r>
              <a:r>
                <a:rPr lang="zh-CN" alt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结构简式是</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custDataLst>
                <p:tags r:id="rId8"/>
              </p:custDataLst>
            </p:nvPr>
          </p:nvPicPr>
          <p:blipFill>
            <a:blip r:embed="rId9"/>
            <a:srcRect l="4650" t="9124"/>
            <a:stretch>
              <a:fillRect/>
            </a:stretch>
          </p:blipFill>
          <p:spPr>
            <a:xfrm>
              <a:off x="6550" y="2988"/>
              <a:ext cx="2563" cy="747"/>
            </a:xfrm>
            <a:prstGeom prst="rect">
              <a:avLst/>
            </a:prstGeom>
          </p:spPr>
        </p:pic>
        <p:pic>
          <p:nvPicPr>
            <p:cNvPr id="14" name="图片 13"/>
            <p:cNvPicPr>
              <a:picLocks noChangeAspect="1"/>
            </p:cNvPicPr>
            <p:nvPr>
              <p:custDataLst>
                <p:tags r:id="rId10"/>
              </p:custDataLst>
            </p:nvPr>
          </p:nvPicPr>
          <p:blipFill>
            <a:blip r:embed="rId11"/>
            <a:srcRect r="779"/>
            <a:stretch>
              <a:fillRect/>
            </a:stretch>
          </p:blipFill>
          <p:spPr>
            <a:xfrm>
              <a:off x="12425" y="2991"/>
              <a:ext cx="2293" cy="672"/>
            </a:xfrm>
            <a:prstGeom prst="rect">
              <a:avLst/>
            </a:prstGeom>
          </p:spPr>
        </p:pic>
        <p:pic>
          <p:nvPicPr>
            <p:cNvPr id="15" name="图片 14"/>
            <p:cNvPicPr>
              <a:picLocks noChangeAspect="1"/>
            </p:cNvPicPr>
            <p:nvPr>
              <p:custDataLst>
                <p:tags r:id="rId12"/>
              </p:custDataLst>
            </p:nvPr>
          </p:nvPicPr>
          <p:blipFill>
            <a:blip r:embed="rId13"/>
            <a:stretch>
              <a:fillRect/>
            </a:stretch>
          </p:blipFill>
          <p:spPr>
            <a:xfrm>
              <a:off x="2551" y="3717"/>
              <a:ext cx="1789" cy="645"/>
            </a:xfrm>
            <a:prstGeom prst="rect">
              <a:avLst/>
            </a:prstGeom>
          </p:spPr>
        </p:pic>
      </p:grpSp>
      <p:sp>
        <p:nvSpPr>
          <p:cNvPr id="4" name="文本框 3"/>
          <p:cNvSpPr txBox="1"/>
          <p:nvPr/>
        </p:nvSpPr>
        <p:spPr>
          <a:xfrm>
            <a:off x="1190625" y="2785745"/>
            <a:ext cx="9719310" cy="147637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与乙烯在分子结构上类似，都属于不饱和</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。因此，乙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也可以发生氧化反应和加成反应，使酸性KMn</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溶液和</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的四氯化碳溶液褪色。乙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能在空气中燃烧发出明亮的火焰，产生大量的黑烟。</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5" name="图片 4"/>
          <p:cNvPicPr>
            <a:picLocks noChangeAspect="1"/>
          </p:cNvPicPr>
          <p:nvPr>
            <p:custDataLst>
              <p:tags r:id="rId14"/>
            </p:custDataLst>
          </p:nvPr>
        </p:nvPicPr>
        <p:blipFill>
          <a:blip r:embed="rId15"/>
          <a:stretch>
            <a:fillRect/>
          </a:stretch>
        </p:blipFill>
        <p:spPr>
          <a:xfrm>
            <a:off x="2478405" y="4422140"/>
            <a:ext cx="7467600" cy="80010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068070" y="976630"/>
            <a:ext cx="9792335" cy="101473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与</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的四氯化碳溶液反应时，分子所含碳碳三键中的两个键都可以断裂发生加成反应，反应分为两步进行。</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217420" y="2151380"/>
            <a:ext cx="7429500" cy="3209925"/>
          </a:xfrm>
          <a:prstGeom prst="rect">
            <a:avLst/>
          </a:prstGeom>
        </p:spPr>
      </p:pic>
      <p:sp>
        <p:nvSpPr>
          <p:cNvPr id="5" name="文本框 4"/>
          <p:cNvSpPr txBox="1"/>
          <p:nvPr/>
        </p:nvSpPr>
        <p:spPr>
          <a:xfrm>
            <a:off x="1605915" y="5521325"/>
            <a:ext cx="9885680" cy="553085"/>
          </a:xfrm>
          <a:prstGeom prst="rect">
            <a:avLst/>
          </a:prstGeom>
          <a:noFill/>
        </p:spPr>
        <p:txBody>
          <a:bodyPr wrap="square" rtlCol="0" anchor="t">
            <a:spAutoFit/>
          </a:bodyPr>
          <a:p>
            <a:pPr indent="457200" fontAlgn="auto">
              <a:lnSpc>
                <a:spcPct val="150000"/>
              </a:lnSpc>
            </a:pPr>
            <a:r>
              <a:rPr sz="20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乙</a:t>
            </a:r>
            <a:r>
              <a:rPr lang="zh-CN" sz="20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炔</a:t>
            </a:r>
            <a:r>
              <a:rPr sz="20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在空气中遇火可能发生爆炸，因此在生产和使用时一定要注意安全。</a:t>
            </a:r>
            <a:endParaRPr lang="zh-CN" altLang="en-US" sz="20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endParaRPr>
          </a:p>
        </p:txBody>
      </p:sp>
      <p:sp>
        <p:nvSpPr>
          <p:cNvPr id="7" name="爆炸形 1 6"/>
          <p:cNvSpPr/>
          <p:nvPr/>
        </p:nvSpPr>
        <p:spPr>
          <a:xfrm>
            <a:off x="930275" y="5361305"/>
            <a:ext cx="1071245" cy="815340"/>
          </a:xfrm>
          <a:prstGeom prst="irregularSeal1">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4" name="文本框 3"/>
          <p:cNvSpPr txBox="1"/>
          <p:nvPr/>
        </p:nvSpPr>
        <p:spPr>
          <a:xfrm>
            <a:off x="1712595" y="2180590"/>
            <a:ext cx="8583930" cy="147637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甲</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在空气中燃烧产生的火焰呈淡蓝色且基本无烟，乙烯燃烧产生的火焰明亮伴有黑烟，而</a:t>
            </a:r>
            <a:r>
              <a:rPr lang="zh-CN" sz="2000">
                <a:latin typeface="微软雅黑" panose="020B0503020204020204" charset="-122"/>
                <a:ea typeface="微软雅黑" panose="020B0503020204020204" charset="-122"/>
                <a:cs typeface="微软雅黑" panose="020B0503020204020204" charset="-122"/>
                <a:sym typeface="+mn-ea"/>
              </a:rPr>
              <a:t>炔</a:t>
            </a:r>
            <a:r>
              <a:rPr sz="2000">
                <a:latin typeface="微软雅黑" panose="020B0503020204020204" charset="-122"/>
                <a:ea typeface="微软雅黑" panose="020B0503020204020204" charset="-122"/>
                <a:cs typeface="微软雅黑" panose="020B0503020204020204" charset="-122"/>
                <a:sym typeface="+mn-ea"/>
              </a:rPr>
              <a:t>燃烧产生的火焰明亮伴有大量黑烟，试解释产生上述现象的原因。</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
        <p:nvSpPr>
          <p:cNvPr id="7" name="圆角矩形 6"/>
          <p:cNvSpPr/>
          <p:nvPr>
            <p:custDataLst>
              <p:tags r:id="rId7"/>
            </p:custDataLst>
          </p:nvPr>
        </p:nvSpPr>
        <p:spPr>
          <a:xfrm>
            <a:off x="1282065" y="1817370"/>
            <a:ext cx="9431020" cy="2248535"/>
          </a:xfrm>
          <a:prstGeom prst="roundRect">
            <a:avLst/>
          </a:prstGeom>
          <a:noFill/>
          <a:ln w="63500"/>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9" name="组合 8"/>
          <p:cNvGrpSpPr/>
          <p:nvPr/>
        </p:nvGrpSpPr>
        <p:grpSpPr>
          <a:xfrm>
            <a:off x="1712595" y="1490345"/>
            <a:ext cx="4064000" cy="516255"/>
            <a:chOff x="13314" y="1834"/>
            <a:chExt cx="6400" cy="813"/>
          </a:xfrm>
        </p:grpSpPr>
        <p:sp>
          <p:nvSpPr>
            <p:cNvPr id="8" name="圆角矩形 7"/>
            <p:cNvSpPr/>
            <p:nvPr>
              <p:custDataLst>
                <p:tags r:id="rId8"/>
              </p:custDataLst>
            </p:nvPr>
          </p:nvSpPr>
          <p:spPr>
            <a:xfrm>
              <a:off x="13314" y="1834"/>
              <a:ext cx="2530" cy="807"/>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9"/>
              </p:custDataLst>
            </p:nvPr>
          </p:nvSpPr>
          <p:spPr>
            <a:xfrm>
              <a:off x="13314" y="1923"/>
              <a:ext cx="6400" cy="725"/>
            </a:xfrm>
            <a:prstGeom prst="rect">
              <a:avLst/>
            </a:prstGeom>
          </p:spPr>
          <p:txBody>
            <a:bodyPr>
              <a:spAutoFit/>
              <a:extLst>
                <a:ext uri="{4A0BC546-FE56-4ADE-93B0-CB8AF2F6F144}">
                  <wpsdc:textFrameExt xmlns:wpsdc="http://www.wps.cn/officeDocument/2022/drawingmlCustomData" type="text"/>
                </a:ext>
              </a:extLst>
            </a:bodyPr>
            <a:p>
              <a:pPr algn="l"/>
              <a:r>
                <a:rPr lang="en-US" altLang="zh-CN" sz="2400" b="1">
                  <a:solidFill>
                    <a:schemeClr val="bg1"/>
                  </a:solidFill>
                  <a:latin typeface="Arial" panose="020B0604020202020204" pitchFamily="34" charset="0"/>
                  <a:ea typeface="微软雅黑" panose="020B0503020204020204" charset="-122"/>
                </a:rPr>
                <a:t>·</a:t>
              </a:r>
              <a:r>
                <a:rPr lang="zh-CN" altLang="en-US" sz="2400" b="1">
                  <a:solidFill>
                    <a:schemeClr val="bg1"/>
                  </a:solidFill>
                  <a:latin typeface="仿宋" panose="02010609060101010101" charset="-122"/>
                  <a:ea typeface="仿宋" panose="02010609060101010101" charset="-122"/>
                </a:rPr>
                <a:t>学以致用</a:t>
              </a:r>
              <a:r>
                <a:rPr lang="en-US" altLang="zh-CN" sz="2400" b="1">
                  <a:solidFill>
                    <a:schemeClr val="bg1"/>
                  </a:solidFill>
                  <a:latin typeface="Arial" panose="020B0604020202020204" pitchFamily="34" charset="0"/>
                  <a:ea typeface="微软雅黑" panose="020B0503020204020204" charset="-122"/>
                </a:rPr>
                <a:t>·</a:t>
              </a:r>
              <a:endParaRPr lang="en-US" altLang="zh-CN" sz="2400" b="1">
                <a:solidFill>
                  <a:schemeClr val="bg1"/>
                </a:solidFill>
                <a:latin typeface="Arial" panose="020B0604020202020204" pitchFamily="34" charset="0"/>
                <a:ea typeface="微软雅黑" panose="020B0503020204020204" charset="-122"/>
              </a:endParaRPr>
            </a:p>
          </p:txBody>
        </p:sp>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210945" y="1327785"/>
            <a:ext cx="1906905"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三、苯</a:t>
              </a:r>
              <a:endParaRPr lang="zh-CN" altLang="en-US" sz="2400" b="1">
                <a:solidFill>
                  <a:schemeClr val="bg1"/>
                </a:solidFill>
                <a:latin typeface="微软雅黑" panose="020B0503020204020204" charset="-122"/>
                <a:ea typeface="微软雅黑" panose="020B0503020204020204" charset="-122"/>
              </a:endParaRPr>
            </a:p>
          </p:txBody>
        </p:sp>
      </p:grpSp>
      <p:sp>
        <p:nvSpPr>
          <p:cNvPr id="3" name="文本框 2"/>
          <p:cNvSpPr txBox="1"/>
          <p:nvPr/>
        </p:nvSpPr>
        <p:spPr>
          <a:xfrm>
            <a:off x="1068070" y="2256155"/>
            <a:ext cx="9600565" cy="101473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苯是一种</a:t>
            </a:r>
            <a:r>
              <a:rPr lang="zh-CN" sz="2000">
                <a:latin typeface="微软雅黑" panose="020B0503020204020204" charset="-122"/>
                <a:ea typeface="微软雅黑" panose="020B0503020204020204" charset="-122"/>
                <a:cs typeface="微软雅黑" panose="020B0503020204020204" charset="-122"/>
                <a:sym typeface="+mn-ea"/>
              </a:rPr>
              <a:t>无</a:t>
            </a:r>
            <a:r>
              <a:rPr sz="2000">
                <a:latin typeface="微软雅黑" panose="020B0503020204020204" charset="-122"/>
                <a:ea typeface="微软雅黑" panose="020B0503020204020204" charset="-122"/>
                <a:cs typeface="微软雅黑" panose="020B0503020204020204" charset="-122"/>
                <a:sym typeface="+mn-ea"/>
              </a:rPr>
              <a:t>色、透明、带有特殊气味的液体，有毒，难溶于水，密度比水小，沸点为80.1℃，熔点为5.5℃。</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728345" y="1677035"/>
            <a:ext cx="8063230" cy="2718435"/>
            <a:chOff x="1682" y="2150"/>
            <a:chExt cx="12698" cy="4281"/>
          </a:xfrm>
        </p:grpSpPr>
        <p:sp>
          <p:nvSpPr>
            <p:cNvPr id="4" name="文本框 3"/>
            <p:cNvSpPr txBox="1"/>
            <p:nvPr>
              <p:custDataLst>
                <p:tags r:id="rId7"/>
              </p:custDataLst>
            </p:nvPr>
          </p:nvSpPr>
          <p:spPr>
            <a:xfrm>
              <a:off x="1682" y="2150"/>
              <a:ext cx="12698" cy="3924"/>
            </a:xfrm>
            <a:prstGeom prst="rect">
              <a:avLst/>
            </a:prstGeom>
            <a:noFill/>
          </p:spPr>
          <p:txBody>
            <a:bodyPr wrap="square" rtlCol="0" anchor="t">
              <a:spAutoFit/>
            </a:bodyPr>
            <a:p>
              <a:pPr indent="457200"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（一）苯的分子结构</a:t>
              </a:r>
              <a:endPar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苯的分子式为C</a:t>
              </a:r>
              <a:r>
                <a:rPr sz="2000" baseline="-25000">
                  <a:latin typeface="微软雅黑" panose="020B0503020204020204" charset="-122"/>
                  <a:ea typeface="微软雅黑" panose="020B0503020204020204" charset="-122"/>
                  <a:cs typeface="微软雅黑" panose="020B0503020204020204" charset="-122"/>
                  <a:sym typeface="+mn-ea"/>
                </a:rPr>
                <a:t>6</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6</a:t>
              </a:r>
              <a:r>
                <a:rPr sz="2000">
                  <a:latin typeface="微软雅黑" panose="020B0503020204020204" charset="-122"/>
                  <a:ea typeface="微软雅黑" panose="020B0503020204020204" charset="-122"/>
                  <a:cs typeface="微软雅黑" panose="020B0503020204020204" charset="-122"/>
                  <a:sym typeface="+mn-ea"/>
                </a:rPr>
                <a:t>，是一种不饱和度很高的</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。德国化学家凯库勒（F.A.Kekul</a:t>
              </a:r>
              <a:r>
                <a:rPr lang="en-US" sz="2000">
                  <a:latin typeface="微软雅黑" panose="020B0503020204020204" charset="-122"/>
                  <a:ea typeface="微软雅黑" panose="020B0503020204020204" charset="-122"/>
                  <a:cs typeface="微软雅黑" panose="020B0503020204020204" charset="-122"/>
                  <a:sym typeface="+mn-ea"/>
                </a:rPr>
                <a:t>e</a:t>
              </a:r>
              <a:r>
                <a:rPr lang="zh-CN" altLang="en-US"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的认为苯是由6个碳原子通过单双键交替的方式连接成的六元环结构，如图5-16所示。该结构式被称为凯库勒式，简写为</a:t>
              </a:r>
              <a:r>
                <a:rPr lang="en-US" sz="2000">
                  <a:latin typeface="微软雅黑" panose="020B0503020204020204" charset="-122"/>
                  <a:ea typeface="微软雅黑" panose="020B0503020204020204" charset="-122"/>
                  <a:cs typeface="微软雅黑" panose="020B0503020204020204" charset="-122"/>
                  <a:sym typeface="+mn-ea"/>
                </a:rPr>
                <a:t>          </a:t>
              </a:r>
              <a:r>
                <a:rPr lang="zh-CN" altLang="en-US" sz="2000">
                  <a:latin typeface="微软雅黑" panose="020B0503020204020204" charset="-122"/>
                  <a:ea typeface="微软雅黑" panose="020B0503020204020204" charset="-122"/>
                  <a:cs typeface="微软雅黑" panose="020B0503020204020204" charset="-122"/>
                  <a:sym typeface="+mn-ea"/>
                </a:rPr>
                <a:t>。</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9" name="图片 8"/>
            <p:cNvPicPr>
              <a:picLocks noChangeAspect="1"/>
            </p:cNvPicPr>
            <p:nvPr>
              <p:custDataLst>
                <p:tags r:id="rId8"/>
              </p:custDataLst>
            </p:nvPr>
          </p:nvPicPr>
          <p:blipFill>
            <a:blip r:embed="rId9"/>
            <a:stretch>
              <a:fillRect/>
            </a:stretch>
          </p:blipFill>
          <p:spPr>
            <a:xfrm>
              <a:off x="2289" y="5198"/>
              <a:ext cx="969" cy="1233"/>
            </a:xfrm>
            <a:prstGeom prst="rect">
              <a:avLst/>
            </a:prstGeom>
          </p:spPr>
        </p:pic>
      </p:grpSp>
      <p:pic>
        <p:nvPicPr>
          <p:cNvPr id="3" name="图片 2"/>
          <p:cNvPicPr>
            <a:picLocks noChangeAspect="1"/>
          </p:cNvPicPr>
          <p:nvPr>
            <p:custDataLst>
              <p:tags r:id="rId10"/>
            </p:custDataLst>
          </p:nvPr>
        </p:nvPicPr>
        <p:blipFill>
          <a:blip r:embed="rId11"/>
          <a:stretch>
            <a:fillRect/>
          </a:stretch>
        </p:blipFill>
        <p:spPr>
          <a:xfrm>
            <a:off x="9003030" y="1573530"/>
            <a:ext cx="2895600" cy="237172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895350" y="1597025"/>
            <a:ext cx="10517505" cy="3271520"/>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1190625" y="2005330"/>
            <a:ext cx="1022223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取两支洁净的试管，分别加入</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水和酸，性KMn</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溶液各1mL，再分别滴入2</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mL</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苯，振荡后静置，观察并记录实验现象。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latin typeface="微软雅黑" panose="020B0503020204020204" charset="-122"/>
                <a:ea typeface="微软雅黑" panose="020B0503020204020204" charset="-122"/>
                <a:cs typeface="微软雅黑" panose="020B0503020204020204" charset="-122"/>
              </a:rPr>
              <a:t>实验现象</a:t>
            </a:r>
            <a:r>
              <a:rPr sz="2000">
                <a:latin typeface="微软雅黑" panose="020B0503020204020204" charset="-122"/>
                <a:ea typeface="微软雅黑" panose="020B0503020204020204" charset="-122"/>
                <a:cs typeface="微软雅黑" panose="020B0503020204020204" charset="-122"/>
              </a:rPr>
              <a:t>：盛装</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水的试管中的液体分层，下层液体接近无色，上层呈</a:t>
            </a:r>
            <a:r>
              <a:rPr lang="en-US" sz="2000">
                <a:latin typeface="微软雅黑" panose="020B0503020204020204" charset="-122"/>
                <a:ea typeface="微软雅黑" panose="020B0503020204020204" charset="-122"/>
                <a:cs typeface="微软雅黑" panose="020B0503020204020204" charset="-122"/>
              </a:rPr>
              <a:t>___________</a:t>
            </a:r>
            <a:r>
              <a:rPr sz="2000">
                <a:latin typeface="微软雅黑" panose="020B0503020204020204" charset="-122"/>
                <a:ea typeface="微软雅黑" panose="020B0503020204020204" charset="-122"/>
                <a:cs typeface="微软雅黑" panose="020B0503020204020204" charset="-122"/>
              </a:rPr>
              <a:t>；盛装酸性KMn</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4</a:t>
            </a:r>
            <a:r>
              <a:rPr sz="2000">
                <a:latin typeface="微软雅黑" panose="020B0503020204020204" charset="-122"/>
                <a:ea typeface="微软雅黑" panose="020B0503020204020204" charset="-122"/>
                <a:cs typeface="微软雅黑" panose="020B0503020204020204" charset="-122"/>
              </a:rPr>
              <a:t>溶液的试管中的液体也分为两层，下层液体呈</a:t>
            </a:r>
            <a:r>
              <a:rPr lang="en-US" sz="2000">
                <a:latin typeface="微软雅黑" panose="020B0503020204020204" charset="-122"/>
                <a:ea typeface="微软雅黑" panose="020B0503020204020204" charset="-122"/>
                <a:cs typeface="微软雅黑" panose="020B0503020204020204" charset="-122"/>
              </a:rPr>
              <a:t>__________</a:t>
            </a:r>
            <a:r>
              <a:rPr sz="2000">
                <a:latin typeface="微软雅黑" panose="020B0503020204020204" charset="-122"/>
                <a:ea typeface="微软雅黑" panose="020B0503020204020204" charset="-122"/>
                <a:cs typeface="微软雅黑" panose="020B0503020204020204" charset="-122"/>
              </a:rPr>
              <a:t>，上层无色。</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109980" y="1193165"/>
            <a:ext cx="2315210"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一、烷烃</a:t>
              </a:r>
              <a:endParaRPr lang="zh-CN" altLang="en-US" sz="2400" b="1">
                <a:solidFill>
                  <a:schemeClr val="bg1"/>
                </a:solidFill>
                <a:latin typeface="微软雅黑" panose="020B0503020204020204" charset="-122"/>
                <a:ea typeface="微软雅黑" panose="020B0503020204020204" charset="-122"/>
              </a:endParaRPr>
            </a:p>
          </p:txBody>
        </p:sp>
      </p:grpSp>
      <p:sp>
        <p:nvSpPr>
          <p:cNvPr id="3" name="文本框 2"/>
          <p:cNvSpPr txBox="1"/>
          <p:nvPr>
            <p:custDataLst>
              <p:tags r:id="rId9"/>
            </p:custDataLst>
          </p:nvPr>
        </p:nvSpPr>
        <p:spPr>
          <a:xfrm>
            <a:off x="716280" y="1870710"/>
            <a:ext cx="10257155" cy="2491740"/>
          </a:xfrm>
          <a:prstGeom prst="rect">
            <a:avLst/>
          </a:prstGeom>
          <a:noFill/>
        </p:spPr>
        <p:txBody>
          <a:bodyPr wrap="square" rtlCol="0">
            <a:spAutoFit/>
          </a:bodyPr>
          <a:p>
            <a:pPr indent="457200" fontAlgn="auto">
              <a:lnSpc>
                <a:spcPct val="150000"/>
              </a:lnSpc>
            </a:pP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（一）甲烷</a:t>
            </a:r>
            <a:endPar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甲烷是最简单的烷烃。它是一种无色、无味的气体，难溶于水。由于具有稳定的正四面体形分子结构，通常情况下甲烷的性质比较稳定，与强酸、强碱、强氧化剂（如高锰酸钾）等均不发生反应。在特定条件下，甲烷能与某些物质发生反应。</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甲烷可以在空气中完全燃烷，生成二氧化碳和水，同时放出大量的热。</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10"/>
            </p:custDataLst>
          </p:nvPr>
        </p:nvPicPr>
        <p:blipFill>
          <a:blip r:embed="rId11"/>
          <a:stretch>
            <a:fillRect/>
          </a:stretch>
        </p:blipFill>
        <p:spPr>
          <a:xfrm>
            <a:off x="3128645" y="4599305"/>
            <a:ext cx="5934710" cy="90106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91845" y="1139190"/>
            <a:ext cx="10327640" cy="147637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从实验现象可知，苯不能与</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水反应，但可以将</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单质从水溶液中萃取出来；苯也不能使酸性</a:t>
            </a:r>
            <a:r>
              <a:rPr lang="en-US" sz="2000">
                <a:latin typeface="微软雅黑" panose="020B0503020204020204" charset="-122"/>
                <a:ea typeface="微软雅黑" panose="020B0503020204020204" charset="-122"/>
                <a:cs typeface="微软雅黑" panose="020B0503020204020204" charset="-122"/>
                <a:sym typeface="+mn-ea"/>
              </a:rPr>
              <a:t>KMnO</a:t>
            </a:r>
            <a:r>
              <a:rPr lang="en-US" sz="2000" baseline="-25000">
                <a:latin typeface="微软雅黑" panose="020B0503020204020204" charset="-122"/>
                <a:ea typeface="微软雅黑" panose="020B0503020204020204" charset="-122"/>
                <a:cs typeface="微软雅黑" panose="020B0503020204020204" charset="-122"/>
                <a:sym typeface="+mn-ea"/>
              </a:rPr>
              <a:t>4</a:t>
            </a:r>
            <a:r>
              <a:rPr lang="zh-CN" sz="2000">
                <a:latin typeface="微软雅黑" panose="020B0503020204020204" charset="-122"/>
                <a:ea typeface="微软雅黑" panose="020B0503020204020204" charset="-122"/>
                <a:cs typeface="微软雅黑" panose="020B0503020204020204" charset="-122"/>
                <a:sym typeface="+mn-ea"/>
              </a:rPr>
              <a:t>溶</a:t>
            </a:r>
            <a:r>
              <a:rPr sz="2000">
                <a:latin typeface="微软雅黑" panose="020B0503020204020204" charset="-122"/>
                <a:ea typeface="微软雅黑" panose="020B0503020204020204" charset="-122"/>
                <a:cs typeface="微软雅黑" panose="020B0503020204020204" charset="-122"/>
                <a:sym typeface="+mn-ea"/>
              </a:rPr>
              <a:t>液褪色</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这说明苯</a:t>
            </a:r>
            <a:r>
              <a:rPr lang="zh-CN" sz="2000">
                <a:latin typeface="微软雅黑" panose="020B0503020204020204" charset="-122"/>
                <a:ea typeface="微软雅黑" panose="020B0503020204020204" charset="-122"/>
                <a:cs typeface="微软雅黑" panose="020B0503020204020204" charset="-122"/>
                <a:sym typeface="+mn-ea"/>
              </a:rPr>
              <a:t>不容易进行加成反应和氧化反应，不具有不饱和烃的典型性质。</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
        <p:nvSpPr>
          <p:cNvPr id="12" name="文本框 11"/>
          <p:cNvSpPr txBox="1"/>
          <p:nvPr>
            <p:custDataLst>
              <p:tags r:id="rId7"/>
            </p:custDataLst>
          </p:nvPr>
        </p:nvSpPr>
        <p:spPr>
          <a:xfrm>
            <a:off x="896620" y="2720975"/>
            <a:ext cx="10351135" cy="2953385"/>
          </a:xfrm>
          <a:prstGeom prst="rect">
            <a:avLst/>
          </a:prstGeom>
          <a:noFill/>
        </p:spPr>
        <p:txBody>
          <a:bodyPr wrap="square" rtlCol="0">
            <a:spAutoFit/>
          </a:bodyPr>
          <a:p>
            <a:pPr indent="457200"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（一）苯的分子结构</a:t>
            </a:r>
            <a:endPar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对苯分子结构的进一步研究表明，苯分子中并不存在碳碳双键，苯分子里6个碳原子之间的相互作用完全相同，是一种介于单键和双键之间的独特的键。苯分子里的6个碳原子和6个氢原子都在同一平面内。</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a:t>
            </a:r>
            <a:r>
              <a:rPr lang="zh-CN" sz="2000">
                <a:latin typeface="微软雅黑" panose="020B0503020204020204" charset="-122"/>
                <a:ea typeface="微软雅黑" panose="020B0503020204020204" charset="-122"/>
                <a:cs typeface="微软雅黑" panose="020B0503020204020204" charset="-122"/>
              </a:rPr>
              <a:t>烃类化合物</a:t>
            </a:r>
            <a:r>
              <a:rPr sz="2000">
                <a:latin typeface="微软雅黑" panose="020B0503020204020204" charset="-122"/>
                <a:ea typeface="微软雅黑" panose="020B0503020204020204" charset="-122"/>
                <a:cs typeface="微软雅黑" panose="020B0503020204020204" charset="-122"/>
              </a:rPr>
              <a:t>中，</a:t>
            </a:r>
            <a:r>
              <a:rPr lang="zh-CN" sz="2000">
                <a:latin typeface="微软雅黑" panose="020B0503020204020204" charset="-122"/>
                <a:ea typeface="微软雅黑" panose="020B0503020204020204" charset="-122"/>
                <a:cs typeface="微软雅黑" panose="020B0503020204020204" charset="-122"/>
              </a:rPr>
              <a:t>有很多分子里含有一个或多个苯环，如甲苯</a:t>
            </a:r>
            <a:r>
              <a:rPr lang="en-US" altLang="zh-CN" sz="2000">
                <a:latin typeface="微软雅黑" panose="020B0503020204020204" charset="-122"/>
                <a:ea typeface="微软雅黑" panose="020B0503020204020204" charset="-122"/>
                <a:cs typeface="微软雅黑" panose="020B0503020204020204" charset="-122"/>
              </a:rPr>
              <a:t>               </a:t>
            </a:r>
            <a:r>
              <a:rPr lang="zh-CN" sz="2000">
                <a:latin typeface="微软雅黑" panose="020B0503020204020204" charset="-122"/>
                <a:ea typeface="微软雅黑" panose="020B0503020204020204" charset="-122"/>
                <a:cs typeface="微软雅黑" panose="020B0503020204020204" charset="-122"/>
              </a:rPr>
              <a:t>、联苯</a:t>
            </a:r>
            <a:r>
              <a:rPr lang="en-US" altLang="zh-CN" sz="2000">
                <a:latin typeface="微软雅黑" panose="020B0503020204020204" charset="-122"/>
                <a:ea typeface="微软雅黑" panose="020B0503020204020204" charset="-122"/>
                <a:cs typeface="微软雅黑" panose="020B0503020204020204" charset="-122"/>
              </a:rPr>
              <a:t>          </a:t>
            </a:r>
            <a:r>
              <a:rPr lang="zh-CN" sz="2000">
                <a:latin typeface="微软雅黑" panose="020B0503020204020204" charset="-122"/>
                <a:ea typeface="微软雅黑" panose="020B0503020204020204" charset="-122"/>
                <a:cs typeface="微软雅黑" panose="020B0503020204020204" charset="-122"/>
              </a:rPr>
              <a:t>等，这样的有机化合物属于</a:t>
            </a:r>
            <a:r>
              <a:rPr lang="zh-CN" sz="2000" b="1">
                <a:solidFill>
                  <a:srgbClr val="C00000"/>
                </a:solidFill>
                <a:latin typeface="微软雅黑" panose="020B0503020204020204" charset="-122"/>
                <a:ea typeface="微软雅黑" panose="020B0503020204020204" charset="-122"/>
                <a:cs typeface="微软雅黑" panose="020B0503020204020204" charset="-122"/>
              </a:rPr>
              <a:t>芳香烃</a:t>
            </a:r>
            <a:r>
              <a:rPr lang="zh-CN" sz="2000">
                <a:latin typeface="微软雅黑" panose="020B0503020204020204" charset="-122"/>
                <a:ea typeface="微软雅黑" panose="020B0503020204020204" charset="-122"/>
                <a:cs typeface="微软雅黑" panose="020B0503020204020204" charset="-122"/>
              </a:rPr>
              <a:t>，简称</a:t>
            </a:r>
            <a:r>
              <a:rPr lang="zh-CN" sz="2000" b="1">
                <a:solidFill>
                  <a:srgbClr val="C00000"/>
                </a:solidFill>
                <a:latin typeface="微软雅黑" panose="020B0503020204020204" charset="-122"/>
                <a:ea typeface="微软雅黑" panose="020B0503020204020204" charset="-122"/>
                <a:cs typeface="微软雅黑" panose="020B0503020204020204" charset="-122"/>
              </a:rPr>
              <a:t>芳烃</a:t>
            </a:r>
            <a:r>
              <a:rPr lang="zh-CN" sz="2000">
                <a:latin typeface="微软雅黑" panose="020B0503020204020204" charset="-122"/>
                <a:ea typeface="微软雅黑" panose="020B0503020204020204" charset="-122"/>
                <a:cs typeface="微软雅黑" panose="020B0503020204020204" charset="-122"/>
              </a:rPr>
              <a:t>。</a:t>
            </a:r>
            <a:r>
              <a:rPr lang="zh-CN" sz="2000">
                <a:solidFill>
                  <a:srgbClr val="C00000"/>
                </a:solidFill>
                <a:latin typeface="微软雅黑" panose="020B0503020204020204" charset="-122"/>
                <a:ea typeface="微软雅黑" panose="020B0503020204020204" charset="-122"/>
                <a:cs typeface="微软雅黑" panose="020B0503020204020204" charset="-122"/>
              </a:rPr>
              <a:t>苯是最简单的芳香烃</a:t>
            </a:r>
            <a:r>
              <a:rPr lang="zh-CN" sz="2000">
                <a:latin typeface="微软雅黑" panose="020B0503020204020204" charset="-122"/>
                <a:ea typeface="微软雅黑" panose="020B0503020204020204" charset="-122"/>
                <a:cs typeface="微软雅黑" panose="020B0503020204020204" charset="-122"/>
              </a:rPr>
              <a:t>。</a:t>
            </a:r>
            <a:endParaRPr lang="zh-CN" sz="200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custDataLst>
              <p:tags r:id="rId8"/>
            </p:custDataLst>
          </p:nvPr>
        </p:nvPicPr>
        <p:blipFill>
          <a:blip r:embed="rId9"/>
          <a:stretch>
            <a:fillRect/>
          </a:stretch>
        </p:blipFill>
        <p:spPr>
          <a:xfrm>
            <a:off x="10267315" y="4702810"/>
            <a:ext cx="1144905" cy="491490"/>
          </a:xfrm>
          <a:prstGeom prst="rect">
            <a:avLst/>
          </a:prstGeom>
        </p:spPr>
      </p:pic>
      <p:pic>
        <p:nvPicPr>
          <p:cNvPr id="11" name="图片 10"/>
          <p:cNvPicPr>
            <a:picLocks noChangeAspect="1"/>
          </p:cNvPicPr>
          <p:nvPr>
            <p:custDataLst>
              <p:tags r:id="rId10"/>
            </p:custDataLst>
          </p:nvPr>
        </p:nvPicPr>
        <p:blipFill>
          <a:blip r:embed="rId11"/>
          <a:srcRect l="5445"/>
          <a:stretch>
            <a:fillRect/>
          </a:stretch>
        </p:blipFill>
        <p:spPr>
          <a:xfrm>
            <a:off x="8371205" y="4657725"/>
            <a:ext cx="1058545" cy="53657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068070" y="1569720"/>
            <a:ext cx="10264140" cy="239966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苯的结构特点使得苯较</a:t>
            </a:r>
            <a:r>
              <a:rPr lang="zh-CN" sz="2000">
                <a:latin typeface="微软雅黑" panose="020B0503020204020204" charset="-122"/>
                <a:ea typeface="微软雅黑" panose="020B0503020204020204" charset="-122"/>
                <a:cs typeface="微软雅黑" panose="020B0503020204020204" charset="-122"/>
                <a:sym typeface="+mn-ea"/>
              </a:rPr>
              <a:t>烷烃</a:t>
            </a:r>
            <a:r>
              <a:rPr sz="2000">
                <a:latin typeface="微软雅黑" panose="020B0503020204020204" charset="-122"/>
                <a:ea typeface="微软雅黑" panose="020B0503020204020204" charset="-122"/>
                <a:cs typeface="微软雅黑" panose="020B0503020204020204" charset="-122"/>
                <a:sym typeface="+mn-ea"/>
              </a:rPr>
              <a:t>略活泼，易发生取代反应；但不能像</a:t>
            </a:r>
            <a:r>
              <a:rPr lang="zh-CN" sz="2000">
                <a:latin typeface="微软雅黑" panose="020B0503020204020204" charset="-122"/>
                <a:ea typeface="微软雅黑" panose="020B0503020204020204" charset="-122"/>
                <a:cs typeface="微软雅黑" panose="020B0503020204020204" charset="-122"/>
                <a:sym typeface="+mn-ea"/>
              </a:rPr>
              <a:t>烯烃</a:t>
            </a:r>
            <a:r>
              <a:rPr sz="2000">
                <a:latin typeface="微软雅黑" panose="020B0503020204020204" charset="-122"/>
                <a:ea typeface="微软雅黑" panose="020B0503020204020204" charset="-122"/>
                <a:cs typeface="微软雅黑" panose="020B0503020204020204" charset="-122"/>
                <a:sym typeface="+mn-ea"/>
              </a:rPr>
              <a:t>、</a:t>
            </a:r>
            <a:r>
              <a:rPr lang="zh-CN" sz="2000">
                <a:latin typeface="微软雅黑" panose="020B0503020204020204" charset="-122"/>
                <a:ea typeface="微软雅黑" panose="020B0503020204020204" charset="-122"/>
                <a:cs typeface="微软雅黑" panose="020B0503020204020204" charset="-122"/>
                <a:sym typeface="+mn-ea"/>
              </a:rPr>
              <a:t>炔烃</a:t>
            </a:r>
            <a:r>
              <a:rPr sz="2000">
                <a:latin typeface="微软雅黑" panose="020B0503020204020204" charset="-122"/>
                <a:ea typeface="微软雅黑" panose="020B0503020204020204" charset="-122"/>
                <a:cs typeface="微软雅黑" panose="020B0503020204020204" charset="-122"/>
                <a:sym typeface="+mn-ea"/>
              </a:rPr>
              <a:t>那样使酸性KMn</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sym typeface="+mn-ea"/>
              </a:rPr>
              <a:t>4</a:t>
            </a:r>
            <a:r>
              <a:rPr sz="2000">
                <a:latin typeface="微软雅黑" panose="020B0503020204020204" charset="-122"/>
                <a:ea typeface="微软雅黑" panose="020B0503020204020204" charset="-122"/>
                <a:cs typeface="微软雅黑" panose="020B0503020204020204" charset="-122"/>
                <a:sym typeface="+mn-ea"/>
              </a:rPr>
              <a:t>溶液褪色，也不容易发生加成反应。</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sym typeface="+mn-ea"/>
              </a:rPr>
              <a:t>1.燃烧</a:t>
            </a:r>
            <a:endPar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苯和其他</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类相似，可以在空气中燃烧，生成二氧化碳和水。苯的含碳量高且呈液态，燃烧时会伴有明亮的火焰和浓重的黑烟。</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437765" y="4318000"/>
            <a:ext cx="7524750" cy="781050"/>
          </a:xfrm>
          <a:prstGeom prst="rect">
            <a:avLst/>
          </a:prstGeom>
        </p:spPr>
      </p:pic>
      <p:sp>
        <p:nvSpPr>
          <p:cNvPr id="5" name="文本框 4"/>
          <p:cNvSpPr txBox="1"/>
          <p:nvPr/>
        </p:nvSpPr>
        <p:spPr>
          <a:xfrm>
            <a:off x="530225" y="929005"/>
            <a:ext cx="6096000" cy="645160"/>
          </a:xfrm>
          <a:prstGeom prst="rect">
            <a:avLst/>
          </a:prstGeom>
          <a:noFill/>
        </p:spPr>
        <p:txBody>
          <a:bodyPr wrap="square" rtlCol="0" anchor="t">
            <a:spAutoFit/>
          </a:bodyPr>
          <a:p>
            <a:pPr indent="457200"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（二）苯的化学性质</a:t>
            </a:r>
            <a:endPar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794385" y="1070610"/>
            <a:ext cx="10724515" cy="2399665"/>
          </a:xfrm>
          <a:prstGeom prst="rect">
            <a:avLst/>
          </a:prstGeom>
          <a:noFill/>
        </p:spPr>
        <p:txBody>
          <a:bodyPr wrap="square" rtlCol="0" anchor="t">
            <a:spAutoFit/>
          </a:bodyPr>
          <a:p>
            <a:pPr indent="457200" fontAlgn="auto">
              <a:lnSpc>
                <a:spcPct val="150000"/>
              </a:lnSpc>
            </a:pPr>
            <a:r>
              <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sym typeface="+mn-ea"/>
              </a:rPr>
              <a:t>2.取代反应</a:t>
            </a:r>
            <a:endPar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一定条件下，苯可以与浓硝酸、液</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等发生取代反应。</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苯与浓硝酸和浓硫酸的混合物共热至50-60℃时发生反应，苯环上的氢原子被硝基（</a:t>
            </a:r>
            <a:r>
              <a:rPr lang="en-US"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N</a:t>
            </a:r>
            <a:r>
              <a:rPr lang="en-US" sz="2000">
                <a:latin typeface="微软雅黑" panose="020B0503020204020204" charset="-122"/>
                <a:ea typeface="微软雅黑" panose="020B0503020204020204" charset="-122"/>
                <a:cs typeface="微软雅黑" panose="020B0503020204020204" charset="-122"/>
                <a:sym typeface="+mn-ea"/>
              </a:rPr>
              <a:t>O</a:t>
            </a:r>
            <a:r>
              <a:rPr sz="2000" baseline="-25000">
                <a:latin typeface="微软雅黑" panose="020B0503020204020204" charset="-122"/>
                <a:ea typeface="微软雅黑" panose="020B0503020204020204" charset="-122"/>
                <a:cs typeface="微软雅黑" panose="020B0503020204020204" charset="-122"/>
                <a:sym typeface="+mn-ea"/>
              </a:rPr>
              <a:t>2</a:t>
            </a:r>
            <a:r>
              <a:rPr sz="2000">
                <a:latin typeface="微软雅黑" panose="020B0503020204020204" charset="-122"/>
                <a:ea typeface="微软雅黑" panose="020B0503020204020204" charset="-122"/>
                <a:cs typeface="微软雅黑" panose="020B0503020204020204" charset="-122"/>
                <a:sym typeface="+mn-ea"/>
              </a:rPr>
              <a:t>）取代，生成硝基苯。该反应又称为</a:t>
            </a:r>
            <a:r>
              <a:rPr sz="2000" b="1">
                <a:solidFill>
                  <a:srgbClr val="C00000"/>
                </a:solidFill>
                <a:latin typeface="微软雅黑" panose="020B0503020204020204" charset="-122"/>
                <a:ea typeface="微软雅黑" panose="020B0503020204020204" charset="-122"/>
                <a:cs typeface="微软雅黑" panose="020B0503020204020204" charset="-122"/>
                <a:sym typeface="+mn-ea"/>
              </a:rPr>
              <a:t>硝化反应</a:t>
            </a:r>
            <a:r>
              <a:rPr sz="2000">
                <a:latin typeface="微软雅黑" panose="020B0503020204020204" charset="-122"/>
                <a:ea typeface="微软雅黑" panose="020B0503020204020204" charset="-122"/>
                <a:cs typeface="微软雅黑" panose="020B0503020204020204" charset="-122"/>
                <a:sym typeface="+mn-ea"/>
              </a:rPr>
              <a:t>。纯净的硝基苯是元色、有苦杏仁气味、难溶于水的液体，是一种良好的有机合成中间体，可用于炸药、染料等行业。</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320925" y="3794125"/>
            <a:ext cx="7467600" cy="134302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文本框 4"/>
          <p:cNvSpPr txBox="1"/>
          <p:nvPr/>
        </p:nvSpPr>
        <p:spPr>
          <a:xfrm>
            <a:off x="928370" y="1520825"/>
            <a:ext cx="10368915" cy="1014730"/>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在有催化剂存在的条件下，苯与液</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发生反应，苯环上的氢原子被</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原子取代，生成</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苯。纯净的</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苯是</a:t>
            </a:r>
            <a:r>
              <a:rPr lang="zh-CN" sz="2000">
                <a:latin typeface="微软雅黑" panose="020B0503020204020204" charset="-122"/>
                <a:ea typeface="微软雅黑" panose="020B0503020204020204" charset="-122"/>
                <a:cs typeface="微软雅黑" panose="020B0503020204020204" charset="-122"/>
                <a:sym typeface="+mn-ea"/>
              </a:rPr>
              <a:t>无</a:t>
            </a:r>
            <a:r>
              <a:rPr sz="2000">
                <a:latin typeface="微软雅黑" panose="020B0503020204020204" charset="-122"/>
                <a:ea typeface="微软雅黑" panose="020B0503020204020204" charset="-122"/>
                <a:cs typeface="微软雅黑" panose="020B0503020204020204" charset="-122"/>
                <a:sym typeface="+mn-ea"/>
              </a:rPr>
              <a:t>色的油状液体</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不易溶于水</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密度比水大。</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7" name="图片 6"/>
          <p:cNvPicPr>
            <a:picLocks noChangeAspect="1"/>
          </p:cNvPicPr>
          <p:nvPr>
            <p:custDataLst>
              <p:tags r:id="rId7"/>
            </p:custDataLst>
          </p:nvPr>
        </p:nvPicPr>
        <p:blipFill>
          <a:blip r:embed="rId8"/>
          <a:stretch>
            <a:fillRect/>
          </a:stretch>
        </p:blipFill>
        <p:spPr>
          <a:xfrm>
            <a:off x="2347595" y="2835275"/>
            <a:ext cx="7496175" cy="1362075"/>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906145" y="1260475"/>
            <a:ext cx="10380980" cy="1938020"/>
          </a:xfrm>
          <a:prstGeom prst="rect">
            <a:avLst/>
          </a:prstGeom>
          <a:noFill/>
        </p:spPr>
        <p:txBody>
          <a:bodyPr wrap="square" rtlCol="0" anchor="t">
            <a:spAutoFit/>
          </a:bodyPr>
          <a:p>
            <a:pPr indent="457200" fontAlgn="auto">
              <a:lnSpc>
                <a:spcPct val="150000"/>
              </a:lnSpc>
            </a:pPr>
            <a:r>
              <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sym typeface="+mn-ea"/>
              </a:rPr>
              <a:t>3.加成反应</a:t>
            </a:r>
            <a:endParaRPr sz="2000" b="1">
              <a:solidFill>
                <a:schemeClr val="accent1">
                  <a:lumMod val="75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虽然苯分子内没有典型的碳碳双键，但在特定的条件下仍能发生加成反应。例如，在金属</a:t>
            </a:r>
            <a:r>
              <a:rPr lang="zh-CN" sz="2000">
                <a:latin typeface="微软雅黑" panose="020B0503020204020204" charset="-122"/>
                <a:ea typeface="微软雅黑" panose="020B0503020204020204" charset="-122"/>
                <a:cs typeface="微软雅黑" panose="020B0503020204020204" charset="-122"/>
                <a:sym typeface="+mn-ea"/>
              </a:rPr>
              <a:t>镍</a:t>
            </a:r>
            <a:r>
              <a:rPr sz="2000">
                <a:latin typeface="微软雅黑" panose="020B0503020204020204" charset="-122"/>
                <a:ea typeface="微软雅黑" panose="020B0503020204020204" charset="-122"/>
                <a:cs typeface="微软雅黑" panose="020B0503020204020204" charset="-122"/>
                <a:sym typeface="+mn-ea"/>
              </a:rPr>
              <a:t>作催化剂的条件下，加热至180-250</a:t>
            </a:r>
            <a:r>
              <a:rPr lang="en-US" sz="2000">
                <a:latin typeface="微软雅黑" panose="020B0503020204020204" charset="-122"/>
                <a:ea typeface="微软雅黑" panose="020B0503020204020204" charset="-122"/>
                <a:cs typeface="微软雅黑" panose="020B0503020204020204" charset="-122"/>
                <a:sym typeface="+mn-ea"/>
              </a:rPr>
              <a:t> </a:t>
            </a:r>
            <a:r>
              <a:rPr sz="2000">
                <a:latin typeface="微软雅黑" panose="020B0503020204020204" charset="-122"/>
                <a:ea typeface="微软雅黑" panose="020B0503020204020204" charset="-122"/>
                <a:cs typeface="微软雅黑" panose="020B0503020204020204" charset="-122"/>
                <a:sym typeface="+mn-ea"/>
              </a:rPr>
              <a:t>℃时，苯可以与氢气发生加成反应，生成环己</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sym typeface="+mn-ea"/>
              </a:rPr>
              <a:t>（C</a:t>
            </a:r>
            <a:r>
              <a:rPr sz="2000" baseline="-25000">
                <a:latin typeface="微软雅黑" panose="020B0503020204020204" charset="-122"/>
                <a:ea typeface="微软雅黑" panose="020B0503020204020204" charset="-122"/>
                <a:cs typeface="微软雅黑" panose="020B0503020204020204" charset="-122"/>
                <a:sym typeface="+mn-ea"/>
              </a:rPr>
              <a:t>6</a:t>
            </a:r>
            <a:r>
              <a:rPr sz="2000">
                <a:latin typeface="微软雅黑" panose="020B0503020204020204" charset="-122"/>
                <a:ea typeface="微软雅黑" panose="020B0503020204020204" charset="-122"/>
                <a:cs typeface="微软雅黑" panose="020B0503020204020204" charset="-122"/>
                <a:sym typeface="+mn-ea"/>
              </a:rPr>
              <a:t>H</a:t>
            </a:r>
            <a:r>
              <a:rPr sz="2000" baseline="-25000">
                <a:latin typeface="微软雅黑" panose="020B0503020204020204" charset="-122"/>
                <a:ea typeface="微软雅黑" panose="020B0503020204020204" charset="-122"/>
                <a:cs typeface="微软雅黑" panose="020B0503020204020204" charset="-122"/>
                <a:sym typeface="+mn-ea"/>
              </a:rPr>
              <a:t>12</a:t>
            </a:r>
            <a:r>
              <a:rPr sz="2000">
                <a:latin typeface="微软雅黑" panose="020B0503020204020204" charset="-122"/>
                <a:ea typeface="微软雅黑" panose="020B0503020204020204" charset="-122"/>
                <a:cs typeface="微软雅黑" panose="020B0503020204020204" charset="-122"/>
                <a:sym typeface="+mn-ea"/>
              </a:rPr>
              <a:t>）。</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367280" y="3641725"/>
            <a:ext cx="7458075" cy="1390650"/>
          </a:xfrm>
          <a:prstGeom prst="rect">
            <a:avLst/>
          </a:prstGeo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972185" y="1365250"/>
            <a:ext cx="10629265" cy="3882390"/>
          </a:xfrm>
          <a:prstGeom prst="roundRect">
            <a:avLst/>
          </a:prstGeom>
          <a:solidFill>
            <a:srgbClr val="E2E8ED"/>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099185" y="1754505"/>
            <a:ext cx="6096000" cy="2861310"/>
          </a:xfrm>
          <a:prstGeom prst="rect">
            <a:avLst/>
          </a:prstGeom>
          <a:noFill/>
        </p:spPr>
        <p:txBody>
          <a:bodyPr wrap="square" rtlCol="0" anchor="t">
            <a:spAutoFit/>
          </a:bodyPr>
          <a:p>
            <a:pPr indent="457200" algn="ctr" fontAlgn="auto">
              <a:lnSpc>
                <a:spcPct val="150000"/>
              </a:lnSpc>
            </a:pPr>
            <a:r>
              <a:rPr lang="zh-CN" sz="2000" b="1">
                <a:latin typeface="微软雅黑" panose="020B0503020204020204" charset="-122"/>
                <a:ea typeface="微软雅黑" panose="020B0503020204020204" charset="-122"/>
                <a:cs typeface="微软雅黑" panose="020B0503020204020204" charset="-122"/>
                <a:sym typeface="+mn-ea"/>
              </a:rPr>
              <a:t>工业获取苯的方式：煤干馏与石油催化重整</a:t>
            </a:r>
            <a:endParaRPr lang="zh-CN"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煤干</a:t>
            </a:r>
            <a:r>
              <a:rPr lang="zh-CN" sz="2000">
                <a:latin typeface="微软雅黑" panose="020B0503020204020204" charset="-122"/>
                <a:ea typeface="微软雅黑" panose="020B0503020204020204" charset="-122"/>
                <a:cs typeface="微软雅黑" panose="020B0503020204020204" charset="-122"/>
                <a:sym typeface="+mn-ea"/>
              </a:rPr>
              <a:t>馏</a:t>
            </a:r>
            <a:r>
              <a:rPr sz="2000">
                <a:latin typeface="微软雅黑" panose="020B0503020204020204" charset="-122"/>
                <a:ea typeface="微软雅黑" panose="020B0503020204020204" charset="-122"/>
                <a:cs typeface="微软雅黑" panose="020B0503020204020204" charset="-122"/>
                <a:sym typeface="+mn-ea"/>
              </a:rPr>
              <a:t>是指煤在隔绝空气的条件下加热分解，生成焦炭、煤气、粗苯、煤焦油等一系列产物的化学变化过程。煤焦油是煤干</a:t>
            </a:r>
            <a:r>
              <a:rPr lang="zh-CN" sz="2000">
                <a:latin typeface="微软雅黑" panose="020B0503020204020204" charset="-122"/>
                <a:ea typeface="微软雅黑" panose="020B0503020204020204" charset="-122"/>
                <a:cs typeface="微软雅黑" panose="020B0503020204020204" charset="-122"/>
                <a:sym typeface="+mn-ea"/>
              </a:rPr>
              <a:t>馏</a:t>
            </a:r>
            <a:r>
              <a:rPr sz="2000">
                <a:latin typeface="微软雅黑" panose="020B0503020204020204" charset="-122"/>
                <a:ea typeface="微软雅黑" panose="020B0503020204020204" charset="-122"/>
                <a:cs typeface="微软雅黑" panose="020B0503020204020204" charset="-122"/>
                <a:sym typeface="+mn-ea"/>
              </a:rPr>
              <a:t>时生成的黑色</a:t>
            </a:r>
            <a:r>
              <a:rPr lang="zh-CN" sz="2000">
                <a:latin typeface="微软雅黑" panose="020B0503020204020204" charset="-122"/>
                <a:ea typeface="微软雅黑" panose="020B0503020204020204" charset="-122"/>
                <a:cs typeface="微软雅黑" panose="020B0503020204020204" charset="-122"/>
                <a:sym typeface="+mn-ea"/>
              </a:rPr>
              <a:t>粘稠</a:t>
            </a:r>
            <a:r>
              <a:rPr sz="2000">
                <a:latin typeface="微软雅黑" panose="020B0503020204020204" charset="-122"/>
                <a:ea typeface="微软雅黑" panose="020B0503020204020204" charset="-122"/>
                <a:cs typeface="微软雅黑" panose="020B0503020204020204" charset="-122"/>
                <a:sym typeface="+mn-ea"/>
              </a:rPr>
              <a:t>液体，是一种复杂的混合物，含有苯、甲苯、二甲苯、苯</a:t>
            </a:r>
            <a:r>
              <a:rPr lang="zh-CN" sz="2000">
                <a:latin typeface="微软雅黑" panose="020B0503020204020204" charset="-122"/>
                <a:ea typeface="微软雅黑" panose="020B0503020204020204" charset="-122"/>
                <a:cs typeface="微软雅黑" panose="020B0503020204020204" charset="-122"/>
                <a:sym typeface="+mn-ea"/>
              </a:rPr>
              <a:t>酚</a:t>
            </a:r>
            <a:r>
              <a:rPr sz="2000">
                <a:latin typeface="微软雅黑" panose="020B0503020204020204" charset="-122"/>
                <a:ea typeface="微软雅黑" panose="020B0503020204020204" charset="-122"/>
                <a:cs typeface="微软雅黑" panose="020B0503020204020204" charset="-122"/>
                <a:sym typeface="+mn-ea"/>
              </a:rPr>
              <a:t>等芳香族化合物。</a:t>
            </a:r>
            <a:r>
              <a:rPr lang="zh-CN" sz="2000">
                <a:latin typeface="微软雅黑" panose="020B0503020204020204" charset="-122"/>
                <a:ea typeface="微软雅黑" panose="020B0503020204020204" charset="-122"/>
                <a:cs typeface="微软雅黑" panose="020B0503020204020204" charset="-122"/>
                <a:sym typeface="+mn-ea"/>
              </a:rPr>
              <a:t>蒸馏</a:t>
            </a:r>
            <a:r>
              <a:rPr sz="2000">
                <a:latin typeface="微软雅黑" panose="020B0503020204020204" charset="-122"/>
                <a:ea typeface="微软雅黑" panose="020B0503020204020204" charset="-122"/>
                <a:cs typeface="微软雅黑" panose="020B0503020204020204" charset="-122"/>
                <a:sym typeface="+mn-ea"/>
              </a:rPr>
              <a:t>煤焦油可分离得到苯。</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8"/>
            </p:custDataLst>
          </p:nvPr>
        </p:nvPicPr>
        <p:blipFill>
          <a:blip r:embed="rId9"/>
          <a:stretch>
            <a:fillRect/>
          </a:stretch>
        </p:blipFill>
        <p:spPr>
          <a:xfrm>
            <a:off x="7080250" y="1784985"/>
            <a:ext cx="4438650" cy="2876550"/>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1484630" y="1492885"/>
            <a:ext cx="9280525" cy="3313430"/>
          </a:xfrm>
          <a:prstGeom prst="roundRect">
            <a:avLst/>
          </a:prstGeom>
          <a:solidFill>
            <a:srgbClr val="E2E8ED"/>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931035" y="1767205"/>
            <a:ext cx="8331200" cy="2399665"/>
          </a:xfrm>
          <a:prstGeom prst="rect">
            <a:avLst/>
          </a:prstGeom>
          <a:noFill/>
        </p:spPr>
        <p:txBody>
          <a:bodyPr wrap="square" rtlCol="0" anchor="t">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石油分</a:t>
            </a:r>
            <a:r>
              <a:rPr lang="zh-CN" sz="2000">
                <a:latin typeface="微软雅黑" panose="020B0503020204020204" charset="-122"/>
                <a:ea typeface="微软雅黑" panose="020B0503020204020204" charset="-122"/>
                <a:cs typeface="微软雅黑" panose="020B0503020204020204" charset="-122"/>
                <a:sym typeface="+mn-ea"/>
              </a:rPr>
              <a:t>馏</a:t>
            </a:r>
            <a:r>
              <a:rPr sz="2000">
                <a:latin typeface="微软雅黑" panose="020B0503020204020204" charset="-122"/>
                <a:ea typeface="微软雅黑" panose="020B0503020204020204" charset="-122"/>
                <a:cs typeface="微软雅黑" panose="020B0503020204020204" charset="-122"/>
                <a:sym typeface="+mn-ea"/>
              </a:rPr>
              <a:t>得到的汽油在催化剂、</a:t>
            </a:r>
            <a:r>
              <a:rPr lang="zh-CN" sz="2000">
                <a:latin typeface="微软雅黑" panose="020B0503020204020204" charset="-122"/>
                <a:ea typeface="微软雅黑" panose="020B0503020204020204" charset="-122"/>
                <a:cs typeface="微软雅黑" panose="020B0503020204020204" charset="-122"/>
                <a:sym typeface="+mn-ea"/>
              </a:rPr>
              <a:t>加热</a:t>
            </a:r>
            <a:r>
              <a:rPr sz="2000">
                <a:latin typeface="微软雅黑" panose="020B0503020204020204" charset="-122"/>
                <a:ea typeface="微软雅黑" panose="020B0503020204020204" charset="-122"/>
                <a:cs typeface="微软雅黑" panose="020B0503020204020204" charset="-122"/>
                <a:sym typeface="+mn-ea"/>
              </a:rPr>
              <a:t>、加压的条件下可以发生复杂的化学变化，使其中的链</a:t>
            </a:r>
            <a:r>
              <a:rPr lang="zh-CN" sz="2000">
                <a:latin typeface="微软雅黑" panose="020B0503020204020204" charset="-122"/>
                <a:ea typeface="微软雅黑" panose="020B0503020204020204" charset="-122"/>
                <a:cs typeface="微软雅黑" panose="020B0503020204020204" charset="-122"/>
                <a:sym typeface="+mn-ea"/>
              </a:rPr>
              <a:t>烃</a:t>
            </a:r>
            <a:r>
              <a:rPr sz="2000">
                <a:latin typeface="微软雅黑" panose="020B0503020204020204" charset="-122"/>
                <a:ea typeface="微软雅黑" panose="020B0503020204020204" charset="-122"/>
                <a:cs typeface="微软雅黑" panose="020B0503020204020204" charset="-122"/>
                <a:sym typeface="+mn-ea"/>
              </a:rPr>
              <a:t>类分子结构重新排列转化为富含苯的汽油。这种汽油被称为重整汽油，从中可以提取苯、甲苯、二甲苯等。催化重整通常使用</a:t>
            </a:r>
            <a:r>
              <a:rPr lang="zh-CN" sz="2000">
                <a:latin typeface="微软雅黑" panose="020B0503020204020204" charset="-122"/>
                <a:ea typeface="微软雅黑" panose="020B0503020204020204" charset="-122"/>
                <a:cs typeface="微软雅黑" panose="020B0503020204020204" charset="-122"/>
                <a:sym typeface="+mn-ea"/>
              </a:rPr>
              <a:t>铂</a:t>
            </a:r>
            <a:r>
              <a:rPr sz="2000">
                <a:latin typeface="微软雅黑" panose="020B0503020204020204" charset="-122"/>
                <a:ea typeface="微软雅黑" panose="020B0503020204020204" charset="-122"/>
                <a:cs typeface="微软雅黑" panose="020B0503020204020204" charset="-122"/>
                <a:sym typeface="+mn-ea"/>
              </a:rPr>
              <a:t>、</a:t>
            </a:r>
            <a:r>
              <a:rPr lang="zh-CN" sz="2000">
                <a:latin typeface="微软雅黑" panose="020B0503020204020204" charset="-122"/>
                <a:ea typeface="微软雅黑" panose="020B0503020204020204" charset="-122"/>
                <a:cs typeface="微软雅黑" panose="020B0503020204020204" charset="-122"/>
                <a:sym typeface="+mn-ea"/>
              </a:rPr>
              <a:t>铼</a:t>
            </a:r>
            <a:r>
              <a:rPr sz="2000">
                <a:latin typeface="微软雅黑" panose="020B0503020204020204" charset="-122"/>
                <a:ea typeface="微软雅黑" panose="020B0503020204020204" charset="-122"/>
                <a:cs typeface="微软雅黑" panose="020B0503020204020204" charset="-122"/>
                <a:sym typeface="+mn-ea"/>
              </a:rPr>
              <a:t>等金属作为催化剂，催化重整装置是现代石油炼厂中常见的装置。目前，催化重整已经成为苯生产的重要手段。</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190625" y="1614170"/>
            <a:ext cx="9855835" cy="3404235"/>
          </a:xfrm>
          <a:prstGeom prst="rect">
            <a:avLst/>
          </a:prstGeom>
          <a:noFill/>
        </p:spPr>
        <p:txBody>
          <a:bodyPr wrap="square" rtlCol="0" anchor="t">
            <a:no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苯是重要的化工原料</a:t>
            </a:r>
            <a:r>
              <a:rPr lang="zh-CN" sz="2000">
                <a:latin typeface="微软雅黑" panose="020B0503020204020204" charset="-122"/>
                <a:ea typeface="微软雅黑" panose="020B0503020204020204" charset="-122"/>
                <a:cs typeface="微软雅黑" panose="020B0503020204020204" charset="-122"/>
                <a:sym typeface="+mn-ea"/>
              </a:rPr>
              <a:t>，</a:t>
            </a:r>
            <a:r>
              <a:rPr sz="2000">
                <a:latin typeface="微软雅黑" panose="020B0503020204020204" charset="-122"/>
                <a:ea typeface="微软雅黑" panose="020B0503020204020204" charset="-122"/>
                <a:cs typeface="微软雅黑" panose="020B0503020204020204" charset="-122"/>
                <a:sym typeface="+mn-ea"/>
              </a:rPr>
              <a:t>可广泛用于生产合成纤维、合成橡胶、塑料、农药、医药、染料和香料等。苯曾经是工业上常使用的有机溶剂。由于苯的挥发性极强，人和动物吸入苯会引发中毒，长期接触苯会侵害人的神经系统，并引发肝脏、血液等方面的疾病。</a:t>
            </a:r>
            <a:endParaRPr sz="2000">
              <a:latin typeface="微软雅黑" panose="020B0503020204020204" charset="-122"/>
              <a:ea typeface="微软雅黑" panose="020B0503020204020204" charset="-122"/>
              <a:cs typeface="微软雅黑" panose="020B0503020204020204" charset="-122"/>
              <a:sym typeface="+mn-ea"/>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sym typeface="+mn-ea"/>
              </a:rPr>
              <a:t>在日常生活中，人们接触到苯的机会并不多，苯常用于室内装修材料和家具制作，许多涂料、油漆、结合剂中都含有苯。国家对化工产品中的苯含量有着严格的限制，只要购买正规厂家的产品，注意通风，含苯产品就不会对我们的身体健康造成影响。</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
        <p:nvSpPr>
          <p:cNvPr id="4" name="圆角矩形 3"/>
          <p:cNvSpPr/>
          <p:nvPr>
            <p:custDataLst>
              <p:tags r:id="rId7"/>
            </p:custDataLst>
          </p:nvPr>
        </p:nvSpPr>
        <p:spPr>
          <a:xfrm>
            <a:off x="987425" y="1243965"/>
            <a:ext cx="10260965" cy="3774440"/>
          </a:xfrm>
          <a:prstGeom prst="roundRect">
            <a:avLst/>
          </a:prstGeom>
          <a:noFill/>
          <a:ln w="79375" cmpd="sng">
            <a:solidFill>
              <a:schemeClr val="accent1">
                <a:shade val="50000"/>
              </a:schemeClr>
            </a:solidFill>
            <a:prstDash val="lgDashDot"/>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928370" y="1221105"/>
            <a:ext cx="9752330" cy="4541520"/>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5" name="文本框 4"/>
          <p:cNvSpPr txBox="1"/>
          <p:nvPr/>
        </p:nvSpPr>
        <p:spPr>
          <a:xfrm>
            <a:off x="1358900" y="1767840"/>
            <a:ext cx="5434330" cy="3322955"/>
          </a:xfrm>
          <a:prstGeom prst="rect">
            <a:avLst/>
          </a:prstGeom>
          <a:noFill/>
        </p:spPr>
        <p:txBody>
          <a:bodyPr wrap="square" rtlCol="0" anchor="t">
            <a:spAutoFit/>
          </a:bodyPr>
          <a:p>
            <a:pPr indent="508000" fontAlgn="auto">
              <a:lnSpc>
                <a:spcPct val="150000"/>
              </a:lnSpc>
              <a:extLst>
                <a:ext uri="{35155182-B16C-46BC-9424-99874614C6A1}">
                  <wpsdc:indentchars xmlns:wpsdc="http://www.wps.cn/officeDocument/2017/drawingmlCustomData" val="200" checksum="282533468"/>
                </a:ext>
              </a:extLst>
            </a:pPr>
            <a:r>
              <a:rPr lang="zh-CN" altLang="en-US" sz="2000">
                <a:latin typeface="微软雅黑" panose="020B0503020204020204" charset="-122"/>
                <a:ea typeface="微软雅黑" panose="020B0503020204020204" charset="-122"/>
                <a:cs typeface="微软雅黑" panose="020B0503020204020204" charset="-122"/>
                <a:sym typeface="+mn-ea"/>
              </a:rPr>
              <a:t>取两支试管，均通过排饱和食盐水的方法收集半试管CH</a:t>
            </a:r>
            <a:r>
              <a:rPr lang="zh-CN" altLang="en-US" sz="2000" baseline="-25000">
                <a:latin typeface="微软雅黑" panose="020B0503020204020204" charset="-122"/>
                <a:ea typeface="微软雅黑" panose="020B0503020204020204" charset="-122"/>
                <a:cs typeface="微软雅黑" panose="020B0503020204020204" charset="-122"/>
                <a:sym typeface="+mn-ea"/>
              </a:rPr>
              <a:t>4</a:t>
            </a:r>
            <a:r>
              <a:rPr lang="zh-CN" altLang="en-US" sz="2000">
                <a:latin typeface="微软雅黑" panose="020B0503020204020204" charset="-122"/>
                <a:ea typeface="微软雅黑" panose="020B0503020204020204" charset="-122"/>
                <a:cs typeface="微软雅黑" panose="020B0503020204020204" charset="-122"/>
                <a:sym typeface="+mn-ea"/>
              </a:rPr>
              <a:t>和半试管Cl</a:t>
            </a:r>
            <a:r>
              <a:rPr lang="zh-CN" altLang="en-US" sz="2000" baseline="-25000">
                <a:latin typeface="微软雅黑" panose="020B0503020204020204" charset="-122"/>
                <a:ea typeface="微软雅黑" panose="020B0503020204020204" charset="-122"/>
                <a:cs typeface="微软雅黑" panose="020B0503020204020204" charset="-122"/>
                <a:sym typeface="+mn-ea"/>
              </a:rPr>
              <a:t>2</a:t>
            </a:r>
            <a:r>
              <a:rPr lang="zh-CN" altLang="en-US" sz="2000">
                <a:latin typeface="微软雅黑" panose="020B0503020204020204" charset="-122"/>
                <a:ea typeface="微软雅黑" panose="020B0503020204020204" charset="-122"/>
                <a:cs typeface="微软雅黑" panose="020B0503020204020204" charset="-122"/>
                <a:sym typeface="+mn-ea"/>
              </a:rPr>
              <a:t>，将装有混合气体的两支试管倒置于盛有饱和食盐水的水槽中（图5-9）。其中一支试管用铝结套上，另一支试管放在光亮处（注意不要放在日光直射的地方）。静置一段时间后，观察比较两支试管内的现象。</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9" name="图片 8"/>
          <p:cNvPicPr>
            <a:picLocks noChangeAspect="1"/>
          </p:cNvPicPr>
          <p:nvPr>
            <p:custDataLst>
              <p:tags r:id="rId8"/>
            </p:custDataLst>
          </p:nvPr>
        </p:nvPicPr>
        <p:blipFill>
          <a:blip r:embed="rId9"/>
          <a:stretch>
            <a:fillRect/>
          </a:stretch>
        </p:blipFill>
        <p:spPr>
          <a:xfrm>
            <a:off x="6881495" y="1767840"/>
            <a:ext cx="3349625" cy="300545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911225" y="1000760"/>
            <a:ext cx="10076815" cy="553085"/>
          </a:xfrm>
          <a:prstGeom prst="rect">
            <a:avLst/>
          </a:prstGeom>
          <a:noFill/>
        </p:spPr>
        <p:txBody>
          <a:bodyPr wrap="square" rtlCol="0" anchor="t">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在光照条件下，甲烷与氯气会发生一系列反应。首先，甲烷与氯气反应生成一氯甲烷。</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4" name="图片 3"/>
          <p:cNvPicPr>
            <a:picLocks noChangeAspect="1"/>
          </p:cNvPicPr>
          <p:nvPr>
            <p:custDataLst>
              <p:tags r:id="rId7"/>
            </p:custDataLst>
          </p:nvPr>
        </p:nvPicPr>
        <p:blipFill>
          <a:blip r:embed="rId8"/>
          <a:stretch>
            <a:fillRect/>
          </a:stretch>
        </p:blipFill>
        <p:spPr>
          <a:xfrm>
            <a:off x="2519045" y="1581150"/>
            <a:ext cx="6686550" cy="1888490"/>
          </a:xfrm>
          <a:prstGeom prst="rect">
            <a:avLst/>
          </a:prstGeom>
        </p:spPr>
      </p:pic>
      <p:sp>
        <p:nvSpPr>
          <p:cNvPr id="5" name="文本框 4"/>
          <p:cNvSpPr txBox="1"/>
          <p:nvPr/>
        </p:nvSpPr>
        <p:spPr>
          <a:xfrm>
            <a:off x="911225" y="3496945"/>
            <a:ext cx="10481310" cy="1014730"/>
          </a:xfrm>
          <a:prstGeom prst="rect">
            <a:avLst/>
          </a:prstGeom>
          <a:noFill/>
        </p:spPr>
        <p:txBody>
          <a:bodyPr wrap="square" rtlCol="0" anchor="t">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反应到此并没有停止，一氯甲烷继续与氯气反应，依次生成二氯甲烷、三氯甲烷（也称氯仿）和四氯甲烷（也称四氯化碳）。</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pic>
        <p:nvPicPr>
          <p:cNvPr id="7" name="图片 6"/>
          <p:cNvPicPr>
            <a:picLocks noChangeAspect="1"/>
          </p:cNvPicPr>
          <p:nvPr>
            <p:custDataLst>
              <p:tags r:id="rId9"/>
            </p:custDataLst>
          </p:nvPr>
        </p:nvPicPr>
        <p:blipFill>
          <a:blip r:embed="rId10"/>
          <a:stretch>
            <a:fillRect/>
          </a:stretch>
        </p:blipFill>
        <p:spPr>
          <a:xfrm>
            <a:off x="2839720" y="4523105"/>
            <a:ext cx="6506210" cy="188722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pic>
        <p:nvPicPr>
          <p:cNvPr id="3" name="图片 2"/>
          <p:cNvPicPr>
            <a:picLocks noChangeAspect="1"/>
          </p:cNvPicPr>
          <p:nvPr>
            <p:custDataLst>
              <p:tags r:id="rId7"/>
            </p:custDataLst>
          </p:nvPr>
        </p:nvPicPr>
        <p:blipFill>
          <a:blip r:embed="rId8"/>
          <a:stretch>
            <a:fillRect/>
          </a:stretch>
        </p:blipFill>
        <p:spPr>
          <a:xfrm>
            <a:off x="2352675" y="1221105"/>
            <a:ext cx="7486650" cy="43910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1068070" y="1447165"/>
            <a:ext cx="9952355" cy="3322955"/>
          </a:xfrm>
          <a:prstGeom prst="rect">
            <a:avLst/>
          </a:prstGeom>
          <a:noFill/>
        </p:spPr>
        <p:txBody>
          <a:bodyPr wrap="square" rtlCol="0">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上述反应中，甲烷分子中的4个氢原子被氯原子逐一取代，生成了四种取代产物。像这样有机化合物分子中的某个或某些原子或原子团被其他原子或原子团所代替的反应叫作</a:t>
            </a:r>
            <a:r>
              <a:rPr lang="zh-CN" altLang="en-US" sz="2000" b="1">
                <a:solidFill>
                  <a:srgbClr val="C00000"/>
                </a:solidFill>
                <a:latin typeface="微软雅黑" panose="020B0503020204020204" charset="-122"/>
                <a:ea typeface="微软雅黑" panose="020B0503020204020204" charset="-122"/>
                <a:cs typeface="微软雅黑" panose="020B0503020204020204" charset="-122"/>
              </a:rPr>
              <a:t>取代反应</a:t>
            </a:r>
            <a:r>
              <a:rPr lang="zh-CN" altLang="en-US" sz="2000">
                <a:latin typeface="微软雅黑" panose="020B0503020204020204" charset="-122"/>
                <a:ea typeface="微软雅黑" panose="020B0503020204020204" charset="-122"/>
                <a:cs typeface="微软雅黑" panose="020B0503020204020204" charset="-122"/>
              </a:rPr>
              <a:t>。</a:t>
            </a:r>
            <a:endParaRPr lang="zh-CN" altLang="en-US"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甲烷的四种氯的取代产物都不易溶于水，其中三氯甲烷和四氯甲烷是工业上重要的溶剂。将甲烷隔绝空气加热至1</a:t>
            </a:r>
            <a:r>
              <a:rPr lang="en-US" altLang="zh-CN" sz="2000">
                <a:latin typeface="微软雅黑" panose="020B0503020204020204" charset="-122"/>
                <a:ea typeface="微软雅黑" panose="020B0503020204020204" charset="-122"/>
                <a:cs typeface="微软雅黑" panose="020B0503020204020204" charset="-122"/>
              </a:rPr>
              <a:t> </a:t>
            </a:r>
            <a:r>
              <a:rPr lang="zh-CN" altLang="en-US" sz="2000">
                <a:latin typeface="微软雅黑" panose="020B0503020204020204" charset="-122"/>
                <a:ea typeface="微软雅黑" panose="020B0503020204020204" charset="-122"/>
                <a:cs typeface="微软雅黑" panose="020B0503020204020204" charset="-122"/>
              </a:rPr>
              <a:t>000℃以上，甲烷可以分解生成炭黑（C）和氢气。炭黑可以用于制造活性炭，也可用于制造石墨、石墨烯等材料；氢气则是合成氨工业的重要原料。</a:t>
            </a:r>
            <a:endParaRPr lang="zh-CN" altLang="en-US"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3" name="文本框 2"/>
          <p:cNvSpPr txBox="1"/>
          <p:nvPr/>
        </p:nvSpPr>
        <p:spPr>
          <a:xfrm>
            <a:off x="1522730" y="1666240"/>
            <a:ext cx="9179560" cy="2953385"/>
          </a:xfrm>
          <a:prstGeom prst="rect">
            <a:avLst/>
          </a:prstGeom>
          <a:noFill/>
        </p:spPr>
        <p:txBody>
          <a:bodyPr wrap="square" rtlCol="0" anchor="t">
            <a:spAutoFit/>
          </a:bodyPr>
          <a:p>
            <a:pPr indent="457200" algn="ctr" fontAlgn="auto">
              <a:lnSpc>
                <a:spcPct val="150000"/>
              </a:lnSpc>
            </a:pP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sym typeface="+mn-ea"/>
              </a:rPr>
              <a:t>安全使用天然气</a:t>
            </a:r>
            <a:endParaRPr lang="zh-CN" altLang="en-US" sz="2400">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家用天然气中加入了少量具有特殊气味的含硫或磷元素的物质，若天然气发生泄漏，人们就会闻到这种特殊气味，从而起到预警作用。当空气中甲烷的体积分数为5%-15%时，所形成的混合气体遇到火花就会发生爆炸。因此，若天然气发生泄漏，不能采取开启金属门窗、开关电器设备、拨打电话等可能产生火花的做法，而应在避免产生火花的情况下，采取关气、通风、救人等措施。</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
        <p:nvSpPr>
          <p:cNvPr id="4" name="圆角矩形 3"/>
          <p:cNvSpPr/>
          <p:nvPr>
            <p:custDataLst>
              <p:tags r:id="rId7"/>
            </p:custDataLst>
          </p:nvPr>
        </p:nvSpPr>
        <p:spPr>
          <a:xfrm>
            <a:off x="1190625" y="1463675"/>
            <a:ext cx="9783445" cy="3655060"/>
          </a:xfrm>
          <a:prstGeom prst="roundRect">
            <a:avLst/>
          </a:prstGeom>
          <a:noFill/>
          <a:ln w="79375" cmpd="sng">
            <a:solidFill>
              <a:schemeClr val="accent1">
                <a:shade val="50000"/>
              </a:schemeClr>
            </a:solidFill>
            <a:prstDash val="lgDashDot"/>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第2节  烃</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805815" y="937895"/>
            <a:ext cx="10521950" cy="1568450"/>
          </a:xfrm>
          <a:prstGeom prst="rect">
            <a:avLst/>
          </a:prstGeom>
          <a:noFill/>
        </p:spPr>
        <p:txBody>
          <a:bodyPr wrap="square" rtlCol="0">
            <a:spAutoFit/>
          </a:bodyPr>
          <a:p>
            <a:pPr indent="457200" fontAlgn="auto">
              <a:lnSpc>
                <a:spcPct val="150000"/>
              </a:lnSpc>
            </a:pPr>
            <a:r>
              <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（二）烷烃同系物</a:t>
            </a:r>
            <a:endParaRPr lang="zh-CN" altLang="en-US"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rPr>
              <a:t>在有机化合物里，有一系列结构和性质与甲烷很相似的烃，如乙烷(C</a:t>
            </a:r>
            <a:r>
              <a:rPr lang="zh-CN" altLang="en-US" sz="2000" baseline="-25000">
                <a:latin typeface="微软雅黑" panose="020B0503020204020204" charset="-122"/>
                <a:ea typeface="微软雅黑" panose="020B0503020204020204" charset="-122"/>
                <a:cs typeface="微软雅黑" panose="020B0503020204020204" charset="-122"/>
              </a:rPr>
              <a:t>2</a:t>
            </a:r>
            <a:r>
              <a:rPr lang="zh-CN" altLang="en-US" sz="2000">
                <a:latin typeface="微软雅黑" panose="020B0503020204020204" charset="-122"/>
                <a:ea typeface="微软雅黑" panose="020B0503020204020204" charset="-122"/>
                <a:cs typeface="微软雅黑" panose="020B0503020204020204" charset="-122"/>
              </a:rPr>
              <a:t>H</a:t>
            </a:r>
            <a:r>
              <a:rPr lang="zh-CN" altLang="en-US" sz="2000" baseline="-25000">
                <a:latin typeface="微软雅黑" panose="020B0503020204020204" charset="-122"/>
                <a:ea typeface="微软雅黑" panose="020B0503020204020204" charset="-122"/>
                <a:cs typeface="微软雅黑" panose="020B0503020204020204" charset="-122"/>
              </a:rPr>
              <a:t>6</a:t>
            </a:r>
            <a:r>
              <a:rPr lang="zh-CN" altLang="en-US" sz="2000">
                <a:latin typeface="微软雅黑" panose="020B0503020204020204" charset="-122"/>
                <a:ea typeface="微软雅黑" panose="020B0503020204020204" charset="-122"/>
                <a:cs typeface="微软雅黑" panose="020B0503020204020204" charset="-122"/>
              </a:rPr>
              <a:t>）、丙烷（C</a:t>
            </a:r>
            <a:r>
              <a:rPr lang="zh-CN" altLang="en-US" sz="2000" baseline="-25000">
                <a:latin typeface="微软雅黑" panose="020B0503020204020204" charset="-122"/>
                <a:ea typeface="微软雅黑" panose="020B0503020204020204" charset="-122"/>
                <a:cs typeface="微软雅黑" panose="020B0503020204020204" charset="-122"/>
              </a:rPr>
              <a:t>3</a:t>
            </a:r>
            <a:r>
              <a:rPr lang="zh-CN" altLang="en-US" sz="2000">
                <a:latin typeface="微软雅黑" panose="020B0503020204020204" charset="-122"/>
                <a:ea typeface="微软雅黑" panose="020B0503020204020204" charset="-122"/>
                <a:cs typeface="微软雅黑" panose="020B0503020204020204" charset="-122"/>
              </a:rPr>
              <a:t>H</a:t>
            </a:r>
            <a:r>
              <a:rPr lang="zh-CN" altLang="en-US" sz="2000" baseline="-25000">
                <a:latin typeface="微软雅黑" panose="020B0503020204020204" charset="-122"/>
                <a:ea typeface="微软雅黑" panose="020B0503020204020204" charset="-122"/>
                <a:cs typeface="微软雅黑" panose="020B0503020204020204" charset="-122"/>
              </a:rPr>
              <a:t>8</a:t>
            </a:r>
            <a:r>
              <a:rPr lang="zh-CN" altLang="en-US" sz="2000">
                <a:latin typeface="微软雅黑" panose="020B0503020204020204" charset="-122"/>
                <a:ea typeface="微软雅黑" panose="020B0503020204020204" charset="-122"/>
                <a:cs typeface="微软雅黑" panose="020B0503020204020204" charset="-122"/>
              </a:rPr>
              <a:t>）、丁烷（C</a:t>
            </a:r>
            <a:r>
              <a:rPr lang="zh-CN" altLang="en-US" sz="2000" baseline="-25000">
                <a:latin typeface="微软雅黑" panose="020B0503020204020204" charset="-122"/>
                <a:ea typeface="微软雅黑" panose="020B0503020204020204" charset="-122"/>
                <a:cs typeface="微软雅黑" panose="020B0503020204020204" charset="-122"/>
              </a:rPr>
              <a:t>4</a:t>
            </a:r>
            <a:r>
              <a:rPr lang="zh-CN" altLang="en-US" sz="2000">
                <a:latin typeface="微软雅黑" panose="020B0503020204020204" charset="-122"/>
                <a:ea typeface="微软雅黑" panose="020B0503020204020204" charset="-122"/>
                <a:cs typeface="微软雅黑" panose="020B0503020204020204" charset="-122"/>
              </a:rPr>
              <a:t>H</a:t>
            </a:r>
            <a:r>
              <a:rPr lang="zh-CN" altLang="en-US" sz="2000" baseline="-25000">
                <a:latin typeface="微软雅黑" panose="020B0503020204020204" charset="-122"/>
                <a:ea typeface="微软雅黑" panose="020B0503020204020204" charset="-122"/>
                <a:cs typeface="微软雅黑" panose="020B0503020204020204" charset="-122"/>
              </a:rPr>
              <a:t>10</a:t>
            </a:r>
            <a:r>
              <a:rPr lang="zh-CN" altLang="en-US" sz="2000">
                <a:latin typeface="微软雅黑" panose="020B0503020204020204" charset="-122"/>
                <a:ea typeface="微软雅黑" panose="020B0503020204020204" charset="-122"/>
                <a:cs typeface="微软雅黑" panose="020B0503020204020204" charset="-122"/>
              </a:rPr>
              <a:t>）等。它们的结构式分别为：</a:t>
            </a:r>
            <a:endParaRPr lang="zh-CN" altLang="en-US"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1614805" y="2506345"/>
            <a:ext cx="8963025" cy="2438400"/>
          </a:xfrm>
          <a:prstGeom prst="rect">
            <a:avLst/>
          </a:prstGeom>
        </p:spPr>
      </p:pic>
      <p:sp>
        <p:nvSpPr>
          <p:cNvPr id="4" name="文本框 3"/>
          <p:cNvSpPr txBox="1"/>
          <p:nvPr>
            <p:custDataLst>
              <p:tags r:id="rId10"/>
            </p:custDataLst>
          </p:nvPr>
        </p:nvSpPr>
        <p:spPr>
          <a:xfrm>
            <a:off x="806450" y="5006975"/>
            <a:ext cx="10074275" cy="1014730"/>
          </a:xfrm>
          <a:prstGeom prst="rect">
            <a:avLst/>
          </a:prstGeom>
          <a:noFill/>
        </p:spPr>
        <p:txBody>
          <a:bodyPr wrap="square" rtlCol="0" anchor="t">
            <a:spAutoFit/>
          </a:bodyPr>
          <a:p>
            <a:pPr indent="457200" fontAlgn="auto">
              <a:lnSpc>
                <a:spcPct val="150000"/>
              </a:lnSpc>
            </a:pPr>
            <a:r>
              <a:rPr lang="zh-CN" altLang="en-US" sz="2000">
                <a:latin typeface="微软雅黑" panose="020B0503020204020204" charset="-122"/>
                <a:ea typeface="微软雅黑" panose="020B0503020204020204" charset="-122"/>
                <a:cs typeface="微软雅黑" panose="020B0503020204020204" charset="-122"/>
                <a:sym typeface="+mn-ea"/>
              </a:rPr>
              <a:t>在这些烃的分子里，碳原子之间都以单键结合，其余价键均与氢原子结合，使碳原子的价键达到“饱和”，这样的短称为</a:t>
            </a:r>
            <a:r>
              <a:rPr lang="zh-CN" altLang="en-US" sz="2000" b="1">
                <a:solidFill>
                  <a:srgbClr val="C00000"/>
                </a:solidFill>
                <a:latin typeface="微软雅黑" panose="020B0503020204020204" charset="-122"/>
                <a:ea typeface="微软雅黑" panose="020B0503020204020204" charset="-122"/>
                <a:cs typeface="微软雅黑" panose="020B0503020204020204" charset="-122"/>
                <a:sym typeface="+mn-ea"/>
              </a:rPr>
              <a:t>烷烃</a:t>
            </a:r>
            <a:r>
              <a:rPr lang="zh-CN" altLang="en-US" sz="2000">
                <a:latin typeface="微软雅黑" panose="020B0503020204020204" charset="-122"/>
                <a:ea typeface="微软雅黑" panose="020B0503020204020204" charset="-122"/>
                <a:cs typeface="微软雅黑" panose="020B0503020204020204" charset="-122"/>
                <a:sym typeface="+mn-ea"/>
              </a:rPr>
              <a:t>。烷烃属于</a:t>
            </a:r>
            <a:r>
              <a:rPr lang="zh-CN" altLang="en-US" sz="2000" b="1">
                <a:solidFill>
                  <a:srgbClr val="C00000"/>
                </a:solidFill>
                <a:latin typeface="微软雅黑" panose="020B0503020204020204" charset="-122"/>
                <a:ea typeface="微软雅黑" panose="020B0503020204020204" charset="-122"/>
                <a:cs typeface="微软雅黑" panose="020B0503020204020204" charset="-122"/>
                <a:sym typeface="+mn-ea"/>
              </a:rPr>
              <a:t>饱和烃</a:t>
            </a:r>
            <a:r>
              <a:rPr lang="zh-CN" altLang="en-US" sz="2000">
                <a:latin typeface="微软雅黑" panose="020B0503020204020204" charset="-122"/>
                <a:ea typeface="微软雅黑" panose="020B0503020204020204" charset="-122"/>
                <a:cs typeface="微软雅黑" panose="020B0503020204020204" charset="-122"/>
                <a:sym typeface="+mn-ea"/>
              </a:rPr>
              <a:t>。</a:t>
            </a:r>
            <a:endParaRPr lang="zh-CN" altLang="en-US" sz="2000">
              <a:latin typeface="微软雅黑" panose="020B0503020204020204" charset="-122"/>
              <a:ea typeface="微软雅黑" panose="020B0503020204020204" charset="-122"/>
              <a:cs typeface="微软雅黑" panose="020B0503020204020204" charset="-122"/>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KSO_WM_BEAUTIFY_FLAG" val=""/>
</p:tagLst>
</file>

<file path=ppt/tags/tag139.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40.xml><?xml version="1.0" encoding="utf-8"?>
<p:tagLst xmlns:p="http://schemas.openxmlformats.org/presentationml/2006/main">
  <p:tag name="KSO_WM_BEAUTIFY_FLAG" va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Lst>
</file>

<file path=ppt/tags/tag145.xml><?xml version="1.0" encoding="utf-8"?>
<p:tagLst xmlns:p="http://schemas.openxmlformats.org/presentationml/2006/main">
  <p:tag name="KSO_WM_BEAUTIFY_FLAG" val=""/>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80.xml><?xml version="1.0" encoding="utf-8"?>
<p:tagLst xmlns:p="http://schemas.openxmlformats.org/presentationml/2006/main">
  <p:tag name="KSO_WM_BEAUTIFY_FLAG" val=""/>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00.xml><?xml version="1.0" encoding="utf-8"?>
<p:tagLst xmlns:p="http://schemas.openxmlformats.org/presentationml/2006/main">
  <p:tag name="KSO_WM_BEAUTIFY_FLAG" val=""/>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KSO_WM_BEAUTIFY_FLAG" val=""/>
</p:tagLst>
</file>

<file path=ppt/tags/tag213.xml><?xml version="1.0" encoding="utf-8"?>
<p:tagLst xmlns:p="http://schemas.openxmlformats.org/presentationml/2006/main">
  <p:tag name="KSO_WM_BEAUTIFY_FLAG" val=""/>
</p:tagLst>
</file>

<file path=ppt/tags/tag214.xml><?xml version="1.0" encoding="utf-8"?>
<p:tagLst xmlns:p="http://schemas.openxmlformats.org/presentationml/2006/main">
  <p:tag name="KSO_WM_BEAUTIFY_FLAG" val=""/>
</p:tagLst>
</file>

<file path=ppt/tags/tag215.xml><?xml version="1.0" encoding="utf-8"?>
<p:tagLst xmlns:p="http://schemas.openxmlformats.org/presentationml/2006/main">
  <p:tag name="KSO_WM_BEAUTIFY_FLAG" val=""/>
</p:tagLst>
</file>

<file path=ppt/tags/tag216.xml><?xml version="1.0" encoding="utf-8"?>
<p:tagLst xmlns:p="http://schemas.openxmlformats.org/presentationml/2006/main">
  <p:tag name="KSO_WM_BEAUTIFY_FLAG" val=""/>
</p:tagLst>
</file>

<file path=ppt/tags/tag217.xml><?xml version="1.0" encoding="utf-8"?>
<p:tagLst xmlns:p="http://schemas.openxmlformats.org/presentationml/2006/main">
  <p:tag name="KSO_WM_BEAUTIFY_FLAG" val=""/>
</p:tagLst>
</file>

<file path=ppt/tags/tag218.xml><?xml version="1.0" encoding="utf-8"?>
<p:tagLst xmlns:p="http://schemas.openxmlformats.org/presentationml/2006/main">
  <p:tag name="KSO_WM_BEAUTIFY_FLAG" val=""/>
</p:tagLst>
</file>

<file path=ppt/tags/tag219.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20.xml><?xml version="1.0" encoding="utf-8"?>
<p:tagLst xmlns:p="http://schemas.openxmlformats.org/presentationml/2006/main">
  <p:tag name="KSO_WM_BEAUTIFY_FLAG" val=""/>
</p:tagLst>
</file>

<file path=ppt/tags/tag221.xml><?xml version="1.0" encoding="utf-8"?>
<p:tagLst xmlns:p="http://schemas.openxmlformats.org/presentationml/2006/main">
  <p:tag name="KSO_WM_BEAUTIFY_FLAG" val=""/>
</p:tagLst>
</file>

<file path=ppt/tags/tag222.xml><?xml version="1.0" encoding="utf-8"?>
<p:tagLst xmlns:p="http://schemas.openxmlformats.org/presentationml/2006/main">
  <p:tag name="KSO_WM_BEAUTIFY_FLAG" val=""/>
</p:tagLst>
</file>

<file path=ppt/tags/tag223.xml><?xml version="1.0" encoding="utf-8"?>
<p:tagLst xmlns:p="http://schemas.openxmlformats.org/presentationml/2006/main">
  <p:tag name="KSO_WM_BEAUTIFY_FLAG" val=""/>
</p:tagLst>
</file>

<file path=ppt/tags/tag224.xml><?xml version="1.0" encoding="utf-8"?>
<p:tagLst xmlns:p="http://schemas.openxmlformats.org/presentationml/2006/main">
  <p:tag name="KSO_WM_BEAUTIFY_FLAG" val=""/>
</p:tagLst>
</file>

<file path=ppt/tags/tag225.xml><?xml version="1.0" encoding="utf-8"?>
<p:tagLst xmlns:p="http://schemas.openxmlformats.org/presentationml/2006/main">
  <p:tag name="KSO_WM_BEAUTIFY_FLAG" val=""/>
</p:tagLst>
</file>

<file path=ppt/tags/tag226.xml><?xml version="1.0" encoding="utf-8"?>
<p:tagLst xmlns:p="http://schemas.openxmlformats.org/presentationml/2006/main">
  <p:tag name="KSO_WM_BEAUTIFY_FLAG" val=""/>
</p:tagLst>
</file>

<file path=ppt/tags/tag227.xml><?xml version="1.0" encoding="utf-8"?>
<p:tagLst xmlns:p="http://schemas.openxmlformats.org/presentationml/2006/main">
  <p:tag name="KSO_WM_BEAUTIFY_FLAG" val=""/>
</p:tagLst>
</file>

<file path=ppt/tags/tag228.xml><?xml version="1.0" encoding="utf-8"?>
<p:tagLst xmlns:p="http://schemas.openxmlformats.org/presentationml/2006/main">
  <p:tag name="KSO_WM_BEAUTIFY_FLAG" val=""/>
</p:tagLst>
</file>

<file path=ppt/tags/tag229.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30.xml><?xml version="1.0" encoding="utf-8"?>
<p:tagLst xmlns:p="http://schemas.openxmlformats.org/presentationml/2006/main">
  <p:tag name="KSO_WM_BEAUTIFY_FLAG" val=""/>
</p:tagLst>
</file>

<file path=ppt/tags/tag231.xml><?xml version="1.0" encoding="utf-8"?>
<p:tagLst xmlns:p="http://schemas.openxmlformats.org/presentationml/2006/main">
  <p:tag name="KSO_WM_BEAUTIFY_FLAG" val=""/>
</p:tagLst>
</file>

<file path=ppt/tags/tag232.xml><?xml version="1.0" encoding="utf-8"?>
<p:tagLst xmlns:p="http://schemas.openxmlformats.org/presentationml/2006/main">
  <p:tag name="KSO_WM_BEAUTIFY_FLAG" val=""/>
</p:tagLst>
</file>

<file path=ppt/tags/tag233.xml><?xml version="1.0" encoding="utf-8"?>
<p:tagLst xmlns:p="http://schemas.openxmlformats.org/presentationml/2006/main">
  <p:tag name="KSO_WM_BEAUTIFY_FLAG" val=""/>
</p:tagLst>
</file>

<file path=ppt/tags/tag234.xml><?xml version="1.0" encoding="utf-8"?>
<p:tagLst xmlns:p="http://schemas.openxmlformats.org/presentationml/2006/main">
  <p:tag name="KSO_WM_BEAUTIFY_FLAG" val=""/>
</p:tagLst>
</file>

<file path=ppt/tags/tag235.xml><?xml version="1.0" encoding="utf-8"?>
<p:tagLst xmlns:p="http://schemas.openxmlformats.org/presentationml/2006/main">
  <p:tag name="KSO_WM_BEAUTIFY_FLAG" val=""/>
</p:tagLst>
</file>

<file path=ppt/tags/tag236.xml><?xml version="1.0" encoding="utf-8"?>
<p:tagLst xmlns:p="http://schemas.openxmlformats.org/presentationml/2006/main">
  <p:tag name="KSO_WM_BEAUTIFY_FLAG" val=""/>
</p:tagLst>
</file>

<file path=ppt/tags/tag237.xml><?xml version="1.0" encoding="utf-8"?>
<p:tagLst xmlns:p="http://schemas.openxmlformats.org/presentationml/2006/main">
  <p:tag name="KSO_WM_BEAUTIFY_FLAG" val=""/>
</p:tagLst>
</file>

<file path=ppt/tags/tag238.xml><?xml version="1.0" encoding="utf-8"?>
<p:tagLst xmlns:p="http://schemas.openxmlformats.org/presentationml/2006/main">
  <p:tag name="KSO_WM_BEAUTIFY_FLAG" val=""/>
</p:tagLst>
</file>

<file path=ppt/tags/tag239.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40.xml><?xml version="1.0" encoding="utf-8"?>
<p:tagLst xmlns:p="http://schemas.openxmlformats.org/presentationml/2006/main">
  <p:tag name="KSO_WM_BEAUTIFY_FLAG" val=""/>
</p:tagLst>
</file>

<file path=ppt/tags/tag241.xml><?xml version="1.0" encoding="utf-8"?>
<p:tagLst xmlns:p="http://schemas.openxmlformats.org/presentationml/2006/main">
  <p:tag name="KSO_WM_BEAUTIFY_FLAG" val=""/>
</p:tagLst>
</file>

<file path=ppt/tags/tag242.xml><?xml version="1.0" encoding="utf-8"?>
<p:tagLst xmlns:p="http://schemas.openxmlformats.org/presentationml/2006/main">
  <p:tag name="KSO_WM_BEAUTIFY_FLAG" val=""/>
</p:tagLst>
</file>

<file path=ppt/tags/tag243.xml><?xml version="1.0" encoding="utf-8"?>
<p:tagLst xmlns:p="http://schemas.openxmlformats.org/presentationml/2006/main">
  <p:tag name="KSO_WM_BEAUTIFY_FLAG" val=""/>
</p:tagLst>
</file>

<file path=ppt/tags/tag244.xml><?xml version="1.0" encoding="utf-8"?>
<p:tagLst xmlns:p="http://schemas.openxmlformats.org/presentationml/2006/main">
  <p:tag name="KSO_WM_BEAUTIFY_FLAG" val=""/>
</p:tagLst>
</file>

<file path=ppt/tags/tag245.xml><?xml version="1.0" encoding="utf-8"?>
<p:tagLst xmlns:p="http://schemas.openxmlformats.org/presentationml/2006/main">
  <p:tag name="KSO_WM_BEAUTIFY_FLAG" val=""/>
</p:tagLst>
</file>

<file path=ppt/tags/tag246.xml><?xml version="1.0" encoding="utf-8"?>
<p:tagLst xmlns:p="http://schemas.openxmlformats.org/presentationml/2006/main">
  <p:tag name="KSO_WM_BEAUTIFY_FLAG" val=""/>
</p:tagLst>
</file>

<file path=ppt/tags/tag247.xml><?xml version="1.0" encoding="utf-8"?>
<p:tagLst xmlns:p="http://schemas.openxmlformats.org/presentationml/2006/main">
  <p:tag name="KSO_WM_BEAUTIFY_FLAG" val=""/>
</p:tagLst>
</file>

<file path=ppt/tags/tag248.xml><?xml version="1.0" encoding="utf-8"?>
<p:tagLst xmlns:p="http://schemas.openxmlformats.org/presentationml/2006/main">
  <p:tag name="KSO_WM_BEAUTIFY_FLAG" val=""/>
</p:tagLst>
</file>

<file path=ppt/tags/tag249.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50.xml><?xml version="1.0" encoding="utf-8"?>
<p:tagLst xmlns:p="http://schemas.openxmlformats.org/presentationml/2006/main">
  <p:tag name="KSO_WM_BEAUTIFY_FLAG" val=""/>
</p:tagLst>
</file>

<file path=ppt/tags/tag251.xml><?xml version="1.0" encoding="utf-8"?>
<p:tagLst xmlns:p="http://schemas.openxmlformats.org/presentationml/2006/main">
  <p:tag name="KSO_WM_BEAUTIFY_FLAG" val=""/>
</p:tagLst>
</file>

<file path=ppt/tags/tag252.xml><?xml version="1.0" encoding="utf-8"?>
<p:tagLst xmlns:p="http://schemas.openxmlformats.org/presentationml/2006/main">
  <p:tag name="KSO_WM_BEAUTIFY_FLAG" val=""/>
</p:tagLst>
</file>

<file path=ppt/tags/tag253.xml><?xml version="1.0" encoding="utf-8"?>
<p:tagLst xmlns:p="http://schemas.openxmlformats.org/presentationml/2006/main">
  <p:tag name="KSO_WM_BEAUTIFY_FLAG" val=""/>
</p:tagLst>
</file>

<file path=ppt/tags/tag254.xml><?xml version="1.0" encoding="utf-8"?>
<p:tagLst xmlns:p="http://schemas.openxmlformats.org/presentationml/2006/main">
  <p:tag name="KSO_WM_BEAUTIFY_FLAG" val=""/>
</p:tagLst>
</file>

<file path=ppt/tags/tag255.xml><?xml version="1.0" encoding="utf-8"?>
<p:tagLst xmlns:p="http://schemas.openxmlformats.org/presentationml/2006/main">
  <p:tag name="KSO_WM_BEAUTIFY_FLAG" val=""/>
</p:tagLst>
</file>

<file path=ppt/tags/tag256.xml><?xml version="1.0" encoding="utf-8"?>
<p:tagLst xmlns:p="http://schemas.openxmlformats.org/presentationml/2006/main">
  <p:tag name="KSO_WM_BEAUTIFY_FLAG" val=""/>
</p:tagLst>
</file>

<file path=ppt/tags/tag257.xml><?xml version="1.0" encoding="utf-8"?>
<p:tagLst xmlns:p="http://schemas.openxmlformats.org/presentationml/2006/main">
  <p:tag name="KSO_WM_BEAUTIFY_FLAG" val=""/>
</p:tagLst>
</file>

<file path=ppt/tags/tag258.xml><?xml version="1.0" encoding="utf-8"?>
<p:tagLst xmlns:p="http://schemas.openxmlformats.org/presentationml/2006/main">
  <p:tag name="KSO_WM_BEAUTIFY_FLAG" val=""/>
</p:tagLst>
</file>

<file path=ppt/tags/tag259.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60.xml><?xml version="1.0" encoding="utf-8"?>
<p:tagLst xmlns:p="http://schemas.openxmlformats.org/presentationml/2006/main">
  <p:tag name="COMMONDATA" val="eyJoZGlkIjoiNmZjMGM2NTdiODU4YWI0ZTBhYjQ1ODVlMTNhMjI5OGYifQ=="/>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7017</Words>
  <Application>WPS 演示</Application>
  <PresentationFormat>宽屏</PresentationFormat>
  <Paragraphs>375</Paragraphs>
  <Slides>37</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37</vt:i4>
      </vt:variant>
    </vt:vector>
  </HeadingPairs>
  <TitlesOfParts>
    <vt:vector size="46" baseType="lpstr">
      <vt:lpstr>Arial</vt:lpstr>
      <vt:lpstr>宋体</vt:lpstr>
      <vt:lpstr>Wingdings</vt:lpstr>
      <vt:lpstr>微软雅黑</vt:lpstr>
      <vt:lpstr>华文行楷</vt:lpstr>
      <vt:lpstr>仿宋</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宋丸子啊哩哩</cp:lastModifiedBy>
  <cp:revision>90</cp:revision>
  <dcterms:created xsi:type="dcterms:W3CDTF">2023-09-22T08:13:00Z</dcterms:created>
  <dcterms:modified xsi:type="dcterms:W3CDTF">2024-02-21T03:01:37Z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544BE8317E4D4D7C8414E4E6B5A00B16_13</vt:lpwstr>
  </property>
  <property fmtid="{D5CDD505-2E9C-101B-9397-08002B2CF9AE}" pid="3" name="KSOProductBuildVer">
    <vt:lpwstr>2052-12.1.0.16250</vt:lpwstr>
  </property>
</Properties>
</file>