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2" r:id="rId3"/>
    <p:sldId id="363" r:id="rId5"/>
    <p:sldId id="438" r:id="rId6"/>
    <p:sldId id="437" r:id="rId7"/>
    <p:sldId id="347" r:id="rId8"/>
    <p:sldId id="466" r:id="rId9"/>
    <p:sldId id="467" r:id="rId10"/>
    <p:sldId id="468" r:id="rId11"/>
    <p:sldId id="469" r:id="rId12"/>
    <p:sldId id="470" r:id="rId13"/>
    <p:sldId id="472" r:id="rId14"/>
    <p:sldId id="474" r:id="rId15"/>
    <p:sldId id="473" r:id="rId16"/>
    <p:sldId id="475" r:id="rId17"/>
    <p:sldId id="476" r:id="rId18"/>
    <p:sldId id="477" r:id="rId19"/>
    <p:sldId id="478" r:id="rId20"/>
    <p:sldId id="479" r:id="rId21"/>
    <p:sldId id="480" r:id="rId22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E4D5"/>
    <a:srgbClr val="D4EFFB"/>
    <a:srgbClr val="FEECDA"/>
    <a:srgbClr val="136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6" Type="http://schemas.openxmlformats.org/officeDocument/2006/relationships/tags" Target="tags/tag132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68.xml"/><Relationship Id="rId8" Type="http://schemas.openxmlformats.org/officeDocument/2006/relationships/image" Target="../media/image7.png"/><Relationship Id="rId7" Type="http://schemas.openxmlformats.org/officeDocument/2006/relationships/tags" Target="../tags/tag67.xml"/><Relationship Id="rId6" Type="http://schemas.openxmlformats.org/officeDocument/2006/relationships/tags" Target="../tags/tag66.xml"/><Relationship Id="rId5" Type="http://schemas.openxmlformats.org/officeDocument/2006/relationships/image" Target="../media/image2.png"/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62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png"/><Relationship Id="rId8" Type="http://schemas.openxmlformats.org/officeDocument/2006/relationships/tags" Target="../tags/tag75.xml"/><Relationship Id="rId7" Type="http://schemas.openxmlformats.org/officeDocument/2006/relationships/tags" Target="../tags/tag74.xml"/><Relationship Id="rId6" Type="http://schemas.openxmlformats.org/officeDocument/2006/relationships/tags" Target="../tags/tag73.xml"/><Relationship Id="rId5" Type="http://schemas.openxmlformats.org/officeDocument/2006/relationships/image" Target="../media/image2.png"/><Relationship Id="rId4" Type="http://schemas.openxmlformats.org/officeDocument/2006/relationships/tags" Target="../tags/tag72.xml"/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69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image" Target="../media/image9.png"/><Relationship Id="rId7" Type="http://schemas.openxmlformats.org/officeDocument/2006/relationships/tags" Target="../tags/tag81.xml"/><Relationship Id="rId6" Type="http://schemas.openxmlformats.org/officeDocument/2006/relationships/tags" Target="../tags/tag80.xml"/><Relationship Id="rId5" Type="http://schemas.openxmlformats.org/officeDocument/2006/relationships/image" Target="../media/image2.png"/><Relationship Id="rId4" Type="http://schemas.openxmlformats.org/officeDocument/2006/relationships/tags" Target="../tags/tag79.xml"/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89.xml"/><Relationship Id="rId8" Type="http://schemas.openxmlformats.org/officeDocument/2006/relationships/tags" Target="../tags/tag88.xml"/><Relationship Id="rId7" Type="http://schemas.openxmlformats.org/officeDocument/2006/relationships/tags" Target="../tags/tag87.xml"/><Relationship Id="rId6" Type="http://schemas.openxmlformats.org/officeDocument/2006/relationships/image" Target="../media/image2.png"/><Relationship Id="rId5" Type="http://schemas.openxmlformats.org/officeDocument/2006/relationships/tags" Target="../tags/tag86.xml"/><Relationship Id="rId4" Type="http://schemas.openxmlformats.org/officeDocument/2006/relationships/tags" Target="../tags/tag85.xml"/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2" Type="http://schemas.openxmlformats.org/officeDocument/2006/relationships/slideLayout" Target="../slideLayouts/slideLayout1.xml"/><Relationship Id="rId11" Type="http://schemas.openxmlformats.org/officeDocument/2006/relationships/tags" Target="../tags/tag90.xml"/><Relationship Id="rId10" Type="http://schemas.openxmlformats.org/officeDocument/2006/relationships/image" Target="../media/image10.png"/><Relationship Id="rId1" Type="http://schemas.openxmlformats.org/officeDocument/2006/relationships/tags" Target="../tags/tag82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tags" Target="../tags/tag98.xml"/><Relationship Id="rId8" Type="http://schemas.openxmlformats.org/officeDocument/2006/relationships/tags" Target="../tags/tag97.xml"/><Relationship Id="rId7" Type="http://schemas.openxmlformats.org/officeDocument/2006/relationships/tags" Target="../tags/tag96.xml"/><Relationship Id="rId6" Type="http://schemas.openxmlformats.org/officeDocument/2006/relationships/tags" Target="../tags/tag95.xml"/><Relationship Id="rId5" Type="http://schemas.openxmlformats.org/officeDocument/2006/relationships/image" Target="../media/image2.png"/><Relationship Id="rId4" Type="http://schemas.openxmlformats.org/officeDocument/2006/relationships/tags" Target="../tags/tag94.xml"/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9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104.xml"/><Relationship Id="rId6" Type="http://schemas.openxmlformats.org/officeDocument/2006/relationships/tags" Target="../tags/tag103.xml"/><Relationship Id="rId5" Type="http://schemas.openxmlformats.org/officeDocument/2006/relationships/image" Target="../media/image2.png"/><Relationship Id="rId4" Type="http://schemas.openxmlformats.org/officeDocument/2006/relationships/tags" Target="../tags/tag102.xml"/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" Type="http://schemas.openxmlformats.org/officeDocument/2006/relationships/tags" Target="../tags/tag99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image" Target="../media/image11.png"/><Relationship Id="rId7" Type="http://schemas.openxmlformats.org/officeDocument/2006/relationships/tags" Target="../tags/tag110.xml"/><Relationship Id="rId6" Type="http://schemas.openxmlformats.org/officeDocument/2006/relationships/tags" Target="../tags/tag109.xml"/><Relationship Id="rId5" Type="http://schemas.openxmlformats.org/officeDocument/2006/relationships/image" Target="../media/image2.png"/><Relationship Id="rId4" Type="http://schemas.openxmlformats.org/officeDocument/2006/relationships/tags" Target="../tags/tag108.xml"/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tags" Target="../tags/tag105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image" Target="../media/image12.png"/><Relationship Id="rId7" Type="http://schemas.openxmlformats.org/officeDocument/2006/relationships/tags" Target="../tags/tag116.xml"/><Relationship Id="rId6" Type="http://schemas.openxmlformats.org/officeDocument/2006/relationships/tags" Target="../tags/tag115.xml"/><Relationship Id="rId5" Type="http://schemas.openxmlformats.org/officeDocument/2006/relationships/image" Target="../media/image2.png"/><Relationship Id="rId4" Type="http://schemas.openxmlformats.org/officeDocument/2006/relationships/tags" Target="../tags/tag114.xml"/><Relationship Id="rId3" Type="http://schemas.openxmlformats.org/officeDocument/2006/relationships/tags" Target="../tags/tag113.xml"/><Relationship Id="rId2" Type="http://schemas.openxmlformats.org/officeDocument/2006/relationships/tags" Target="../tags/tag112.xml"/><Relationship Id="rId1" Type="http://schemas.openxmlformats.org/officeDocument/2006/relationships/tags" Target="../tags/tag111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tags" Target="../tags/tag123.xml"/><Relationship Id="rId8" Type="http://schemas.openxmlformats.org/officeDocument/2006/relationships/image" Target="../media/image13.png"/><Relationship Id="rId7" Type="http://schemas.openxmlformats.org/officeDocument/2006/relationships/tags" Target="../tags/tag122.xml"/><Relationship Id="rId6" Type="http://schemas.openxmlformats.org/officeDocument/2006/relationships/tags" Target="../tags/tag121.xml"/><Relationship Id="rId5" Type="http://schemas.openxmlformats.org/officeDocument/2006/relationships/image" Target="../media/image2.png"/><Relationship Id="rId4" Type="http://schemas.openxmlformats.org/officeDocument/2006/relationships/tags" Target="../tags/tag120.xml"/><Relationship Id="rId3" Type="http://schemas.openxmlformats.org/officeDocument/2006/relationships/tags" Target="../tags/tag119.xml"/><Relationship Id="rId2" Type="http://schemas.openxmlformats.org/officeDocument/2006/relationships/tags" Target="../tags/tag118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117.xml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tags" Target="../tags/tag130.xml"/><Relationship Id="rId8" Type="http://schemas.openxmlformats.org/officeDocument/2006/relationships/image" Target="../media/image14.png"/><Relationship Id="rId7" Type="http://schemas.openxmlformats.org/officeDocument/2006/relationships/tags" Target="../tags/tag129.xml"/><Relationship Id="rId6" Type="http://schemas.openxmlformats.org/officeDocument/2006/relationships/tags" Target="../tags/tag128.xml"/><Relationship Id="rId5" Type="http://schemas.openxmlformats.org/officeDocument/2006/relationships/image" Target="../media/image2.png"/><Relationship Id="rId4" Type="http://schemas.openxmlformats.org/officeDocument/2006/relationships/tags" Target="../tags/tag127.xml"/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1" Type="http://schemas.openxmlformats.org/officeDocument/2006/relationships/slideLayout" Target="../slideLayouts/slideLayout1.xml"/><Relationship Id="rId10" Type="http://schemas.openxmlformats.org/officeDocument/2006/relationships/tags" Target="../tags/tag131.xml"/><Relationship Id="rId1" Type="http://schemas.openxmlformats.org/officeDocument/2006/relationships/tags" Target="../tags/tag12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11.xml"/><Relationship Id="rId6" Type="http://schemas.openxmlformats.org/officeDocument/2006/relationships/tags" Target="../tags/tag10.xml"/><Relationship Id="rId5" Type="http://schemas.openxmlformats.org/officeDocument/2006/relationships/image" Target="../media/image2.png"/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3.png"/><Relationship Id="rId8" Type="http://schemas.openxmlformats.org/officeDocument/2006/relationships/tags" Target="../tags/tag18.xml"/><Relationship Id="rId7" Type="http://schemas.openxmlformats.org/officeDocument/2006/relationships/tags" Target="../tags/tag17.xml"/><Relationship Id="rId6" Type="http://schemas.openxmlformats.org/officeDocument/2006/relationships/tags" Target="../tags/tag16.xml"/><Relationship Id="rId5" Type="http://schemas.openxmlformats.org/officeDocument/2006/relationships/image" Target="../media/image2.png"/><Relationship Id="rId4" Type="http://schemas.openxmlformats.org/officeDocument/2006/relationships/tags" Target="../tags/tag15.xml"/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26.xml"/><Relationship Id="rId8" Type="http://schemas.openxmlformats.org/officeDocument/2006/relationships/tags" Target="../tags/tag25.xml"/><Relationship Id="rId7" Type="http://schemas.openxmlformats.org/officeDocument/2006/relationships/tags" Target="../tags/tag24.xml"/><Relationship Id="rId6" Type="http://schemas.openxmlformats.org/officeDocument/2006/relationships/tags" Target="../tags/tag23.xml"/><Relationship Id="rId5" Type="http://schemas.openxmlformats.org/officeDocument/2006/relationships/image" Target="../media/image2.png"/><Relationship Id="rId4" Type="http://schemas.openxmlformats.org/officeDocument/2006/relationships/tags" Target="../tags/tag22.xml"/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1" Type="http://schemas.openxmlformats.org/officeDocument/2006/relationships/slideLayout" Target="../slideLayouts/slideLayout1.xml"/><Relationship Id="rId10" Type="http://schemas.openxmlformats.org/officeDocument/2006/relationships/tags" Target="../tags/tag27.xml"/><Relationship Id="rId1" Type="http://schemas.openxmlformats.org/officeDocument/2006/relationships/tags" Target="../tags/tag19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35.xml"/><Relationship Id="rId8" Type="http://schemas.openxmlformats.org/officeDocument/2006/relationships/tags" Target="../tags/tag34.xml"/><Relationship Id="rId7" Type="http://schemas.openxmlformats.org/officeDocument/2006/relationships/tags" Target="../tags/tag33.xml"/><Relationship Id="rId6" Type="http://schemas.openxmlformats.org/officeDocument/2006/relationships/tags" Target="../tags/tag32.xml"/><Relationship Id="rId5" Type="http://schemas.openxmlformats.org/officeDocument/2006/relationships/image" Target="../media/image2.png"/><Relationship Id="rId4" Type="http://schemas.openxmlformats.org/officeDocument/2006/relationships/tags" Target="../tags/tag31.xml"/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28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image" Target="../media/image4.png"/><Relationship Id="rId7" Type="http://schemas.openxmlformats.org/officeDocument/2006/relationships/tags" Target="../tags/tag41.xml"/><Relationship Id="rId6" Type="http://schemas.openxmlformats.org/officeDocument/2006/relationships/tags" Target="../tags/tag40.xml"/><Relationship Id="rId5" Type="http://schemas.openxmlformats.org/officeDocument/2006/relationships/image" Target="../media/image2.png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image" Target="../media/image5.png"/><Relationship Id="rId8" Type="http://schemas.openxmlformats.org/officeDocument/2006/relationships/tags" Target="../tags/tag48.xml"/><Relationship Id="rId7" Type="http://schemas.openxmlformats.org/officeDocument/2006/relationships/tags" Target="../tags/tag47.xml"/><Relationship Id="rId6" Type="http://schemas.openxmlformats.org/officeDocument/2006/relationships/tags" Target="../tags/tag46.xml"/><Relationship Id="rId5" Type="http://schemas.openxmlformats.org/officeDocument/2006/relationships/image" Target="../media/image2.png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42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image" Target="../media/image6.png"/><Relationship Id="rId7" Type="http://schemas.openxmlformats.org/officeDocument/2006/relationships/tags" Target="../tags/tag54.xml"/><Relationship Id="rId6" Type="http://schemas.openxmlformats.org/officeDocument/2006/relationships/tags" Target="../tags/tag53.xml"/><Relationship Id="rId5" Type="http://schemas.openxmlformats.org/officeDocument/2006/relationships/image" Target="../media/image2.png"/><Relationship Id="rId4" Type="http://schemas.openxmlformats.org/officeDocument/2006/relationships/tags" Target="../tags/tag52.xml"/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61.xml"/><Relationship Id="rId7" Type="http://schemas.openxmlformats.org/officeDocument/2006/relationships/tags" Target="../tags/tag60.xml"/><Relationship Id="rId6" Type="http://schemas.openxmlformats.org/officeDocument/2006/relationships/tags" Target="../tags/tag59.xml"/><Relationship Id="rId5" Type="http://schemas.openxmlformats.org/officeDocument/2006/relationships/image" Target="../media/image2.png"/><Relationship Id="rId4" Type="http://schemas.openxmlformats.org/officeDocument/2006/relationships/tags" Target="../tags/tag58.xml"/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-255905" y="1684338"/>
            <a:ext cx="8128000" cy="304609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itle"/>
              </a:ext>
            </a:extLst>
          </a:bodyPr>
          <a:p>
            <a:pPr indent="0" algn="ctr" fontAlgn="auto">
              <a:lnSpc>
                <a:spcPct val="150000"/>
              </a:lnSpc>
            </a:pPr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主题</a:t>
            </a:r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五</a:t>
            </a:r>
            <a:endParaRPr lang="zh-CN" altLang="en-US" sz="4800" b="1" dirty="0">
              <a:solidFill>
                <a:srgbClr val="363D44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indent="0" algn="ctr" fontAlgn="auto">
              <a:lnSpc>
                <a:spcPct val="150000"/>
              </a:lnSpc>
            </a:pPr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简单有机化</a:t>
            </a:r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合物及其应用</a:t>
            </a:r>
            <a:endParaRPr lang="zh-CN" altLang="en-US" sz="4800" b="1" dirty="0">
              <a:solidFill>
                <a:srgbClr val="363D44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algn="l"/>
            <a:endParaRPr lang="zh-CN" altLang="en-US" sz="4800" b="1" spc="4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0" y="6453505"/>
            <a:ext cx="12193271" cy="473710"/>
            <a:chOff x="-1" y="10163"/>
            <a:chExt cx="19159" cy="746"/>
          </a:xfrm>
        </p:grpSpPr>
        <p:sp>
          <p:nvSpPr>
            <p:cNvPr id="21" name="矩形 20"/>
            <p:cNvSpPr/>
            <p:nvPr>
              <p:custDataLst>
                <p:tags r:id="rId2"/>
              </p:custDataLst>
            </p:nvPr>
          </p:nvSpPr>
          <p:spPr>
            <a:xfrm>
              <a:off x="-1" y="10210"/>
              <a:ext cx="19159" cy="64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2" name="文本框 21"/>
            <p:cNvSpPr txBox="1"/>
            <p:nvPr>
              <p:custDataLst>
                <p:tags r:id="rId3"/>
              </p:custDataLst>
            </p:nvPr>
          </p:nvSpPr>
          <p:spPr>
            <a:xfrm>
              <a:off x="2140" y="10270"/>
              <a:ext cx="6400" cy="580"/>
            </a:xfrm>
            <a:prstGeom prst="rect">
              <a:avLst/>
            </a:prstGeom>
          </p:spPr>
          <p:txBody>
            <a:bodyPr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p>
              <a:pPr algn="l"/>
              <a:r>
                <a:rPr lang="zh-CN" altLang="en-US" sz="1800">
                  <a:solidFill>
                    <a:schemeClr val="bg1"/>
                  </a:solidFill>
                  <a:latin typeface="华文行楷" panose="02010800040101010101" charset="-122"/>
                  <a:ea typeface="华文行楷" panose="02010800040101010101" charset="-122"/>
                </a:rPr>
                <a:t>山东科学技术出版社</a:t>
              </a:r>
              <a:endPara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endParaRPr>
            </a:p>
          </p:txBody>
        </p:sp>
        <p:sp>
          <p:nvSpPr>
            <p:cNvPr id="24" name="文本框 23"/>
            <p:cNvSpPr txBox="1"/>
            <p:nvPr>
              <p:custDataLst>
                <p:tags r:id="rId4"/>
              </p:custDataLst>
            </p:nvPr>
          </p:nvSpPr>
          <p:spPr>
            <a:xfrm>
              <a:off x="11740" y="10275"/>
              <a:ext cx="6400" cy="531"/>
            </a:xfrm>
            <a:prstGeom prst="rect">
              <a:avLst/>
            </a:prstGeom>
          </p:spPr>
          <p:txBody>
            <a:bodyPr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p>
              <a:pPr algn="l"/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</a:rPr>
                <a:t>网址：http://www.lkj.com.cn/</a:t>
              </a:r>
              <a:endPara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endParaRPr>
            </a:p>
          </p:txBody>
        </p:sp>
        <p:pic>
          <p:nvPicPr>
            <p:cNvPr id="6" name="图片 5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6"/>
            <a:stretch>
              <a:fillRect/>
            </a:stretch>
          </p:blipFill>
          <p:spPr>
            <a:xfrm>
              <a:off x="8540" y="10163"/>
              <a:ext cx="835" cy="746"/>
            </a:xfrm>
            <a:prstGeom prst="rect">
              <a:avLst/>
            </a:prstGeom>
            <a:noFill/>
          </p:spPr>
        </p:pic>
      </p:grpSp>
    </p:spTree>
    <p:custDataLst>
      <p:tags r:id="rId7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简单有机化合物及其应用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 有机化合物的特点和分类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358900" y="1130935"/>
            <a:ext cx="9519285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457200" fontAlgn="auto">
              <a:lnSpc>
                <a:spcPct val="150000"/>
              </a:lnSpc>
            </a:pP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在有机化合物中，碳原子不仅能与其他原子形成共价键，两个碳原子之间也能形成共价键；碳原子之间不仅可以形成单键，还可以形成双键或三键。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2681605" y="2256155"/>
            <a:ext cx="6828155" cy="1576705"/>
          </a:xfrm>
          <a:prstGeom prst="rect">
            <a:avLst/>
          </a:prstGeom>
        </p:spPr>
      </p:pic>
      <p:sp>
        <p:nvSpPr>
          <p:cNvPr id="5" name="文本框 4"/>
          <p:cNvSpPr txBox="1"/>
          <p:nvPr>
            <p:custDataLst>
              <p:tags r:id="rId9"/>
            </p:custDataLst>
          </p:nvPr>
        </p:nvSpPr>
        <p:spPr>
          <a:xfrm>
            <a:off x="1266190" y="4048125"/>
            <a:ext cx="978535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457200" fontAlgn="auto">
              <a:lnSpc>
                <a:spcPct val="150000"/>
              </a:lnSpc>
            </a:pP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有机化合物分子中可以含有一个或几个碳原子，也可以含有成千上万个碳原子。随着碳原子数目的增加，多个碳原子之间可以结合成碳链，也可以结合成碳环，构成链状或环状的有机化合物。碳原子的成键特点导致有机化合物结构具有多样性，这是有机化合物种类繁多和数量巨大的主要原因之一。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简单有机化合物及其应用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 有机化合物的特点和分类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2" name="文本框 11"/>
          <p:cNvSpPr txBox="1"/>
          <p:nvPr>
            <p:custDataLst>
              <p:tags r:id="rId7"/>
            </p:custDataLst>
          </p:nvPr>
        </p:nvSpPr>
        <p:spPr>
          <a:xfrm>
            <a:off x="831215" y="1061085"/>
            <a:ext cx="10528935" cy="24917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lang="zh-CN" altLang="en-US" sz="2400" b="1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（二）有机化合物的性质特点</a:t>
            </a:r>
            <a:endParaRPr lang="zh-CN" altLang="en-US" sz="2400" b="1">
              <a:solidFill>
                <a:schemeClr val="accent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有机化合物和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无机化合物之间虽然没有绝对的界限，但两者性质相比，在物理性质和化学性质方面确实存在明显的差异。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有机化合物大多属于共价化合物、非电解质。与无机化合物相比，有机化合物多呈现出易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燃烧，难溶于水，熔、沸点低等性质。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3952240" y="3642360"/>
            <a:ext cx="3914775" cy="264795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简单有机化合物及其应用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 有机化合物的特点和分类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2125980" y="3206750"/>
            <a:ext cx="7753350" cy="241935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068070" y="1365250"/>
            <a:ext cx="9535795" cy="1476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457200" fontAlgn="auto">
              <a:lnSpc>
                <a:spcPct val="150000"/>
              </a:lnSpc>
            </a:pP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值得注意的是，表5-1中列出的只是一般有机化合物的共性，不同的有机化合物还存在一定的性质差异。如大多数的有机化合物难溶于水，但初中学过的乙醇、乙酸可以溶于水，乙醇可以和水以任意比混合制成不同浓度的酒，乙酸可以制成食醋。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8" name="圆角矩形 7"/>
          <p:cNvSpPr/>
          <p:nvPr>
            <p:custDataLst>
              <p:tags r:id="rId1"/>
            </p:custDataLst>
          </p:nvPr>
        </p:nvSpPr>
        <p:spPr>
          <a:xfrm>
            <a:off x="857250" y="1127125"/>
            <a:ext cx="10114915" cy="5109210"/>
          </a:xfrm>
          <a:prstGeom prst="roundRect">
            <a:avLst/>
          </a:prstGeom>
          <a:solidFill>
            <a:srgbClr val="D4EFFB"/>
          </a:solidFill>
          <a:ln w="73025" cmpd="thickThin">
            <a:solidFill>
              <a:schemeClr val="accent1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just"/>
            <a:r>
              <a:rPr lang="en-US" altLang="zh-CN">
                <a:solidFill>
                  <a:schemeClr val="tx1"/>
                </a:solidFill>
              </a:rPr>
              <a:t>    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2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3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4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7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简单有机化合物及其应用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 有机化合物的特点和分类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8"/>
            </p:custDataLst>
          </p:nvPr>
        </p:nvSpPr>
        <p:spPr>
          <a:xfrm>
            <a:off x="1277620" y="1221105"/>
            <a:ext cx="934593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选取少量的氯化钠、蚕丝、羊毛和石蜡固体，进行下这实验，观察并记录实验现象。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(1）将物质分别置于水和汽油中，观察溶解情况。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(2）加热，观察熔化情况。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(3）点燃，观察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燃烧现象。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2307590" y="3159125"/>
            <a:ext cx="7286625" cy="2447925"/>
          </a:xfrm>
          <a:prstGeom prst="rect">
            <a:avLst/>
          </a:prstGeom>
        </p:spPr>
      </p:pic>
      <p:sp>
        <p:nvSpPr>
          <p:cNvPr id="15" name="文本框 14"/>
          <p:cNvSpPr txBox="1"/>
          <p:nvPr>
            <p:custDataLst>
              <p:tags r:id="rId11"/>
            </p:custDataLst>
          </p:nvPr>
        </p:nvSpPr>
        <p:spPr>
          <a:xfrm>
            <a:off x="1690370" y="5671820"/>
            <a:ext cx="852106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说一说有机化合物和无机化合物性质存在哪些差异。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简单有机化合物及其应用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 有机化合物的特点和分类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048385" y="1456055"/>
            <a:ext cx="4561205" cy="520700"/>
            <a:chOff x="1128" y="1828"/>
            <a:chExt cx="7103" cy="820"/>
          </a:xfrm>
        </p:grpSpPr>
        <p:sp>
          <p:nvSpPr>
            <p:cNvPr id="35" name="圆角矩形 34"/>
            <p:cNvSpPr/>
            <p:nvPr>
              <p:custDataLst>
                <p:tags r:id="rId7"/>
              </p:custDataLst>
            </p:nvPr>
          </p:nvSpPr>
          <p:spPr>
            <a:xfrm>
              <a:off x="1128" y="1828"/>
              <a:ext cx="6499" cy="820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50000"/>
                <a:lumOff val="50000"/>
              </a:schemeClr>
            </a:solidFill>
            <a:ln w="25400">
              <a:solidFill>
                <a:srgbClr val="404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0" name="文本框 9"/>
            <p:cNvSpPr txBox="1"/>
            <p:nvPr>
              <p:custDataLst>
                <p:tags r:id="rId8"/>
              </p:custDataLst>
            </p:nvPr>
          </p:nvSpPr>
          <p:spPr>
            <a:xfrm>
              <a:off x="1376" y="1887"/>
              <a:ext cx="6855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4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二、有机化合物的分类方法</a:t>
              </a:r>
              <a:endParaRPr lang="zh-CN" altLang="en-US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2" name="文本框 11"/>
          <p:cNvSpPr txBox="1"/>
          <p:nvPr>
            <p:custDataLst>
              <p:tags r:id="rId9"/>
            </p:custDataLst>
          </p:nvPr>
        </p:nvSpPr>
        <p:spPr>
          <a:xfrm>
            <a:off x="1048385" y="2508885"/>
            <a:ext cx="9934575" cy="223774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fontAlgn="auto">
              <a:lnSpc>
                <a:spcPct val="150000"/>
              </a:lnSpc>
            </a:pP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有机化合物种类繁多，为了便于研究和应用，需要对其进行分类。常用的有机化合物分类方法主要有两种：一是依据官能团进行分类，二是依据碳骨架进行分类。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简单有机化合物及其应用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 有机化合物的特点和分类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7"/>
            </p:custDataLst>
          </p:nvPr>
        </p:nvSpPr>
        <p:spPr>
          <a:xfrm>
            <a:off x="688340" y="937260"/>
            <a:ext cx="10830560" cy="223774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fontAlgn="auto">
              <a:lnSpc>
                <a:spcPct val="150000"/>
              </a:lnSpc>
            </a:pPr>
            <a:r>
              <a:rPr lang="zh-CN" altLang="en-US" sz="2400" b="1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（一）官能团分类法</a:t>
            </a:r>
            <a:endParaRPr lang="zh-CN" altLang="en-US" sz="2400" b="1">
              <a:solidFill>
                <a:schemeClr val="accent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决定有机化合物特殊性质的原子或原子团称为官能团。例如，我们初中学过的乙醇（CH</a:t>
            </a:r>
            <a:r>
              <a:rPr lang="zh-CN" altLang="en-US"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CH</a:t>
            </a:r>
            <a:r>
              <a:rPr lang="zh-CN" altLang="en-US"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H）和乙酸（CH</a:t>
            </a:r>
            <a:r>
              <a:rPr lang="zh-CN" altLang="en-US"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COOH）化学性质存在差异，这与它们分子中的官能团一一羟基（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—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OH）和羧基（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—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COOH）密切相关。官能团反映了一类有机化合物的结构特征，有机化合物发生的有机反应一般发生在官能团上，因此具有相同官能团的有机化合物一般具有相同或相似的化学性质。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例如乙酸显酸性能够使紫色石蕊溶液显红色。柠檬汁中的柠檬酸也存在羧基（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—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COOH），因此柠檬酸和乙酸具有相似的化学性质，也具有酸的通性，如能和活泼金属（如Zn、Fe）、碱（如NaOH、KOH）、碱性氧化物（如MgO、CaO）等发生反应。同样，柠檬酸中也存在起基（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—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OH），柠檬酸和乙醇也具有相似的化学性质。了解官能团的性质，可以帮助我们更好地认识有机化合物。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endParaRPr lang="zh-CN" alt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简单有机化合物及其应用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 有机化合物的特点和分类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28675" y="1667510"/>
            <a:ext cx="4512945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457200" fontAlgn="auto">
              <a:lnSpc>
                <a:spcPct val="150000"/>
              </a:lnSpc>
            </a:pP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依据有机化合物分子中所含的官能团，我们可以将常见的有机化合物分为烃（烷烃、烯烃、炔烃、芳香烃）、卤代烃、醇、酚、醚、醛、酮、羧酸、酯、胺等。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右表列出了常见官能团的名称、结构和对应的代表物。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5527675" y="997585"/>
            <a:ext cx="5748020" cy="526161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简单有机化合物及其应用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 有机化合物的特点和分类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2733040" y="909320"/>
            <a:ext cx="6724650" cy="522922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简单有机化合物及其应用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 有机化合物的特点和分类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2727960" y="2939415"/>
            <a:ext cx="6410325" cy="3133725"/>
          </a:xfrm>
          <a:prstGeom prst="rect">
            <a:avLst/>
          </a:prstGeom>
        </p:spPr>
      </p:pic>
      <p:sp>
        <p:nvSpPr>
          <p:cNvPr id="12" name="文本框 11"/>
          <p:cNvSpPr txBox="1"/>
          <p:nvPr>
            <p:custDataLst>
              <p:tags r:id="rId9"/>
            </p:custDataLst>
          </p:nvPr>
        </p:nvSpPr>
        <p:spPr>
          <a:xfrm>
            <a:off x="1068070" y="1043940"/>
            <a:ext cx="9895205" cy="16681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fontAlgn="auto">
              <a:lnSpc>
                <a:spcPct val="150000"/>
              </a:lnSpc>
            </a:pPr>
            <a:r>
              <a:rPr lang="zh-CN" altLang="en-US" sz="2400" b="1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（二）碳骨架分类法</a:t>
            </a:r>
            <a:endParaRPr lang="zh-CN" altLang="en-US" sz="2000" b="1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按碳原子组成的分子骨架形式，可将有机化合物分为</a:t>
            </a:r>
            <a:r>
              <a:rPr lang="zh-CN" altLang="en-US" sz="20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链状化合物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</a:t>
            </a:r>
            <a:r>
              <a:rPr lang="zh-CN" altLang="en-US" sz="20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环状化合物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。环状化合物又可分为</a:t>
            </a:r>
            <a:r>
              <a:rPr lang="zh-CN" altLang="en-US" sz="20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脂环化合物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</a:t>
            </a:r>
            <a:r>
              <a:rPr lang="zh-CN" altLang="en-US" sz="20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芳香族化合物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7" name="圆角矩形 6"/>
          <p:cNvSpPr/>
          <p:nvPr/>
        </p:nvSpPr>
        <p:spPr>
          <a:xfrm>
            <a:off x="1175385" y="1748155"/>
            <a:ext cx="9861550" cy="3027680"/>
          </a:xfrm>
          <a:prstGeom prst="roundRect">
            <a:avLst/>
          </a:prstGeom>
          <a:noFill/>
          <a:ln w="63500"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简单有机化合物及其应用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 有机化合物的特点和分类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58900" y="2192020"/>
            <a:ext cx="623570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457200" fontAlgn="auto">
              <a:lnSpc>
                <a:spcPct val="150000"/>
              </a:lnSpc>
            </a:pP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2015年10月，我国科学家屠哟哟以“发现青蒿素，开创疟疾治疗新方法”突出贡献荣获诺贝尔生理学或医学奖。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青蒿素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的结构简式如图5-8所示，说一说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青蒿素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中含有哪些你学过的官能团。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7892415" y="2337435"/>
            <a:ext cx="2019300" cy="1647825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1712595" y="1467485"/>
            <a:ext cx="4064000" cy="516255"/>
            <a:chOff x="13314" y="1834"/>
            <a:chExt cx="6400" cy="813"/>
          </a:xfrm>
        </p:grpSpPr>
        <p:sp>
          <p:nvSpPr>
            <p:cNvPr id="8" name="圆角矩形 7"/>
            <p:cNvSpPr/>
            <p:nvPr>
              <p:custDataLst>
                <p:tags r:id="rId9"/>
              </p:custDataLst>
            </p:nvPr>
          </p:nvSpPr>
          <p:spPr>
            <a:xfrm>
              <a:off x="13314" y="1834"/>
              <a:ext cx="2530" cy="807"/>
            </a:xfrm>
            <a:prstGeom prst="round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0" name="文本框 9"/>
            <p:cNvSpPr txBox="1"/>
            <p:nvPr>
              <p:custDataLst>
                <p:tags r:id="rId10"/>
              </p:custDataLst>
            </p:nvPr>
          </p:nvSpPr>
          <p:spPr>
            <a:xfrm>
              <a:off x="13314" y="1923"/>
              <a:ext cx="6400" cy="725"/>
            </a:xfrm>
            <a:prstGeom prst="rect">
              <a:avLst/>
            </a:prstGeom>
          </p:spPr>
          <p:txBody>
            <a:bodyPr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p>
              <a:pPr algn="l"/>
              <a:r>
                <a:rPr lang="en-US" altLang="zh-CN" sz="24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</a:rPr>
                <a:t>·</a:t>
              </a:r>
              <a:r>
                <a:rPr lang="zh-CN" altLang="en-US" sz="2400" b="1">
                  <a:solidFill>
                    <a:schemeClr val="bg1"/>
                  </a:solidFill>
                  <a:latin typeface="仿宋" panose="02010609060101010101" charset="-122"/>
                  <a:ea typeface="仿宋" panose="02010609060101010101" charset="-122"/>
                </a:rPr>
                <a:t>学以致用</a:t>
              </a:r>
              <a:r>
                <a:rPr lang="en-US" altLang="zh-CN" sz="24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</a:rPr>
                <a:t>·</a:t>
              </a:r>
              <a:endParaRPr lang="en-US" altLang="zh-CN" sz="2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8" name="圆角矩形 7"/>
          <p:cNvSpPr/>
          <p:nvPr/>
        </p:nvSpPr>
        <p:spPr>
          <a:xfrm>
            <a:off x="1272540" y="1610995"/>
            <a:ext cx="9526270" cy="2747645"/>
          </a:xfrm>
          <a:prstGeom prst="round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简单有机化合物及其应用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7"/>
            </p:custDataLst>
          </p:nvPr>
        </p:nvSpPr>
        <p:spPr>
          <a:xfrm>
            <a:off x="1520190" y="1854835"/>
            <a:ext cx="9152255" cy="2260600"/>
          </a:xfrm>
          <a:prstGeom prst="rect">
            <a:avLst/>
          </a:prstGeom>
          <a:noFill/>
        </p:spPr>
        <p:txBody>
          <a:bodyPr wrap="square" rtlCol="0">
            <a:noAutofit/>
            <a:scene3d>
              <a:camera prst="orthographicFront"/>
              <a:lightRig rig="threePt" dir="t"/>
            </a:scene3d>
            <a:sp3d contourW="12700"/>
          </a:bodyPr>
          <a:p>
            <a:pPr indent="0" algn="l" fontAlgn="auto">
              <a:lnSpc>
                <a:spcPct val="150000"/>
              </a:lnSpc>
            </a:pPr>
            <a:r>
              <a:rPr lang="en-US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r>
              <a:rPr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有机化合物简称有机物，是指除一氧化碳、二氧化碳、碳酸及碳酸盐等少数简单含碳化合物以外的其他含碳化合物。有机化合物不仅与人类的衣、食、住、行密切相关</a:t>
            </a:r>
            <a:r>
              <a:rPr lang="zh-CN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还是生命活动的基础。生物体的新陈代谢、生长发育都涉及有机化合物的转化，生命活动离不开有机化合物。</a:t>
            </a:r>
            <a:endParaRPr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endParaRPr sz="2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简单有机化合物及其应用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0" name="文本框 19"/>
          <p:cNvSpPr txBox="1"/>
          <p:nvPr>
            <p:custDataLst>
              <p:tags r:id="rId7"/>
            </p:custDataLst>
          </p:nvPr>
        </p:nvSpPr>
        <p:spPr>
          <a:xfrm>
            <a:off x="445135" y="1964690"/>
            <a:ext cx="6644640" cy="2752090"/>
          </a:xfrm>
          <a:prstGeom prst="rect">
            <a:avLst/>
          </a:prstGeom>
          <a:noFill/>
        </p:spPr>
        <p:txBody>
          <a:bodyPr wrap="square" rtlCol="0">
            <a:noAutofit/>
            <a:scene3d>
              <a:camera prst="orthographicFront"/>
              <a:lightRig rig="threePt" dir="t"/>
            </a:scene3d>
            <a:sp3d contourW="12700"/>
          </a:bodyPr>
          <a:p>
            <a:pPr indent="457200" algn="l" fontAlgn="auto">
              <a:lnSpc>
                <a:spcPct val="150000"/>
              </a:lnSpc>
            </a:pPr>
            <a:r>
              <a:rPr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本主题在认识有机化合物的特点和分类的基础上，介绍简单有机化合物——烃和烃的衍生物的有关知识，进一步讨论有机化合物结构与性质的关系，认识它们在生产、生活中的应用。</a:t>
            </a:r>
            <a:endParaRPr sz="2000" dirty="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7170420" y="1443355"/>
            <a:ext cx="4486275" cy="39719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简单有机化合物及其应用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068070" y="2218690"/>
            <a:ext cx="1387475" cy="518160"/>
            <a:chOff x="904" y="2630"/>
            <a:chExt cx="2185" cy="816"/>
          </a:xfrm>
        </p:grpSpPr>
        <p:sp>
          <p:nvSpPr>
            <p:cNvPr id="7" name="圆角矩形 6"/>
            <p:cNvSpPr/>
            <p:nvPr>
              <p:custDataLst>
                <p:tags r:id="rId7"/>
              </p:custDataLst>
            </p:nvPr>
          </p:nvSpPr>
          <p:spPr>
            <a:xfrm>
              <a:off x="904" y="2630"/>
              <a:ext cx="2163" cy="816"/>
            </a:xfrm>
            <a:prstGeom prst="round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>
              <p:custDataLst>
                <p:tags r:id="rId8"/>
              </p:custDataLst>
            </p:nvPr>
          </p:nvSpPr>
          <p:spPr>
            <a:xfrm>
              <a:off x="1023" y="2723"/>
              <a:ext cx="2066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学习目标</a:t>
              </a:r>
              <a:endPara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6" name="文本框 15"/>
          <p:cNvSpPr txBox="1"/>
          <p:nvPr>
            <p:custDataLst>
              <p:tags r:id="rId9"/>
            </p:custDataLst>
          </p:nvPr>
        </p:nvSpPr>
        <p:spPr>
          <a:xfrm>
            <a:off x="3232150" y="1221105"/>
            <a:ext cx="685228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第1节</a:t>
            </a:r>
            <a:r>
              <a:rPr lang="en-US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</a:t>
            </a:r>
            <a:r>
              <a:rPr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有机化</a:t>
            </a:r>
            <a:r>
              <a:rPr lang="zh-CN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合</a:t>
            </a:r>
            <a:r>
              <a:rPr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物的特点和分类</a:t>
            </a:r>
            <a:endParaRPr sz="3200" b="1" dirty="0">
              <a:ln w="15875"/>
              <a:solidFill>
                <a:schemeClr val="tx2">
                  <a:lumMod val="50000"/>
                  <a:lumOff val="50000"/>
                </a:schemeClr>
              </a:solidFill>
              <a:effectLst/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10"/>
            </p:custDataLst>
          </p:nvPr>
        </p:nvSpPr>
        <p:spPr>
          <a:xfrm>
            <a:off x="716280" y="2954020"/>
            <a:ext cx="10347325" cy="238061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fontAlgn="auto">
              <a:lnSpc>
                <a:spcPct val="150000"/>
              </a:lnSpc>
            </a:pP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1.认识有机化合物，知道有机化合物分子具有空间结构。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2.了解有机化合物的特点、分类，认识常见的官能团。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简单有机化合物及其应用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 有机化合物的特点和分类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048385" y="1318895"/>
            <a:ext cx="4236085" cy="520700"/>
            <a:chOff x="1128" y="1828"/>
            <a:chExt cx="7103" cy="820"/>
          </a:xfrm>
        </p:grpSpPr>
        <p:sp>
          <p:nvSpPr>
            <p:cNvPr id="35" name="圆角矩形 34"/>
            <p:cNvSpPr/>
            <p:nvPr>
              <p:custDataLst>
                <p:tags r:id="rId7"/>
              </p:custDataLst>
            </p:nvPr>
          </p:nvSpPr>
          <p:spPr>
            <a:xfrm>
              <a:off x="1128" y="1828"/>
              <a:ext cx="6499" cy="820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50000"/>
                <a:lumOff val="50000"/>
              </a:schemeClr>
            </a:solidFill>
            <a:ln w="25400">
              <a:solidFill>
                <a:srgbClr val="404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0" name="文本框 9"/>
            <p:cNvSpPr txBox="1"/>
            <p:nvPr>
              <p:custDataLst>
                <p:tags r:id="rId8"/>
              </p:custDataLst>
            </p:nvPr>
          </p:nvSpPr>
          <p:spPr>
            <a:xfrm>
              <a:off x="1376" y="1887"/>
              <a:ext cx="6855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4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一、有机化合物的特点</a:t>
              </a:r>
              <a:endParaRPr lang="zh-CN" altLang="en-US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2" name="文本框 11"/>
          <p:cNvSpPr txBox="1"/>
          <p:nvPr>
            <p:custDataLst>
              <p:tags r:id="rId9"/>
            </p:custDataLst>
          </p:nvPr>
        </p:nvSpPr>
        <p:spPr>
          <a:xfrm>
            <a:off x="716280" y="2074545"/>
            <a:ext cx="10560050" cy="279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lang="zh-CN" altLang="en-US" sz="2400" b="1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（一）有机化合物的结构特点</a:t>
            </a:r>
            <a:endParaRPr lang="zh-CN" altLang="en-US" sz="2400" b="1">
              <a:solidFill>
                <a:schemeClr val="accent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大量研究表明，所有的有机化合物中都含有碳元素，绝大多数有机化合物中含有氢元素，此外，还含有氧、氮、卤素、硫、磷等元素。其中，仅含碳和氢两种元素的有机化合物称为碳氢化合物，又称为烃。天然气的主要成分一一甲烷（CH</a:t>
            </a:r>
            <a:r>
              <a:rPr lang="zh-CN" altLang="en-US"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），是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烃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类有机化合物中分子组成最简单的物质。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/>
            <a:endParaRPr lang="zh-CN" alt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简单有机化合物及其应用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 有机化合物的特点和分类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1283970" y="1595755"/>
            <a:ext cx="9448800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简单有机化合物及其应用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 有机化合物的特点和分类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2" name="文本框 11"/>
          <p:cNvSpPr txBox="1"/>
          <p:nvPr>
            <p:custDataLst>
              <p:tags r:id="rId7"/>
            </p:custDataLst>
          </p:nvPr>
        </p:nvSpPr>
        <p:spPr>
          <a:xfrm>
            <a:off x="1068070" y="1365250"/>
            <a:ext cx="9849485" cy="22453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碳原子最外层有4个电子，既不容易失去电子也不容易得到电子，可以与其他原子通过共用电子对形成4个共价键。在甲烷分子中，碳原子最外层上的4个电子分别与4个氢原子的核外电子形成4个C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—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H共价键。甲烷分子中的成键情况可用电子式和结构式表示如下：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/>
            <a:endParaRPr lang="zh-CN" alt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3071495" y="3429000"/>
            <a:ext cx="6456045" cy="18891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简单有机化合物及其应用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 有机化合物的特点和分类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90625" y="1132205"/>
            <a:ext cx="936752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508000" fontAlgn="auto">
              <a:lnSpc>
                <a:spcPct val="150000"/>
              </a:lnSpc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科学实验证明，甲烷分子中的碳原子与4个氢原子不在同一平面上，整个分子呈正四面体形结构，碳原子位于正四面体的中心，4个氢原子分别位于正四面体的4个顶点上（图5-4）。甲烷分子的空间结构还可以分别用球棍模型和空间填充模型表示（图5-5）。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2540635" y="3291205"/>
            <a:ext cx="6886575" cy="24955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简单有机化合物及其应用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 有机化合物的特点和分类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2" name="文本框 11"/>
          <p:cNvSpPr txBox="1"/>
          <p:nvPr>
            <p:custDataLst>
              <p:tags r:id="rId7"/>
            </p:custDataLst>
          </p:nvPr>
        </p:nvSpPr>
        <p:spPr>
          <a:xfrm>
            <a:off x="1068070" y="1505585"/>
            <a:ext cx="9928225" cy="32613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algn="ctr" fontAlgn="auto">
              <a:lnSpc>
                <a:spcPct val="150000"/>
              </a:lnSpc>
            </a:pPr>
            <a:r>
              <a:rPr lang="zh-CN" altLang="en-US" sz="2400" b="1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搭建有机化合物球棍模型和空间填充模型</a:t>
            </a:r>
            <a:endParaRPr lang="zh-CN" altLang="en-US" sz="2400" b="1">
              <a:solidFill>
                <a:schemeClr val="accent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使用不同颜色的橡皮泥分别代表碳原子和氢原子，用牙签代表一个共价键，自主搭建甲烷的球棍模型和空间填充模型。参照甲烷的分子结构，尝试搭建乙烷（C</a:t>
            </a:r>
            <a:r>
              <a:rPr lang="zh-CN" altLang="en-US"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H</a:t>
            </a:r>
            <a:r>
              <a:rPr lang="zh-CN" altLang="en-US"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）、乙烯（C</a:t>
            </a:r>
            <a:r>
              <a:rPr lang="zh-CN" altLang="en-US"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H</a:t>
            </a:r>
            <a:r>
              <a:rPr lang="zh-CN" altLang="en-US"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）、乙炔（C</a:t>
            </a:r>
            <a:r>
              <a:rPr lang="zh-CN" altLang="en-US"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H</a:t>
            </a:r>
            <a:r>
              <a:rPr lang="zh-CN" altLang="en-US"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）的球棍模型和空间填充模型（已知这些分子中的每个碳原子都满足最外层8电子稳定结构），体会有机化合物中碳原子的成键特点对有机化合物结构的影响。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/>
            <a:endParaRPr lang="zh-CN" alt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圆角矩形 2"/>
          <p:cNvSpPr/>
          <p:nvPr>
            <p:custDataLst>
              <p:tags r:id="rId8"/>
            </p:custDataLst>
          </p:nvPr>
        </p:nvSpPr>
        <p:spPr>
          <a:xfrm>
            <a:off x="834390" y="1243965"/>
            <a:ext cx="10330180" cy="3784600"/>
          </a:xfrm>
          <a:prstGeom prst="roundRect">
            <a:avLst/>
          </a:prstGeom>
          <a:noFill/>
          <a:ln w="79375" cmpd="sng">
            <a:solidFill>
              <a:schemeClr val="accent1">
                <a:shade val="50000"/>
              </a:schemeClr>
            </a:solidFill>
            <a:prstDash val="lgDashDot"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00.xml><?xml version="1.0" encoding="utf-8"?>
<p:tagLst xmlns:p="http://schemas.openxmlformats.org/presentationml/2006/main">
  <p:tag name="KSO_WM_BEAUTIFY_FLAG" val=""/>
</p:tagLst>
</file>

<file path=ppt/tags/tag101.xml><?xml version="1.0" encoding="utf-8"?>
<p:tagLst xmlns:p="http://schemas.openxmlformats.org/presentationml/2006/main">
  <p:tag name="KSO_WM_BEAUTIFY_FLAG" val=""/>
</p:tagLst>
</file>

<file path=ppt/tags/tag102.xml><?xml version="1.0" encoding="utf-8"?>
<p:tagLst xmlns:p="http://schemas.openxmlformats.org/presentationml/2006/main">
  <p:tag name="KSO_WM_BEAUTIFY_FLAG" val=""/>
</p:tagLst>
</file>

<file path=ppt/tags/tag103.xml><?xml version="1.0" encoding="utf-8"?>
<p:tagLst xmlns:p="http://schemas.openxmlformats.org/presentationml/2006/main">
  <p:tag name="KSO_WM_BEAUTIFY_FLAG" val=""/>
</p:tagLst>
</file>

<file path=ppt/tags/tag104.xml><?xml version="1.0" encoding="utf-8"?>
<p:tagLst xmlns:p="http://schemas.openxmlformats.org/presentationml/2006/main">
  <p:tag name="KSO_WM_BEAUTIFY_FLAG" val=""/>
</p:tagLst>
</file>

<file path=ppt/tags/tag105.xml><?xml version="1.0" encoding="utf-8"?>
<p:tagLst xmlns:p="http://schemas.openxmlformats.org/presentationml/2006/main">
  <p:tag name="KSO_WM_BEAUTIFY_FLAG" val=""/>
</p:tagLst>
</file>

<file path=ppt/tags/tag106.xml><?xml version="1.0" encoding="utf-8"?>
<p:tagLst xmlns:p="http://schemas.openxmlformats.org/presentationml/2006/main">
  <p:tag name="KSO_WM_BEAUTIFY_FLAG" val=""/>
</p:tagLst>
</file>

<file path=ppt/tags/tag107.xml><?xml version="1.0" encoding="utf-8"?>
<p:tagLst xmlns:p="http://schemas.openxmlformats.org/presentationml/2006/main">
  <p:tag name="KSO_WM_BEAUTIFY_FLAG" val=""/>
</p:tagLst>
</file>

<file path=ppt/tags/tag108.xml><?xml version="1.0" encoding="utf-8"?>
<p:tagLst xmlns:p="http://schemas.openxmlformats.org/presentationml/2006/main">
  <p:tag name="KSO_WM_BEAUTIFY_FLAG" val=""/>
</p:tagLst>
</file>

<file path=ppt/tags/tag109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10.xml><?xml version="1.0" encoding="utf-8"?>
<p:tagLst xmlns:p="http://schemas.openxmlformats.org/presentationml/2006/main">
  <p:tag name="KSO_WM_BEAUTIFY_FLAG" val=""/>
</p:tagLst>
</file>

<file path=ppt/tags/tag111.xml><?xml version="1.0" encoding="utf-8"?>
<p:tagLst xmlns:p="http://schemas.openxmlformats.org/presentationml/2006/main">
  <p:tag name="KSO_WM_BEAUTIFY_FLAG" val=""/>
</p:tagLst>
</file>

<file path=ppt/tags/tag112.xml><?xml version="1.0" encoding="utf-8"?>
<p:tagLst xmlns:p="http://schemas.openxmlformats.org/presentationml/2006/main">
  <p:tag name="KSO_WM_BEAUTIFY_FLAG" val=""/>
</p:tagLst>
</file>

<file path=ppt/tags/tag113.xml><?xml version="1.0" encoding="utf-8"?>
<p:tagLst xmlns:p="http://schemas.openxmlformats.org/presentationml/2006/main">
  <p:tag name="KSO_WM_BEAUTIFY_FLAG" val=""/>
</p:tagLst>
</file>

<file path=ppt/tags/tag114.xml><?xml version="1.0" encoding="utf-8"?>
<p:tagLst xmlns:p="http://schemas.openxmlformats.org/presentationml/2006/main">
  <p:tag name="KSO_WM_BEAUTIFY_FLAG" val=""/>
</p:tagLst>
</file>

<file path=ppt/tags/tag115.xml><?xml version="1.0" encoding="utf-8"?>
<p:tagLst xmlns:p="http://schemas.openxmlformats.org/presentationml/2006/main">
  <p:tag name="KSO_WM_BEAUTIFY_FLAG" val=""/>
</p:tagLst>
</file>

<file path=ppt/tags/tag116.xml><?xml version="1.0" encoding="utf-8"?>
<p:tagLst xmlns:p="http://schemas.openxmlformats.org/presentationml/2006/main">
  <p:tag name="KSO_WM_BEAUTIFY_FLAG" val=""/>
</p:tagLst>
</file>

<file path=ppt/tags/tag117.xml><?xml version="1.0" encoding="utf-8"?>
<p:tagLst xmlns:p="http://schemas.openxmlformats.org/presentationml/2006/main">
  <p:tag name="KSO_WM_BEAUTIFY_FLAG" val=""/>
</p:tagLst>
</file>

<file path=ppt/tags/tag118.xml><?xml version="1.0" encoding="utf-8"?>
<p:tagLst xmlns:p="http://schemas.openxmlformats.org/presentationml/2006/main">
  <p:tag name="KSO_WM_BEAUTIFY_FLAG" val=""/>
</p:tagLst>
</file>

<file path=ppt/tags/tag119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20.xml><?xml version="1.0" encoding="utf-8"?>
<p:tagLst xmlns:p="http://schemas.openxmlformats.org/presentationml/2006/main">
  <p:tag name="KSO_WM_BEAUTIFY_FLAG" val=""/>
</p:tagLst>
</file>

<file path=ppt/tags/tag121.xml><?xml version="1.0" encoding="utf-8"?>
<p:tagLst xmlns:p="http://schemas.openxmlformats.org/presentationml/2006/main">
  <p:tag name="KSO_WM_BEAUTIFY_FLAG" val=""/>
</p:tagLst>
</file>

<file path=ppt/tags/tag122.xml><?xml version="1.0" encoding="utf-8"?>
<p:tagLst xmlns:p="http://schemas.openxmlformats.org/presentationml/2006/main">
  <p:tag name="KSO_WM_BEAUTIFY_FLAG" val=""/>
</p:tagLst>
</file>

<file path=ppt/tags/tag123.xml><?xml version="1.0" encoding="utf-8"?>
<p:tagLst xmlns:p="http://schemas.openxmlformats.org/presentationml/2006/main">
  <p:tag name="KSO_WM_BEAUTIFY_FLAG" val=""/>
</p:tagLst>
</file>

<file path=ppt/tags/tag124.xml><?xml version="1.0" encoding="utf-8"?>
<p:tagLst xmlns:p="http://schemas.openxmlformats.org/presentationml/2006/main">
  <p:tag name="KSO_WM_BEAUTIFY_FLAG" val=""/>
</p:tagLst>
</file>

<file path=ppt/tags/tag125.xml><?xml version="1.0" encoding="utf-8"?>
<p:tagLst xmlns:p="http://schemas.openxmlformats.org/presentationml/2006/main">
  <p:tag name="KSO_WM_BEAUTIFY_FLAG" val=""/>
</p:tagLst>
</file>

<file path=ppt/tags/tag126.xml><?xml version="1.0" encoding="utf-8"?>
<p:tagLst xmlns:p="http://schemas.openxmlformats.org/presentationml/2006/main">
  <p:tag name="KSO_WM_BEAUTIFY_FLAG" val=""/>
</p:tagLst>
</file>

<file path=ppt/tags/tag127.xml><?xml version="1.0" encoding="utf-8"?>
<p:tagLst xmlns:p="http://schemas.openxmlformats.org/presentationml/2006/main">
  <p:tag name="KSO_WM_BEAUTIFY_FLAG" val=""/>
</p:tagLst>
</file>

<file path=ppt/tags/tag128.xml><?xml version="1.0" encoding="utf-8"?>
<p:tagLst xmlns:p="http://schemas.openxmlformats.org/presentationml/2006/main">
  <p:tag name="KSO_WM_BEAUTIFY_FLAG" val=""/>
</p:tagLst>
</file>

<file path=ppt/tags/tag129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30.xml><?xml version="1.0" encoding="utf-8"?>
<p:tagLst xmlns:p="http://schemas.openxmlformats.org/presentationml/2006/main">
  <p:tag name="KSO_WM_BEAUTIFY_FLAG" val=""/>
</p:tagLst>
</file>

<file path=ppt/tags/tag131.xml><?xml version="1.0" encoding="utf-8"?>
<p:tagLst xmlns:p="http://schemas.openxmlformats.org/presentationml/2006/main">
  <p:tag name="KSO_WM_BEAUTIFY_FLAG" val=""/>
</p:tagLst>
</file>

<file path=ppt/tags/tag132.xml><?xml version="1.0" encoding="utf-8"?>
<p:tagLst xmlns:p="http://schemas.openxmlformats.org/presentationml/2006/main">
  <p:tag name="COMMONDATA" val="eyJoZGlkIjoiNmZjMGM2NTdiODU4YWI0ZTBhYjQ1ODVlMTNhMjI5OGYifQ==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TEMPLATE_THUMBS_INDEX" val="1、4、7、9、12、16、21、24、25、26、27、30、35、39、42、43"/>
  <p:tag name="KSO_WM_SLIDE_ID" val="custom20204411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EMPLATE_MASTER_THUMB_INDEX" val="12"/>
  <p:tag name="KSO_WM_TAG_VERSION" val="1.0"/>
  <p:tag name="KSO_WM_BEAUTIFY_FLAG" val="#wm#"/>
  <p:tag name="KSO_WM_TEMPLATE_CATEGORY" val="custom"/>
  <p:tag name="KSO_WM_TEMPLATE_INDEX" val="20204411"/>
  <p:tag name="KSO_WM_SLIDE_LAYOUT" val="a_b"/>
  <p:tag name="KSO_WM_SLIDE_LAYOUT_CNT" val="1_3"/>
</p:tagLst>
</file>

<file path=ppt/tags/tag50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"/>
</p:tagLst>
</file>

<file path=ppt/tags/tag59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60.xml><?xml version="1.0" encoding="utf-8"?>
<p:tagLst xmlns:p="http://schemas.openxmlformats.org/presentationml/2006/main">
  <p:tag name="KSO_WM_BEAUTIFY_FLAG" val=""/>
</p:tagLst>
</file>

<file path=ppt/tags/tag61.xml><?xml version="1.0" encoding="utf-8"?>
<p:tagLst xmlns:p="http://schemas.openxmlformats.org/presentationml/2006/main">
  <p:tag name="KSO_WM_BEAUTIFY_FLAG" val=""/>
</p:tagLst>
</file>

<file path=ppt/tags/tag62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ags/tag90.xml><?xml version="1.0" encoding="utf-8"?>
<p:tagLst xmlns:p="http://schemas.openxmlformats.org/presentationml/2006/main">
  <p:tag name="KSO_WM_BEAUTIFY_FLAG" val=""/>
</p:tagLst>
</file>

<file path=ppt/tags/tag91.xml><?xml version="1.0" encoding="utf-8"?>
<p:tagLst xmlns:p="http://schemas.openxmlformats.org/presentationml/2006/main">
  <p:tag name="KSO_WM_BEAUTIFY_FLAG" val=""/>
</p:tagLst>
</file>

<file path=ppt/tags/tag92.xml><?xml version="1.0" encoding="utf-8"?>
<p:tagLst xmlns:p="http://schemas.openxmlformats.org/presentationml/2006/main">
  <p:tag name="KSO_WM_BEAUTIFY_FLAG" val=""/>
</p:tagLst>
</file>

<file path=ppt/tags/tag93.xml><?xml version="1.0" encoding="utf-8"?>
<p:tagLst xmlns:p="http://schemas.openxmlformats.org/presentationml/2006/main">
  <p:tag name="KSO_WM_BEAUTIFY_FLAG" val=""/>
</p:tagLst>
</file>

<file path=ppt/tags/tag94.xml><?xml version="1.0" encoding="utf-8"?>
<p:tagLst xmlns:p="http://schemas.openxmlformats.org/presentationml/2006/main">
  <p:tag name="KSO_WM_BEAUTIFY_FLAG" val=""/>
</p:tagLst>
</file>

<file path=ppt/tags/tag95.xml><?xml version="1.0" encoding="utf-8"?>
<p:tagLst xmlns:p="http://schemas.openxmlformats.org/presentationml/2006/main">
  <p:tag name="KSO_WM_BEAUTIFY_FLAG" val=""/>
</p:tagLst>
</file>

<file path=ppt/tags/tag96.xml><?xml version="1.0" encoding="utf-8"?>
<p:tagLst xmlns:p="http://schemas.openxmlformats.org/presentationml/2006/main">
  <p:tag name="KSO_WM_BEAUTIFY_FLAG" val=""/>
</p:tagLst>
</file>

<file path=ppt/tags/tag97.xml><?xml version="1.0" encoding="utf-8"?>
<p:tagLst xmlns:p="http://schemas.openxmlformats.org/presentationml/2006/main">
  <p:tag name="KSO_WM_BEAUTIFY_FLAG" val=""/>
</p:tagLst>
</file>

<file path=ppt/tags/tag98.xml><?xml version="1.0" encoding="utf-8"?>
<p:tagLst xmlns:p="http://schemas.openxmlformats.org/presentationml/2006/main">
  <p:tag name="KSO_WM_BEAUTIFY_FLAG" val=""/>
</p:tagLst>
</file>

<file path=ppt/tags/tag9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WPS">
  <a:themeElements>
    <a:clrScheme name="WPS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4874CB"/>
      </a:accent1>
      <a:accent2>
        <a:srgbClr val="E6724B"/>
      </a:accent2>
      <a:accent3>
        <a:srgbClr val="EFBB1F"/>
      </a:accent3>
      <a:accent4>
        <a:srgbClr val="75BD42"/>
      </a:accent4>
      <a:accent5>
        <a:srgbClr val="30C0B4"/>
      </a:accent5>
      <a:accent6>
        <a:srgbClr val="E05269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3182</Words>
  <Application>WPS 演示</Application>
  <PresentationFormat>宽屏</PresentationFormat>
  <Paragraphs>180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Arial</vt:lpstr>
      <vt:lpstr>宋体</vt:lpstr>
      <vt:lpstr>Wingdings</vt:lpstr>
      <vt:lpstr>微软雅黑</vt:lpstr>
      <vt:lpstr>华文行楷</vt:lpstr>
      <vt:lpstr>Calibri</vt:lpstr>
      <vt:lpstr>Arial Unicode MS</vt:lpstr>
      <vt:lpstr>仿宋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DELL</dc:creator>
  <cp:lastModifiedBy>宋丸子啊哩哩</cp:lastModifiedBy>
  <cp:revision>82</cp:revision>
  <dcterms:created xsi:type="dcterms:W3CDTF">2023-09-22T08:13:00Z</dcterms:created>
  <dcterms:modified xsi:type="dcterms:W3CDTF">2024-02-04T06:16:54Z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DCFE3964F7AB4E06A94E8909FA3D9C4F_13</vt:lpwstr>
  </property>
  <property fmtid="{D5CDD505-2E9C-101B-9397-08002B2CF9AE}" pid="3" name="KSOProductBuildVer">
    <vt:lpwstr>2052-12.1.0.16250</vt:lpwstr>
  </property>
</Properties>
</file>