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2" r:id="rId3"/>
    <p:sldId id="521" r:id="rId5"/>
    <p:sldId id="523" r:id="rId6"/>
    <p:sldId id="524" r:id="rId7"/>
    <p:sldId id="525" r:id="rId8"/>
    <p:sldId id="526" r:id="rId9"/>
    <p:sldId id="528" r:id="rId10"/>
    <p:sldId id="527" r:id="rId11"/>
    <p:sldId id="529" r:id="rId12"/>
    <p:sldId id="530" r:id="rId13"/>
    <p:sldId id="531" r:id="rId14"/>
    <p:sldId id="532" r:id="rId15"/>
    <p:sldId id="533" r:id="rId16"/>
    <p:sldId id="534" r:id="rId17"/>
    <p:sldId id="535" r:id="rId18"/>
    <p:sldId id="536" r:id="rId19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E4D5"/>
    <a:srgbClr val="E7F2E2"/>
    <a:srgbClr val="FCEAD8"/>
    <a:srgbClr val="EEDDCA"/>
    <a:srgbClr val="D4EFFB"/>
    <a:srgbClr val="FEECDA"/>
    <a:srgbClr val="136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3" Type="http://schemas.openxmlformats.org/officeDocument/2006/relationships/tags" Target="tags/tag122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74.xml"/><Relationship Id="rId8" Type="http://schemas.openxmlformats.org/officeDocument/2006/relationships/tags" Target="../tags/tag73.xml"/><Relationship Id="rId7" Type="http://schemas.openxmlformats.org/officeDocument/2006/relationships/tags" Target="../tags/tag72.xml"/><Relationship Id="rId6" Type="http://schemas.openxmlformats.org/officeDocument/2006/relationships/tags" Target="../tags/tag71.xml"/><Relationship Id="rId5" Type="http://schemas.openxmlformats.org/officeDocument/2006/relationships/image" Target="../media/image2.png"/><Relationship Id="rId4" Type="http://schemas.openxmlformats.org/officeDocument/2006/relationships/tags" Target="../tags/tag70.xml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2" Type="http://schemas.openxmlformats.org/officeDocument/2006/relationships/notesSlide" Target="../notesSlides/notesSlide10.xml"/><Relationship Id="rId11" Type="http://schemas.openxmlformats.org/officeDocument/2006/relationships/slideLayout" Target="../slideLayouts/slideLayout1.xml"/><Relationship Id="rId10" Type="http://schemas.openxmlformats.org/officeDocument/2006/relationships/image" Target="../media/image14.png"/><Relationship Id="rId1" Type="http://schemas.openxmlformats.org/officeDocument/2006/relationships/tags" Target="../tags/tag67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81.xml"/><Relationship Id="rId7" Type="http://schemas.openxmlformats.org/officeDocument/2006/relationships/tags" Target="../tags/tag80.xml"/><Relationship Id="rId6" Type="http://schemas.openxmlformats.org/officeDocument/2006/relationships/image" Target="../media/image2.png"/><Relationship Id="rId5" Type="http://schemas.openxmlformats.org/officeDocument/2006/relationships/tags" Target="../tags/tag79.xml"/><Relationship Id="rId4" Type="http://schemas.openxmlformats.org/officeDocument/2006/relationships/tags" Target="../tags/tag78.xml"/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0" Type="http://schemas.openxmlformats.org/officeDocument/2006/relationships/notesSlide" Target="../notesSlides/notesSlide11.xml"/><Relationship Id="rId1" Type="http://schemas.openxmlformats.org/officeDocument/2006/relationships/tags" Target="../tags/tag75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89.xml"/><Relationship Id="rId8" Type="http://schemas.openxmlformats.org/officeDocument/2006/relationships/tags" Target="../tags/tag88.xml"/><Relationship Id="rId7" Type="http://schemas.openxmlformats.org/officeDocument/2006/relationships/tags" Target="../tags/tag87.xml"/><Relationship Id="rId6" Type="http://schemas.openxmlformats.org/officeDocument/2006/relationships/tags" Target="../tags/tag86.xml"/><Relationship Id="rId5" Type="http://schemas.openxmlformats.org/officeDocument/2006/relationships/image" Target="../media/image2.png"/><Relationship Id="rId4" Type="http://schemas.openxmlformats.org/officeDocument/2006/relationships/tags" Target="../tags/tag85.xml"/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7" Type="http://schemas.openxmlformats.org/officeDocument/2006/relationships/notesSlide" Target="../notesSlides/notesSlide12.xml"/><Relationship Id="rId16" Type="http://schemas.openxmlformats.org/officeDocument/2006/relationships/slideLayout" Target="../slideLayouts/slideLayout1.xml"/><Relationship Id="rId15" Type="http://schemas.openxmlformats.org/officeDocument/2006/relationships/image" Target="../media/image17.png"/><Relationship Id="rId14" Type="http://schemas.openxmlformats.org/officeDocument/2006/relationships/tags" Target="../tags/tag92.xml"/><Relationship Id="rId13" Type="http://schemas.openxmlformats.org/officeDocument/2006/relationships/tags" Target="../tags/tag91.xml"/><Relationship Id="rId12" Type="http://schemas.openxmlformats.org/officeDocument/2006/relationships/image" Target="../media/image16.png"/><Relationship Id="rId11" Type="http://schemas.openxmlformats.org/officeDocument/2006/relationships/tags" Target="../tags/tag90.xml"/><Relationship Id="rId10" Type="http://schemas.openxmlformats.org/officeDocument/2006/relationships/image" Target="../media/image15.png"/><Relationship Id="rId1" Type="http://schemas.openxmlformats.org/officeDocument/2006/relationships/tags" Target="../tags/tag82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100.xml"/><Relationship Id="rId8" Type="http://schemas.openxmlformats.org/officeDocument/2006/relationships/tags" Target="../tags/tag99.xml"/><Relationship Id="rId7" Type="http://schemas.openxmlformats.org/officeDocument/2006/relationships/tags" Target="../tags/tag98.xml"/><Relationship Id="rId6" Type="http://schemas.openxmlformats.org/officeDocument/2006/relationships/tags" Target="../tags/tag97.xml"/><Relationship Id="rId5" Type="http://schemas.openxmlformats.org/officeDocument/2006/relationships/image" Target="../media/image2.png"/><Relationship Id="rId4" Type="http://schemas.openxmlformats.org/officeDocument/2006/relationships/tags" Target="../tags/tag96.xml"/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1" Type="http://schemas.openxmlformats.org/officeDocument/2006/relationships/notesSlide" Target="../notesSlides/notesSlide13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93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image" Target="../media/image18.png"/><Relationship Id="rId8" Type="http://schemas.openxmlformats.org/officeDocument/2006/relationships/tags" Target="../tags/tag107.xml"/><Relationship Id="rId7" Type="http://schemas.openxmlformats.org/officeDocument/2006/relationships/tags" Target="../tags/tag106.xml"/><Relationship Id="rId6" Type="http://schemas.openxmlformats.org/officeDocument/2006/relationships/tags" Target="../tags/tag105.xml"/><Relationship Id="rId5" Type="http://schemas.openxmlformats.org/officeDocument/2006/relationships/image" Target="../media/image2.png"/><Relationship Id="rId4" Type="http://schemas.openxmlformats.org/officeDocument/2006/relationships/tags" Target="../tags/tag104.xml"/><Relationship Id="rId3" Type="http://schemas.openxmlformats.org/officeDocument/2006/relationships/tags" Target="../tags/tag103.xml"/><Relationship Id="rId2" Type="http://schemas.openxmlformats.org/officeDocument/2006/relationships/tags" Target="../tags/tag102.xml"/><Relationship Id="rId13" Type="http://schemas.openxmlformats.org/officeDocument/2006/relationships/notesSlide" Target="../notesSlides/notesSlide14.xml"/><Relationship Id="rId12" Type="http://schemas.openxmlformats.org/officeDocument/2006/relationships/slideLayout" Target="../slideLayouts/slideLayout1.xml"/><Relationship Id="rId11" Type="http://schemas.openxmlformats.org/officeDocument/2006/relationships/image" Target="../media/image19.png"/><Relationship Id="rId10" Type="http://schemas.openxmlformats.org/officeDocument/2006/relationships/tags" Target="../tags/tag108.xml"/><Relationship Id="rId1" Type="http://schemas.openxmlformats.org/officeDocument/2006/relationships/tags" Target="../tags/tag101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image" Target="../media/image20.png"/><Relationship Id="rId8" Type="http://schemas.openxmlformats.org/officeDocument/2006/relationships/tags" Target="../tags/tag115.xml"/><Relationship Id="rId7" Type="http://schemas.openxmlformats.org/officeDocument/2006/relationships/tags" Target="../tags/tag114.xml"/><Relationship Id="rId6" Type="http://schemas.openxmlformats.org/officeDocument/2006/relationships/tags" Target="../tags/tag113.xml"/><Relationship Id="rId5" Type="http://schemas.openxmlformats.org/officeDocument/2006/relationships/image" Target="../media/image2.png"/><Relationship Id="rId4" Type="http://schemas.openxmlformats.org/officeDocument/2006/relationships/tags" Target="../tags/tag112.xml"/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1" Type="http://schemas.openxmlformats.org/officeDocument/2006/relationships/notesSlide" Target="../notesSlides/notesSlide15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109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6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121.xml"/><Relationship Id="rId6" Type="http://schemas.openxmlformats.org/officeDocument/2006/relationships/tags" Target="../tags/tag120.xml"/><Relationship Id="rId5" Type="http://schemas.openxmlformats.org/officeDocument/2006/relationships/image" Target="../media/image2.png"/><Relationship Id="rId4" Type="http://schemas.openxmlformats.org/officeDocument/2006/relationships/tags" Target="../tags/tag119.xml"/><Relationship Id="rId3" Type="http://schemas.openxmlformats.org/officeDocument/2006/relationships/tags" Target="../tags/tag118.xml"/><Relationship Id="rId2" Type="http://schemas.openxmlformats.org/officeDocument/2006/relationships/tags" Target="../tags/tag117.xml"/><Relationship Id="rId1" Type="http://schemas.openxmlformats.org/officeDocument/2006/relationships/tags" Target="../tags/tag116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3.xml"/><Relationship Id="rId8" Type="http://schemas.openxmlformats.org/officeDocument/2006/relationships/tags" Target="../tags/tag12.xml"/><Relationship Id="rId7" Type="http://schemas.openxmlformats.org/officeDocument/2006/relationships/tags" Target="../tags/tag11.xml"/><Relationship Id="rId6" Type="http://schemas.openxmlformats.org/officeDocument/2006/relationships/tags" Target="../tags/tag10.xml"/><Relationship Id="rId5" Type="http://schemas.openxmlformats.org/officeDocument/2006/relationships/image" Target="../media/image2.png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3" Type="http://schemas.openxmlformats.org/officeDocument/2006/relationships/notesSlide" Target="../notesSlides/notesSlide2.xml"/><Relationship Id="rId12" Type="http://schemas.openxmlformats.org/officeDocument/2006/relationships/slideLayout" Target="../slideLayouts/slideLayout1.xml"/><Relationship Id="rId11" Type="http://schemas.openxmlformats.org/officeDocument/2006/relationships/image" Target="../media/image3.png"/><Relationship Id="rId10" Type="http://schemas.openxmlformats.org/officeDocument/2006/relationships/tags" Target="../tags/tag14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tags" Target="../tags/tag21.xml"/><Relationship Id="rId7" Type="http://schemas.openxmlformats.org/officeDocument/2006/relationships/tags" Target="../tags/tag20.xml"/><Relationship Id="rId6" Type="http://schemas.openxmlformats.org/officeDocument/2006/relationships/tags" Target="../tags/tag19.xml"/><Relationship Id="rId5" Type="http://schemas.openxmlformats.org/officeDocument/2006/relationships/image" Target="../media/image2.png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1" Type="http://schemas.openxmlformats.org/officeDocument/2006/relationships/notesSlide" Target="../notesSlides/notesSlide3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28.xml"/><Relationship Id="rId8" Type="http://schemas.openxmlformats.org/officeDocument/2006/relationships/image" Target="../media/image5.png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image" Target="../media/image2.png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2" Type="http://schemas.openxmlformats.org/officeDocument/2006/relationships/notesSlide" Target="../notesSlides/notesSlide4.xml"/><Relationship Id="rId11" Type="http://schemas.openxmlformats.org/officeDocument/2006/relationships/slideLayout" Target="../slideLayouts/slideLayout1.xml"/><Relationship Id="rId10" Type="http://schemas.openxmlformats.org/officeDocument/2006/relationships/image" Target="../media/image6.png"/><Relationship Id="rId1" Type="http://schemas.openxmlformats.org/officeDocument/2006/relationships/tags" Target="../tags/tag22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7.png"/><Relationship Id="rId8" Type="http://schemas.openxmlformats.org/officeDocument/2006/relationships/tags" Target="../tags/tag35.xml"/><Relationship Id="rId7" Type="http://schemas.openxmlformats.org/officeDocument/2006/relationships/tags" Target="../tags/tag34.xml"/><Relationship Id="rId6" Type="http://schemas.openxmlformats.org/officeDocument/2006/relationships/tags" Target="../tags/tag33.xml"/><Relationship Id="rId5" Type="http://schemas.openxmlformats.org/officeDocument/2006/relationships/image" Target="../media/image2.png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3" Type="http://schemas.openxmlformats.org/officeDocument/2006/relationships/notesSlide" Target="../notesSlides/notesSlide5.xml"/><Relationship Id="rId12" Type="http://schemas.openxmlformats.org/officeDocument/2006/relationships/slideLayout" Target="../slideLayouts/slideLayout1.xml"/><Relationship Id="rId11" Type="http://schemas.openxmlformats.org/officeDocument/2006/relationships/image" Target="../media/image8.png"/><Relationship Id="rId10" Type="http://schemas.openxmlformats.org/officeDocument/2006/relationships/tags" Target="../tags/tag36.xml"/><Relationship Id="rId1" Type="http://schemas.openxmlformats.org/officeDocument/2006/relationships/tags" Target="../tags/tag29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tags" Target="../tags/tag43.xml"/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image" Target="../media/image2.png"/><Relationship Id="rId4" Type="http://schemas.openxmlformats.org/officeDocument/2006/relationships/tags" Target="../tags/tag40.xml"/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4" Type="http://schemas.openxmlformats.org/officeDocument/2006/relationships/notesSlide" Target="../notesSlides/notesSlide6.xml"/><Relationship Id="rId13" Type="http://schemas.openxmlformats.org/officeDocument/2006/relationships/slideLayout" Target="../slideLayouts/slideLayout1.xml"/><Relationship Id="rId12" Type="http://schemas.openxmlformats.org/officeDocument/2006/relationships/tags" Target="../tags/tag45.xml"/><Relationship Id="rId11" Type="http://schemas.openxmlformats.org/officeDocument/2006/relationships/image" Target="../media/image10.png"/><Relationship Id="rId10" Type="http://schemas.openxmlformats.org/officeDocument/2006/relationships/tags" Target="../tags/tag44.xml"/><Relationship Id="rId1" Type="http://schemas.openxmlformats.org/officeDocument/2006/relationships/tags" Target="../tags/tag37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52.xml"/><Relationship Id="rId8" Type="http://schemas.openxmlformats.org/officeDocument/2006/relationships/image" Target="../media/image11.png"/><Relationship Id="rId7" Type="http://schemas.openxmlformats.org/officeDocument/2006/relationships/tags" Target="../tags/tag51.xml"/><Relationship Id="rId6" Type="http://schemas.openxmlformats.org/officeDocument/2006/relationships/tags" Target="../tags/tag50.xml"/><Relationship Id="rId5" Type="http://schemas.openxmlformats.org/officeDocument/2006/relationships/image" Target="../media/image2.png"/><Relationship Id="rId4" Type="http://schemas.openxmlformats.org/officeDocument/2006/relationships/tags" Target="../tags/tag49.xml"/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2" Type="http://schemas.openxmlformats.org/officeDocument/2006/relationships/notesSlide" Target="../notesSlides/notesSlide7.xml"/><Relationship Id="rId11" Type="http://schemas.openxmlformats.org/officeDocument/2006/relationships/slideLayout" Target="../slideLayouts/slideLayout1.xml"/><Relationship Id="rId10" Type="http://schemas.openxmlformats.org/officeDocument/2006/relationships/image" Target="../media/image12.png"/><Relationship Id="rId1" Type="http://schemas.openxmlformats.org/officeDocument/2006/relationships/tags" Target="../tags/tag46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image" Target="../media/image13.png"/><Relationship Id="rId8" Type="http://schemas.openxmlformats.org/officeDocument/2006/relationships/tags" Target="../tags/tag59.xml"/><Relationship Id="rId7" Type="http://schemas.openxmlformats.org/officeDocument/2006/relationships/tags" Target="../tags/tag58.xml"/><Relationship Id="rId6" Type="http://schemas.openxmlformats.org/officeDocument/2006/relationships/tags" Target="../tags/tag57.xml"/><Relationship Id="rId5" Type="http://schemas.openxmlformats.org/officeDocument/2006/relationships/image" Target="../media/image2.png"/><Relationship Id="rId4" Type="http://schemas.openxmlformats.org/officeDocument/2006/relationships/tags" Target="../tags/tag56.xml"/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1" Type="http://schemas.openxmlformats.org/officeDocument/2006/relationships/notesSlide" Target="../notesSlides/notesSlide8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53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66.xml"/><Relationship Id="rId7" Type="http://schemas.openxmlformats.org/officeDocument/2006/relationships/tags" Target="../tags/tag65.xml"/><Relationship Id="rId6" Type="http://schemas.openxmlformats.org/officeDocument/2006/relationships/tags" Target="../tags/tag64.xml"/><Relationship Id="rId5" Type="http://schemas.openxmlformats.org/officeDocument/2006/relationships/image" Target="../media/image2.png"/><Relationship Id="rId4" Type="http://schemas.openxmlformats.org/officeDocument/2006/relationships/tags" Target="../tags/tag63.xml"/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0" Type="http://schemas.openxmlformats.org/officeDocument/2006/relationships/notesSlide" Target="../notesSlides/notesSlide9.xml"/><Relationship Id="rId1" Type="http://schemas.openxmlformats.org/officeDocument/2006/relationships/tags" Target="../tags/tag6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-255905" y="1684338"/>
            <a:ext cx="8128000" cy="304609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itle"/>
              </a:ext>
            </a:extLst>
          </a:bodyPr>
          <a:p>
            <a:pPr indent="0" algn="ctr"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主题</a:t>
            </a: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四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indent="0" algn="ctr"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常见无机物及其应用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algn="l"/>
            <a:endParaRPr lang="zh-CN" altLang="en-US" sz="4800" b="1" spc="4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0" y="6453505"/>
            <a:ext cx="12193271" cy="473710"/>
            <a:chOff x="-1" y="10163"/>
            <a:chExt cx="19159" cy="746"/>
          </a:xfrm>
        </p:grpSpPr>
        <p:sp>
          <p:nvSpPr>
            <p:cNvPr id="21" name="矩形 20"/>
            <p:cNvSpPr/>
            <p:nvPr>
              <p:custDataLst>
                <p:tags r:id="rId2"/>
              </p:custDataLst>
            </p:nvPr>
          </p:nvSpPr>
          <p:spPr>
            <a:xfrm>
              <a:off x="-1" y="10210"/>
              <a:ext cx="19159" cy="64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>
              <p:custDataLst>
                <p:tags r:id="rId3"/>
              </p:custDataLst>
            </p:nvPr>
          </p:nvSpPr>
          <p:spPr>
            <a:xfrm>
              <a:off x="2140" y="10270"/>
              <a:ext cx="6400" cy="580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800">
                  <a:solidFill>
                    <a:schemeClr val="bg1"/>
                  </a:solidFill>
                  <a:latin typeface="华文行楷" panose="02010800040101010101" charset="-122"/>
                  <a:ea typeface="华文行楷" panose="02010800040101010101" charset="-122"/>
                </a:rPr>
                <a:t>山东科学技术出版社</a:t>
              </a:r>
              <a:endPara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endParaRPr>
            </a:p>
          </p:txBody>
        </p:sp>
        <p:sp>
          <p:nvSpPr>
            <p:cNvPr id="24" name="文本框 23"/>
            <p:cNvSpPr txBox="1"/>
            <p:nvPr>
              <p:custDataLst>
                <p:tags r:id="rId4"/>
              </p:custDataLst>
            </p:nvPr>
          </p:nvSpPr>
          <p:spPr>
            <a:xfrm>
              <a:off x="11740" y="10275"/>
              <a:ext cx="6400" cy="531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网址：http://www.lkj.com.cn/</a:t>
              </a:r>
              <a:endPara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pic>
          <p:nvPicPr>
            <p:cNvPr id="6" name="图片 5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8540" y="10163"/>
              <a:ext cx="835" cy="746"/>
            </a:xfrm>
            <a:prstGeom prst="rect">
              <a:avLst/>
            </a:prstGeom>
            <a:noFill/>
          </p:spPr>
        </p:pic>
      </p:grpSp>
    </p:spTree>
    <p:custDataLst>
      <p:tags r:id="rId7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常见无机物及其应用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2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常见金属单质及其化合物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7"/>
            </p:custDataLst>
          </p:nvPr>
        </p:nvSpPr>
        <p:spPr>
          <a:xfrm>
            <a:off x="802005" y="882015"/>
            <a:ext cx="10283825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ctr" fontAlgn="auto">
              <a:lnSpc>
                <a:spcPct val="150000"/>
              </a:lnSpc>
            </a:pPr>
            <a:r>
              <a:rPr lang="en-US" altLang="zh-CN" sz="2400" b="1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Fe</a:t>
            </a:r>
            <a:r>
              <a:rPr lang="en-US" altLang="zh-CN" sz="2400" b="1" baseline="300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3+</a:t>
            </a:r>
            <a:r>
              <a:rPr lang="zh-CN" altLang="en-US" sz="2400" b="1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的检验</a:t>
            </a:r>
            <a:endParaRPr lang="zh-CN" altLang="en-US" sz="2400" b="1">
              <a:solidFill>
                <a:schemeClr val="accen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在两支试管中分别加入少量的FeCI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溶液和FeC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l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溶液，各滴入几滴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硫氰化钾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（KSCN）溶液，观察实验现象。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实验现象：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滴加KSCN溶液后，FeCI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溶液的颜色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__________,FeCl</a:t>
            </a:r>
            <a:r>
              <a:rPr lang="en-US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溶液的颜色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_______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altLang="en-US" sz="2000" baseline="-25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8"/>
            </p:custDataLst>
          </p:nvPr>
        </p:nvSpPr>
        <p:spPr>
          <a:xfrm>
            <a:off x="824865" y="2969260"/>
            <a:ext cx="1065657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KSCN溶液可以与Fe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反应使溶液变为血红色（图4-5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），即使很稀的溶液中发生反应也能有明显的颜色变化，而Fe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遇到KSCN溶液则不会有颜色的变化。这种方法能检验溶液中是否存在Fe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4393565" y="4310380"/>
            <a:ext cx="3730625" cy="201358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8" name="圆角矩形 7"/>
          <p:cNvSpPr/>
          <p:nvPr>
            <p:custDataLst>
              <p:tags r:id="rId1"/>
            </p:custDataLst>
          </p:nvPr>
        </p:nvSpPr>
        <p:spPr>
          <a:xfrm>
            <a:off x="979170" y="1243965"/>
            <a:ext cx="10460990" cy="3983355"/>
          </a:xfrm>
          <a:prstGeom prst="roundRect">
            <a:avLst/>
          </a:prstGeom>
          <a:solidFill>
            <a:srgbClr val="D4EFFB"/>
          </a:solidFill>
          <a:ln w="73025" cmpd="thickThin">
            <a:solidFill>
              <a:schemeClr val="accent1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just"/>
            <a:r>
              <a:rPr lang="en-US" altLang="zh-CN">
                <a:solidFill>
                  <a:schemeClr val="tx1"/>
                </a:solidFill>
              </a:rPr>
              <a:t>    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2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3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4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7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常见无机物及其应用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2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常见金属单质及其化合物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8"/>
            </p:custDataLst>
          </p:nvPr>
        </p:nvSpPr>
        <p:spPr>
          <a:xfrm>
            <a:off x="1131570" y="1525270"/>
            <a:ext cx="10085070" cy="2953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ctr" fontAlgn="auto">
              <a:lnSpc>
                <a:spcPct val="150000"/>
              </a:lnSpc>
            </a:pPr>
            <a:r>
              <a:rPr lang="en-US" altLang="zh-CN" sz="2400" b="1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Fe</a:t>
            </a:r>
            <a:r>
              <a:rPr lang="en-US" altLang="zh-CN" sz="2400" b="1" baseline="300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3+</a:t>
            </a:r>
            <a:r>
              <a:rPr lang="zh-CN" altLang="en-US" sz="2400" b="1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和Fe</a:t>
            </a:r>
            <a:r>
              <a:rPr lang="en-US" altLang="zh-CN" sz="2400" b="1" baseline="300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400" b="1" baseline="3000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lang="zh-CN" altLang="en-US" sz="2400" b="1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的相互转化</a:t>
            </a:r>
            <a:endParaRPr lang="zh-CN" altLang="en-US" sz="2400" b="1">
              <a:solidFill>
                <a:schemeClr val="accen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取A、B两支试管，向A试管中加入3mL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0.1mol/L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FeC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l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溶液，向B试管中加3mL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0.1mol/L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FeCl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溶液，然后分别向两支试管中加入2滴KSCN溶液，观察实验现象；再向A试管中加入过量的铁粉，B试管中加入少量的新制氯水，分别振荡、静置，观察实验现象。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实验现象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：A试管中滴加KSCN溶液后，溶液颜色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______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；加入铁粉后，溶液颜色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_____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。B试管中滴加KSCN溶液后，溶液颜色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_______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；加入新制氯水后，溶液颜色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______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常见无机物及其应用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2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常见金属单质及其化合物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7"/>
            </p:custDataLst>
          </p:nvPr>
        </p:nvSpPr>
        <p:spPr>
          <a:xfrm>
            <a:off x="941070" y="850900"/>
            <a:ext cx="1109345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Fe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具有较强的氧化性铁粉、铜粉等还原剂可将Fe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3+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还原为Fe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2＋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sz="2000" baseline="30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8"/>
            </p:custDataLst>
          </p:nvPr>
        </p:nvSpPr>
        <p:spPr>
          <a:xfrm>
            <a:off x="974725" y="2720975"/>
            <a:ext cx="1040638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Fe</a:t>
            </a:r>
            <a:r>
              <a:rPr sz="20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具有较强的还原性，在溶液中容易被某些氧化剂（如新制氯水、氧气、过氧化氢等）氧化为Fe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3+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sz="2000" baseline="30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2226945" y="1494790"/>
            <a:ext cx="7458075" cy="12954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2198370" y="3775075"/>
            <a:ext cx="7486650" cy="714375"/>
          </a:xfrm>
          <a:prstGeom prst="rect">
            <a:avLst/>
          </a:prstGeom>
        </p:spPr>
      </p:pic>
      <p:sp>
        <p:nvSpPr>
          <p:cNvPr id="5" name="文本框 4"/>
          <p:cNvSpPr txBox="1"/>
          <p:nvPr>
            <p:custDataLst>
              <p:tags r:id="rId13"/>
            </p:custDataLst>
          </p:nvPr>
        </p:nvSpPr>
        <p:spPr>
          <a:xfrm>
            <a:off x="947420" y="4585335"/>
            <a:ext cx="1076706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Fe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也具有氧化性。例如，FeS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溶液与金属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锌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发生置换反应，Fe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就被Zn还原为Fe单质。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15"/>
          <a:stretch>
            <a:fillRect/>
          </a:stretch>
        </p:blipFill>
        <p:spPr>
          <a:xfrm>
            <a:off x="2449195" y="5352415"/>
            <a:ext cx="7458075" cy="89535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常见无机物及其应用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endParaRPr 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5100955" y="1092200"/>
            <a:ext cx="1832341" cy="520700"/>
            <a:chOff x="1128" y="1828"/>
            <a:chExt cx="6499" cy="820"/>
          </a:xfrm>
        </p:grpSpPr>
        <p:sp>
          <p:nvSpPr>
            <p:cNvPr id="35" name="圆角矩形 34"/>
            <p:cNvSpPr/>
            <p:nvPr>
              <p:custDataLst>
                <p:tags r:id="rId7"/>
              </p:custDataLst>
            </p:nvPr>
          </p:nvSpPr>
          <p:spPr>
            <a:xfrm>
              <a:off x="1128" y="1828"/>
              <a:ext cx="6499" cy="820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50000"/>
                <a:lumOff val="50000"/>
              </a:schemeClr>
            </a:solidFill>
            <a:ln w="25400">
              <a:solidFill>
                <a:srgbClr val="40404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>
              <p:custDataLst>
                <p:tags r:id="rId8"/>
              </p:custDataLst>
            </p:nvPr>
          </p:nvSpPr>
          <p:spPr>
            <a:xfrm>
              <a:off x="1829" y="1887"/>
              <a:ext cx="5598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4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知识归纳</a:t>
              </a:r>
              <a:endParaRPr lang="zh-CN" altLang="en-US"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4" name="文本框 3"/>
          <p:cNvSpPr txBox="1"/>
          <p:nvPr>
            <p:custDataLst>
              <p:tags r:id="rId9"/>
            </p:custDataLst>
          </p:nvPr>
        </p:nvSpPr>
        <p:spPr>
          <a:xfrm>
            <a:off x="716280" y="1981835"/>
            <a:ext cx="10884535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l" fontAlgn="auto">
              <a:lnSpc>
                <a:spcPct val="150000"/>
              </a:lnSpc>
            </a:pPr>
            <a:r>
              <a:rPr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一、从通性与特性的视角认识和辨别物质</a:t>
            </a:r>
            <a:endParaRPr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相同类别的物质具有相似的性质。例如，硫酸、硝酸都具有酸的通性；金属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钠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、铝和铁都具有金属的通性等。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不同物质又具有不同的特性，我们可以通过特性来辨别物质。例如，S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能使品红溶液褪色，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加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热后又能恢复；又如，铝不仅可以与酸发生反应，还可以与碱发生反应等。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常见无机物及其应用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知识归纳</a:t>
            </a:r>
            <a:endParaRPr 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7"/>
            </p:custDataLst>
          </p:nvPr>
        </p:nvSpPr>
        <p:spPr>
          <a:xfrm>
            <a:off x="716280" y="725170"/>
            <a:ext cx="10464800" cy="47078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l" fontAlgn="auto">
              <a:lnSpc>
                <a:spcPct val="150000"/>
              </a:lnSpc>
            </a:pPr>
            <a:r>
              <a:rPr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二、从物质类别与元素价态视角认识物质间的转化</a:t>
            </a:r>
            <a:endParaRPr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1.非金属单质及其化合物间的转化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研究非金属单质及其化合物之间的转化，一方面可以从非金属单质、氧化物、含氧酸以及盐等物质类别的视角出发，如硫与其化合物之间的转化：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另一方面，由于非金属元素在其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单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质和化合物中表现出不同的化合价，因此还可以从元素价态的视角出发，利用氧化还原反应，实现物质间的转化，如氮与其化合物之间的转化：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2385695" y="2720340"/>
            <a:ext cx="7467600" cy="11620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2383790" y="4839970"/>
            <a:ext cx="7458075" cy="159067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常见无机物及其应用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2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常见金属单质及其化合物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7"/>
            </p:custDataLst>
          </p:nvPr>
        </p:nvSpPr>
        <p:spPr>
          <a:xfrm>
            <a:off x="750570" y="1028065"/>
            <a:ext cx="1052576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l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2.金属单质及其化合物间的转化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研究金属单质及其化合物间的转化，也可以从物质类别和元素价态两个视角来认识。例如，铁及其化合物之间的转化：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2323465" y="2510790"/>
            <a:ext cx="7183120" cy="397256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常见无机物及其应用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2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常见金属单质及其化合物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7"/>
            </p:custDataLst>
          </p:nvPr>
        </p:nvSpPr>
        <p:spPr>
          <a:xfrm>
            <a:off x="716280" y="1446530"/>
            <a:ext cx="1066863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l" fontAlgn="auto">
              <a:lnSpc>
                <a:spcPct val="150000"/>
              </a:lnSpc>
            </a:pPr>
            <a:r>
              <a:rPr sz="2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三、从“位一构一性”关系分析、解释和预测物质的性质</a:t>
            </a:r>
            <a:endParaRPr sz="2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元素在元素周期表中的位置反映了元素原子结构的特点，可以帮助我们分析、解释和预测物质的性质。例如，氯元素位于第三周期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VII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族，氯原子最外层有7个电子，在化学反应中容易得到1个电子。因此，氯气具有较强的氧化性，它能够与金属、氢气等还原性较强的物质发生氧化还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原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反应。又如，铝元素原子的最外层有3个电子，在化学反应中容易失去这3个电子，因此，铝具有较强的还原性，它可以与氧气、氧化铁等氧化性较强的物质发生氧化还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原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反应。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常见无机物及其应用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2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常见金属单质及其化合物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068070" y="1243965"/>
            <a:ext cx="4467860" cy="520700"/>
            <a:chOff x="1128" y="1828"/>
            <a:chExt cx="7103" cy="820"/>
          </a:xfrm>
        </p:grpSpPr>
        <p:sp>
          <p:nvSpPr>
            <p:cNvPr id="35" name="圆角矩形 34"/>
            <p:cNvSpPr/>
            <p:nvPr>
              <p:custDataLst>
                <p:tags r:id="rId7"/>
              </p:custDataLst>
            </p:nvPr>
          </p:nvSpPr>
          <p:spPr>
            <a:xfrm>
              <a:off x="1128" y="1828"/>
              <a:ext cx="6499" cy="820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50000"/>
                <a:lumOff val="50000"/>
              </a:schemeClr>
            </a:solidFill>
            <a:ln w="25400">
              <a:solidFill>
                <a:srgbClr val="40404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>
              <p:custDataLst>
                <p:tags r:id="rId8"/>
              </p:custDataLst>
            </p:nvPr>
          </p:nvSpPr>
          <p:spPr>
            <a:xfrm>
              <a:off x="1376" y="1887"/>
              <a:ext cx="6855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4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三、铁的单质及其化合物</a:t>
              </a:r>
              <a:endParaRPr lang="zh-CN" altLang="en-US"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1" name="文本框 10"/>
          <p:cNvSpPr txBox="1"/>
          <p:nvPr>
            <p:custDataLst>
              <p:tags r:id="rId9"/>
            </p:custDataLst>
          </p:nvPr>
        </p:nvSpPr>
        <p:spPr>
          <a:xfrm>
            <a:off x="840105" y="2056130"/>
            <a:ext cx="10624820" cy="33991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l" fontAlgn="auto">
              <a:lnSpc>
                <a:spcPct val="150000"/>
              </a:lnSpc>
            </a:pPr>
            <a:r>
              <a:rPr lang="zh-CN" altLang="en-US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铁元素位于元素周期表的第四周期</a:t>
            </a:r>
            <a:r>
              <a:rPr lang="en-US" altLang="zh-CN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VIII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族。铁元素在地壳中的含量仅次于氧、硅和铝位列第四位。在自然界中除了陨铁，铁主要以化合物的形态存在，如存在于黄铁矿、赤铁矿和磁铁矿等矿石中（图4-4</a:t>
            </a:r>
            <a:r>
              <a:rPr lang="en-US" altLang="zh-CN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）。</a:t>
            </a:r>
            <a:endParaRPr lang="en-US" altLang="zh-CN" sz="2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2663190" y="3791585"/>
            <a:ext cx="6805930" cy="201041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常见无机物及其应用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2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常见金属单质及其化合物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7"/>
            </p:custDataLst>
          </p:nvPr>
        </p:nvSpPr>
        <p:spPr>
          <a:xfrm>
            <a:off x="783590" y="1221105"/>
            <a:ext cx="10624820" cy="33991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l" fontAlgn="auto">
              <a:lnSpc>
                <a:spcPct val="150000"/>
              </a:lnSpc>
            </a:pPr>
            <a:r>
              <a:rPr lang="zh-CN" altLang="en-US" sz="2400" b="1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（一）铁单质</a:t>
            </a:r>
            <a:endParaRPr lang="zh-CN" altLang="en-US" sz="2400" b="1">
              <a:solidFill>
                <a:schemeClr val="accen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lang="zh-CN" altLang="en-US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纯净的铁是光亮的银白色金属，密度为7.86g/cm</a:t>
            </a:r>
            <a:r>
              <a:rPr lang="zh-CN" altLang="en-US" sz="2000" baseline="30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，熔点为1</a:t>
            </a:r>
            <a:r>
              <a:rPr lang="en-US" altLang="zh-CN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535℃。铁具有良好的延展性、导电性和导热性，能被磁铁吸引而磁化。</a:t>
            </a:r>
            <a:endParaRPr lang="zh-CN" altLang="en-US" sz="2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lang="zh-CN" altLang="en-US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铁单质是一种较活泼的金属，具有金属的通性。铁能与氧气、氯气等非金属单质反应，还能与酸和某些盐溶液发生化学反应。</a:t>
            </a:r>
            <a:endParaRPr lang="zh-CN" altLang="en-US" sz="2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2436495" y="3924300"/>
            <a:ext cx="7553325" cy="16859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常见无机物及其应用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2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常见金属单质及其化合物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68070" y="1243965"/>
            <a:ext cx="1017016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457200" algn="l"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常温下，铁不与水发生反应；但在高温条件下，铁能与水蒸气反应，生成四氧化三铁和氢气（图4-4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9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）。</a:t>
            </a:r>
            <a:endParaRPr lang="en-US" altLang="zh-CN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3883660" y="3200400"/>
            <a:ext cx="3943350" cy="31051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3164205" y="2400300"/>
            <a:ext cx="4895850" cy="8001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常见无机物及其应用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2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常见金属单质及其化合物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7"/>
            </p:custDataLst>
          </p:nvPr>
        </p:nvSpPr>
        <p:spPr>
          <a:xfrm>
            <a:off x="783590" y="1027430"/>
            <a:ext cx="6671945" cy="33991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l" fontAlgn="auto">
              <a:lnSpc>
                <a:spcPct val="150000"/>
              </a:lnSpc>
            </a:pPr>
            <a:r>
              <a:rPr lang="zh-CN" altLang="en-US" sz="2400" b="1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（二）铁的氧化物和氢氧化物</a:t>
            </a:r>
            <a:endParaRPr lang="zh-CN" altLang="en-US" sz="2400" b="1">
              <a:solidFill>
                <a:schemeClr val="accen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lang="zh-CN" altLang="en-US" sz="2000" b="1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1.铁的氧化物</a:t>
            </a:r>
            <a:endParaRPr lang="zh-CN" altLang="en-US" sz="2000" b="1">
              <a:solidFill>
                <a:schemeClr val="accen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lang="zh-CN" altLang="en-US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铁的氧化物有氧化铁（F</a:t>
            </a:r>
            <a:r>
              <a:rPr lang="en-US" altLang="zh-CN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e</a:t>
            </a:r>
            <a:r>
              <a:rPr lang="en-US" altLang="zh-CN" sz="2000" baseline="-25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lang="en-US" altLang="zh-CN" sz="2000" baseline="-25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）、氧化亚铁（FeO）和四氧化三铁（F</a:t>
            </a:r>
            <a:r>
              <a:rPr lang="en-US" altLang="zh-CN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e</a:t>
            </a:r>
            <a:r>
              <a:rPr lang="en-US" altLang="zh-CN" sz="2000" baseline="-25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en-US" altLang="zh-CN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lang="en-US" altLang="zh-CN" sz="2000" baseline="-25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）。氧化铁是一种红棕色粉末（图4-</a:t>
            </a:r>
            <a:r>
              <a:rPr lang="en-US" altLang="zh-CN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50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，俗称铁红，可用作油漆、涂料、油墨和橡胶的红色颜料。氧化亚铁是一种黑色粉末，不稳定，在空气中受热会迅速被氧化成四氧化三铁。四氧化三铁是具有磁性的黑色晶体，俗称磁性氧化铁，在各种家用电器及生物医疗器械方面有着广泛的应用（图4-5</a:t>
            </a:r>
            <a:r>
              <a:rPr lang="en-US" altLang="zh-CN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）。</a:t>
            </a:r>
            <a:endParaRPr lang="zh-CN" altLang="en-US" sz="2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8195310" y="1122680"/>
            <a:ext cx="2868295" cy="250444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7964170" y="3627120"/>
            <a:ext cx="3330575" cy="260477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常见无机物及其应用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2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常见金属单质及其化合物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7"/>
            </p:custDataLst>
          </p:nvPr>
        </p:nvSpPr>
        <p:spPr>
          <a:xfrm>
            <a:off x="876300" y="1120775"/>
            <a:ext cx="10481945" cy="30613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l" fontAlgn="auto">
              <a:lnSpc>
                <a:spcPct val="150000"/>
              </a:lnSpc>
            </a:pPr>
            <a:r>
              <a:rPr lang="zh-CN" altLang="en-US"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铁的氧化物都不溶于水，也不与水发生化学反应。氧化铁和氧化亚铁都是碱性氧化物，它们都能与酸反应，分别生成铁盐和亚铁盐。</a:t>
            </a:r>
            <a:endParaRPr lang="zh-CN" altLang="en-US" sz="2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endParaRPr lang="zh-CN" altLang="en-US" sz="2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2404745" y="2422525"/>
            <a:ext cx="7381875" cy="7334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2347595" y="4017645"/>
            <a:ext cx="7439025" cy="1123950"/>
          </a:xfrm>
          <a:prstGeom prst="rect">
            <a:avLst/>
          </a:prstGeom>
        </p:spPr>
      </p:pic>
      <p:sp>
        <p:nvSpPr>
          <p:cNvPr id="9" name="文本框 8"/>
          <p:cNvSpPr txBox="1"/>
          <p:nvPr>
            <p:custDataLst>
              <p:tags r:id="rId12"/>
            </p:custDataLst>
          </p:nvPr>
        </p:nvSpPr>
        <p:spPr>
          <a:xfrm>
            <a:off x="875665" y="3310255"/>
            <a:ext cx="10114280" cy="5530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457200" algn="l"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在加热的条件下，铁的氧化物都能与氢气、一氧化碳等还原性物质反应，生成单质铁。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常见无机物及其应用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2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常见金属单质及其化合物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2152015" y="3818255"/>
            <a:ext cx="8054340" cy="266509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61010" y="1000760"/>
            <a:ext cx="1139190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457200" algn="l" fontAlgn="auto">
              <a:lnSpc>
                <a:spcPct val="150000"/>
              </a:lnSpc>
            </a:pPr>
            <a:r>
              <a:rPr lang="zh-CN" altLang="en-US" sz="2000" b="1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2.铁的氢氧化物</a:t>
            </a:r>
            <a:endParaRPr lang="zh-CN" altLang="en-US" sz="2000" b="1">
              <a:solidFill>
                <a:schemeClr val="accen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铁有两种氢氧化物，分别是氢氧化亚铁［Fe(OH)</a:t>
            </a:r>
            <a:r>
              <a:rPr lang="zh-CN" altLang="en-US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］和氢氧化铁［Fe(OH)</a:t>
            </a:r>
            <a:r>
              <a:rPr lang="zh-CN" altLang="en-US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]，它们都难溶于水。氢氧化亚铁是白色固体，氢氧化铁是红褐色固体。</a:t>
            </a:r>
            <a:endParaRPr lang="zh-CN" altLang="en-US" sz="2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白色的氢氧化亚铁很不稳定，生成后很快会被空气中的氧气氧化成红褐色的氢氧化铁（图4-5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2362200" y="2935605"/>
            <a:ext cx="7467600" cy="7715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常见无机物及其应用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2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常见金属单质及其化合物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7"/>
            </p:custDataLst>
          </p:nvPr>
        </p:nvSpPr>
        <p:spPr>
          <a:xfrm>
            <a:off x="1629410" y="1591310"/>
            <a:ext cx="74009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氢氧化亚铁和氢氧化铁可以与酸反应，分别生成亚铁盐和铁盐。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2186940" y="2462530"/>
            <a:ext cx="7515225" cy="11239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常见无机物及其应用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2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 常见金属单质及其化合物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7"/>
            </p:custDataLst>
          </p:nvPr>
        </p:nvSpPr>
        <p:spPr>
          <a:xfrm>
            <a:off x="445770" y="1405890"/>
            <a:ext cx="11471910" cy="104457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457200" algn="l" fontAlgn="auto">
              <a:lnSpc>
                <a:spcPct val="150000"/>
              </a:lnSpc>
            </a:pPr>
            <a:r>
              <a:rPr lang="zh-CN" altLang="en-US" sz="2400" b="1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（三）铁盐与亚铁盐</a:t>
            </a:r>
            <a:endParaRPr lang="zh-CN" altLang="en-US" sz="2400" b="1">
              <a:solidFill>
                <a:schemeClr val="accen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8"/>
            </p:custDataLst>
          </p:nvPr>
        </p:nvSpPr>
        <p:spPr>
          <a:xfrm>
            <a:off x="906145" y="2129790"/>
            <a:ext cx="10077450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常见的铁盐有硫酸铁［Fe</a:t>
            </a:r>
            <a:r>
              <a:rPr lang="zh-CN" altLang="en-US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(S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lang="zh-CN" altLang="en-US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］，氯化铁（FeC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l</a:t>
            </a:r>
            <a:r>
              <a:rPr lang="zh-CN" altLang="en-US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）等。它们均可在水中水解形成氢氧化铁胶体，常被用于生活饮用水和工业废水的净化，在医药上被用作收敛剂和止血剂。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常见的亚铁盐有硫酸亚铁（FeS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lang="zh-CN" altLang="en-US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）、氯化亚铁（FeCI</a:t>
            </a:r>
            <a:r>
              <a:rPr lang="zh-CN" altLang="en-US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）等。硫酸亚铁是生活中常用的补铁剂，用于治疗各种原因导致的缺铁性贫血。</a:t>
            </a:r>
            <a:endParaRPr lang="zh-CN" altLang="en-US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COMMONDATA" val="eyJoZGlkIjoiNmZjMGM2NTdiODU4YWI0ZTBhYjQ1ODVlMTNhMjI5OGYifQ==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TEMPLATE_THUMBS_INDEX" val="1、4、7、9、12、16、21、24、25、26、27、30、35、39、42、43"/>
  <p:tag name="KSO_WM_SLIDE_ID" val="custom20204411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4411"/>
  <p:tag name="KSO_WM_SLIDE_LAYOUT" val="a_b"/>
  <p:tag name="KSO_WM_SLIDE_LAYOUT_CNT" val="1_3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2993</Words>
  <Application>WPS 演示</Application>
  <PresentationFormat>宽屏</PresentationFormat>
  <Paragraphs>169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Arial</vt:lpstr>
      <vt:lpstr>宋体</vt:lpstr>
      <vt:lpstr>Wingdings</vt:lpstr>
      <vt:lpstr>微软雅黑</vt:lpstr>
      <vt:lpstr>华文行楷</vt:lpstr>
      <vt:lpstr>Calibri</vt:lpstr>
      <vt:lpstr>Arial Unicode MS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</dc:creator>
  <cp:lastModifiedBy>宋丸子啊哩哩</cp:lastModifiedBy>
  <cp:revision>89</cp:revision>
  <dcterms:created xsi:type="dcterms:W3CDTF">2023-09-22T08:13:00Z</dcterms:created>
  <dcterms:modified xsi:type="dcterms:W3CDTF">2024-02-04T01:38:23Z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56EE95C032244BFD84BB54291F859DA0_13</vt:lpwstr>
  </property>
  <property fmtid="{D5CDD505-2E9C-101B-9397-08002B2CF9AE}" pid="3" name="KSOProductBuildVer">
    <vt:lpwstr>2052-12.1.0.16250</vt:lpwstr>
  </property>
</Properties>
</file>