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  <p:sldId id="488" r:id="rId5"/>
    <p:sldId id="347" r:id="rId6"/>
    <p:sldId id="487" r:id="rId7"/>
    <p:sldId id="489" r:id="rId8"/>
    <p:sldId id="490" r:id="rId9"/>
    <p:sldId id="491" r:id="rId10"/>
    <p:sldId id="492" r:id="rId11"/>
    <p:sldId id="493" r:id="rId12"/>
    <p:sldId id="494" r:id="rId13"/>
    <p:sldId id="495" r:id="rId14"/>
    <p:sldId id="496" r:id="rId15"/>
    <p:sldId id="497" r:id="rId16"/>
    <p:sldId id="498" r:id="rId17"/>
    <p:sldId id="499" r:id="rId18"/>
    <p:sldId id="500" r:id="rId19"/>
    <p:sldId id="501" r:id="rId20"/>
    <p:sldId id="502" r:id="rId21"/>
    <p:sldId id="503" r:id="rId22"/>
    <p:sldId id="504" r:id="rId23"/>
    <p:sldId id="505" r:id="rId24"/>
    <p:sldId id="506" r:id="rId25"/>
    <p:sldId id="507" r:id="rId26"/>
    <p:sldId id="515" r:id="rId27"/>
    <p:sldId id="516" r:id="rId28"/>
    <p:sldId id="517" r:id="rId29"/>
    <p:sldId id="518" r:id="rId30"/>
    <p:sldId id="519" r:id="rId31"/>
    <p:sldId id="520" r:id="rId32"/>
    <p:sldId id="521" r:id="rId33"/>
    <p:sldId id="522" r:id="rId34"/>
    <p:sldId id="523" r:id="rId35"/>
    <p:sldId id="524" r:id="rId36"/>
    <p:sldId id="525" r:id="rId37"/>
    <p:sldId id="526" r:id="rId38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2E2"/>
    <a:srgbClr val="FCEAD8"/>
    <a:srgbClr val="EEDDCA"/>
    <a:srgbClr val="F1E4D5"/>
    <a:srgbClr val="D4EFFB"/>
    <a:srgbClr val="FEECDA"/>
    <a:srgbClr val="136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gs" Target="tags/tag25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image" Target="../media/image2.png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image" Target="../media/image2.png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7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3.png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image" Target="../media/image2.png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image" Target="../media/image2.png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image" Target="../media/image2.png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4.png"/><Relationship Id="rId1" Type="http://schemas.openxmlformats.org/officeDocument/2006/relationships/tags" Target="../tags/tag9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image" Target="../media/image15.png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image" Target="../media/image2.png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0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image" Target="../media/image2.png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1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image" Target="../media/image2.png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7.png"/><Relationship Id="rId1" Type="http://schemas.openxmlformats.org/officeDocument/2006/relationships/tags" Target="../tags/tag11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image" Target="../media/image2.png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8.png"/><Relationship Id="rId1" Type="http://schemas.openxmlformats.org/officeDocument/2006/relationships/tags" Target="../tags/tag12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0.png"/><Relationship Id="rId10" Type="http://schemas.openxmlformats.org/officeDocument/2006/relationships/tags" Target="../tags/tag142.xml"/><Relationship Id="rId1" Type="http://schemas.openxmlformats.org/officeDocument/2006/relationships/tags" Target="../tags/tag13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4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image" Target="../media/image2.png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image" Target="../media/image2.png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1.png"/><Relationship Id="rId1" Type="http://schemas.openxmlformats.org/officeDocument/2006/relationships/tags" Target="../tags/tag149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image" Target="../media/image2.png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5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image" Target="../media/image2.png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image" Target="../media/image2.png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70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image" Target="../media/image2.png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78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image" Target="../media/image2.png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85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image" Target="../media/image2.png"/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5.png"/><Relationship Id="rId1" Type="http://schemas.openxmlformats.org/officeDocument/2006/relationships/tags" Target="../tags/tag192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tags" Target="../tags/tag206.xml"/><Relationship Id="rId7" Type="http://schemas.openxmlformats.org/officeDocument/2006/relationships/tags" Target="../tags/tag205.xml"/><Relationship Id="rId6" Type="http://schemas.openxmlformats.org/officeDocument/2006/relationships/tags" Target="../tags/tag204.xml"/><Relationship Id="rId5" Type="http://schemas.openxmlformats.org/officeDocument/2006/relationships/image" Target="../media/image2.png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7.png"/><Relationship Id="rId10" Type="http://schemas.openxmlformats.org/officeDocument/2006/relationships/tags" Target="../tags/tag207.xml"/><Relationship Id="rId1" Type="http://schemas.openxmlformats.org/officeDocument/2006/relationships/tags" Target="../tags/tag20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212.xml"/><Relationship Id="rId5" Type="http://schemas.openxmlformats.org/officeDocument/2006/relationships/image" Target="../media/image2.png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image" Target="../media/image2.png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220.xml"/><Relationship Id="rId8" Type="http://schemas.openxmlformats.org/officeDocument/2006/relationships/tags" Target="../tags/tag219.xml"/><Relationship Id="rId7" Type="http://schemas.openxmlformats.org/officeDocument/2006/relationships/tags" Target="../tags/tag218.xml"/><Relationship Id="rId6" Type="http://schemas.openxmlformats.org/officeDocument/2006/relationships/image" Target="../media/image2.png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8.png"/><Relationship Id="rId1" Type="http://schemas.openxmlformats.org/officeDocument/2006/relationships/tags" Target="../tags/tag213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tags" Target="../tags/tag227.xml"/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image" Target="../media/image2.png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221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image" Target="../media/image2.png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0.png"/><Relationship Id="rId1" Type="http://schemas.openxmlformats.org/officeDocument/2006/relationships/tags" Target="../tags/tag228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1.png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image" Target="../media/image2.png"/><Relationship Id="rId4" Type="http://schemas.openxmlformats.org/officeDocument/2006/relationships/tags" Target="../tags/tag239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0" Type="http://schemas.openxmlformats.org/officeDocument/2006/relationships/notesSlide" Target="../notesSlides/notesSlide11.xml"/><Relationship Id="rId1" Type="http://schemas.openxmlformats.org/officeDocument/2006/relationships/tags" Target="../tags/tag23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246.xml"/><Relationship Id="rId5" Type="http://schemas.openxmlformats.org/officeDocument/2006/relationships/image" Target="../media/image2.png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2.png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image" Target="../media/image2.png"/><Relationship Id="rId4" Type="http://schemas.openxmlformats.org/officeDocument/2006/relationships/tags" Target="../tags/tag250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0" Type="http://schemas.openxmlformats.org/officeDocument/2006/relationships/notesSlide" Target="../notesSlides/notesSlide13.xml"/><Relationship Id="rId1" Type="http://schemas.openxmlformats.org/officeDocument/2006/relationships/tags" Target="../tags/tag24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image" Target="../media/image2.png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image" Target="../media/image2.png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10" Type="http://schemas.openxmlformats.org/officeDocument/2006/relationships/tags" Target="../tags/tag37.xml"/><Relationship Id="rId1" Type="http://schemas.openxmlformats.org/officeDocument/2006/relationships/tags" Target="../tags/tag3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image" Target="../media/image2.png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7.png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image" Target="../media/image2.png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image" Target="../media/image2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0.png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image" Target="../media/image2.png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255905" y="1684338"/>
            <a:ext cx="8128000" cy="304609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800" b="1" dirty="0">
                <a:solidFill>
                  <a:srgbClr val="363D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主题</a:t>
            </a:r>
            <a:r>
              <a:rPr lang="zh-CN" altLang="en-US" sz="4800" b="1" dirty="0">
                <a:solidFill>
                  <a:srgbClr val="363D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</a:t>
            </a:r>
            <a:endParaRPr lang="zh-CN" altLang="en-US" sz="4800" b="1" dirty="0">
              <a:solidFill>
                <a:srgbClr val="363D44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4800" b="1" dirty="0">
                <a:solidFill>
                  <a:srgbClr val="363D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endParaRPr lang="zh-CN" altLang="en-US" sz="4800" b="1" dirty="0">
              <a:solidFill>
                <a:srgbClr val="363D44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l"/>
            <a:endParaRPr lang="zh-CN" altLang="en-US" sz="4800" b="1" spc="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6453505"/>
            <a:ext cx="12193271" cy="473710"/>
            <a:chOff x="-1" y="10163"/>
            <a:chExt cx="19159" cy="746"/>
          </a:xfrm>
        </p:grpSpPr>
        <p:sp>
          <p:nvSpPr>
            <p:cNvPr id="21" name="矩形 20"/>
            <p:cNvSpPr/>
            <p:nvPr>
              <p:custDataLst>
                <p:tags r:id="rId2"/>
              </p:custDataLst>
            </p:nvPr>
          </p:nvSpPr>
          <p:spPr>
            <a:xfrm>
              <a:off x="-1" y="10210"/>
              <a:ext cx="19159" cy="6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>
              <p:custDataLst>
                <p:tags r:id="rId3"/>
              </p:custDataLst>
            </p:nvPr>
          </p:nvSpPr>
          <p:spPr>
            <a:xfrm>
              <a:off x="2140" y="10270"/>
              <a:ext cx="6400" cy="580"/>
            </a:xfrm>
            <a:prstGeom prst="rect">
              <a:avLst/>
            </a:prstGeom>
          </p:spPr>
          <p:txBody>
            <a:bodyPr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1800">
                  <a:solidFill>
                    <a:schemeClr val="bg1"/>
                  </a:solidFill>
                  <a:latin typeface="华文行楷" panose="02010800040101010101" charset="-122"/>
                  <a:ea typeface="华文行楷" panose="02010800040101010101" charset="-122"/>
                </a:rPr>
                <a:t>山东科学技术出版社</a:t>
              </a:r>
              <a:endPara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4"/>
              </p:custDataLst>
            </p:nvPr>
          </p:nvSpPr>
          <p:spPr>
            <a:xfrm>
              <a:off x="11740" y="10275"/>
              <a:ext cx="6400" cy="531"/>
            </a:xfrm>
            <a:prstGeom prst="rect">
              <a:avLst/>
            </a:prstGeom>
          </p:spPr>
          <p:txBody>
            <a:bodyPr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网址：http://www.lkj.com.cn/</a:t>
              </a: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540" y="10163"/>
              <a:ext cx="835" cy="746"/>
            </a:xfrm>
            <a:prstGeom prst="rect">
              <a:avLst/>
            </a:prstGeom>
            <a:noFill/>
          </p:spPr>
        </p:pic>
      </p:grp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8" name="圆角矩形 7"/>
          <p:cNvSpPr/>
          <p:nvPr>
            <p:custDataLst>
              <p:tags r:id="rId1"/>
            </p:custDataLst>
          </p:nvPr>
        </p:nvSpPr>
        <p:spPr>
          <a:xfrm>
            <a:off x="611505" y="1054100"/>
            <a:ext cx="10660380" cy="5066030"/>
          </a:xfrm>
          <a:prstGeom prst="roundRect">
            <a:avLst/>
          </a:prstGeom>
          <a:solidFill>
            <a:srgbClr val="EEDDCA"/>
          </a:solidFill>
          <a:ln w="73025" cmpd="thickThin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en-US" altLang="zh-CN">
                <a:solidFill>
                  <a:schemeClr val="tx1"/>
                </a:solidFill>
              </a:rPr>
              <a:t>    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2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3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4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875030" y="1147445"/>
            <a:ext cx="10133330" cy="2597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ctr" fontAlgn="auto">
              <a:lnSpc>
                <a:spcPct val="150000"/>
              </a:lnSpc>
            </a:pP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焰色实验</a:t>
            </a:r>
            <a:endParaRPr 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金属钠相似，很多金属或它们的化合物在灼烧时都会使火焰呈现特征颜色。节日里燃放的绚丽多彩的烟火，就是利用了某些金属元素的这一性质。根据火焰呈现的特征颜色，我们可以判断样品中含有哪种金属元素。在化学上把这样的定性分析操作叫作焰色试验。</a:t>
            </a:r>
            <a:endParaRPr 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574290" y="3352800"/>
            <a:ext cx="6771640" cy="26625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716280" y="1243965"/>
            <a:ext cx="10258425" cy="27603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l" fontAlgn="auto">
              <a:lnSpc>
                <a:spcPct val="150000"/>
              </a:lnSpc>
            </a:pPr>
            <a:r>
              <a:rPr lang="zh-CN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（二）氧化钠和过氧化钠</a:t>
            </a:r>
            <a:endParaRPr lang="zh-CN" sz="24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氧化钠（Na</a:t>
            </a:r>
            <a:r>
              <a:rPr lang="zh-CN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）为白色粉末状固体（图4-32），过氧化钠（Na</a:t>
            </a:r>
            <a:r>
              <a:rPr lang="zh-CN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lang="zh-CN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）为淡黄色粉末状固体（图4-33）。</a:t>
            </a: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687955" y="2928620"/>
            <a:ext cx="6657975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7435" y="1375410"/>
            <a:ext cx="97409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氧化钠和氧化钙（CaO）都属于碱性氧化物。氧化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不仅可以与水发生反应生成氢氧化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，还可以与酸性氧化物反应生成盐，与酸反应生成盐和水。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00300" y="2545080"/>
            <a:ext cx="7391400" cy="19526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838835" y="618490"/>
            <a:ext cx="10513695" cy="2648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ctr" fontAlgn="auto">
              <a:lnSpc>
                <a:spcPct val="150000"/>
              </a:lnSpc>
            </a:pPr>
            <a:endParaRPr lang="zh-CN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ctr" fontAlgn="auto">
              <a:lnSpc>
                <a:spcPct val="150000"/>
              </a:lnSpc>
            </a:pPr>
            <a:r>
              <a:rPr lang="zh-CN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氧化物的分类</a:t>
            </a:r>
            <a:endParaRPr lang="zh-CN" sz="24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由两种元素组成的化合物，如果其中一种元素是氧元素，这样的化合物叫作氧化物。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根据氧化物在组成和性质上的差异可以对其进行分类。从化学性质上来看，Na</a:t>
            </a:r>
            <a:r>
              <a:rPr lang="zh-CN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、CaO等氧化物能与酸反应生成盐和水，这类氧化物称为碱性氧化物；CO</a:t>
            </a:r>
            <a:r>
              <a:rPr lang="zh-CN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、S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</a:t>
            </a:r>
            <a:r>
              <a:rPr lang="zh-CN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等氧化物能与碱反应生成盐和水，这类氧化物称为酸性氧化物；既能与酸反应生成盐和水，又能与碱反应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生成盐和水的氧化物称为两性氧化物，如Al</a:t>
            </a:r>
            <a:r>
              <a:rPr lang="zh-CN"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</a:t>
            </a:r>
            <a:r>
              <a:rPr lang="zh-CN"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以上氧化物都能与酸或碱反应生成盐和水，因而也统称为成盐氧化物；反之，既不能与酸反应生成盐和水，又不能与碱反应生成盐和水的氧化物称为不成盐氧化物，如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、NO等。</a:t>
            </a: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运用分类的方法，便于发现物质及其变化的规律，有利于预测物质的物理和化学性质。</a:t>
            </a: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8" name="圆角矩形 7"/>
          <p:cNvSpPr/>
          <p:nvPr>
            <p:custDataLst>
              <p:tags r:id="rId1"/>
            </p:custDataLst>
          </p:nvPr>
        </p:nvSpPr>
        <p:spPr>
          <a:xfrm>
            <a:off x="622935" y="1240155"/>
            <a:ext cx="10648950" cy="4727575"/>
          </a:xfrm>
          <a:prstGeom prst="roundRect">
            <a:avLst/>
          </a:prstGeom>
          <a:solidFill>
            <a:srgbClr val="D4EFFB"/>
          </a:solidFill>
          <a:ln w="73025" cmpd="thickThin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en-US" altLang="zh-CN">
                <a:solidFill>
                  <a:schemeClr val="tx1"/>
                </a:solidFill>
              </a:rPr>
              <a:t>    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2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3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4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992505" y="1365250"/>
            <a:ext cx="9890760" cy="36588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ctr" fontAlgn="auto">
              <a:lnSpc>
                <a:spcPct val="150000"/>
              </a:lnSpc>
            </a:pP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过氧化钠与水的反应</a:t>
            </a:r>
            <a:endParaRPr 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如图4-34所示，向盛有1-2g过氧化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钠固体的具支试管中滴入1-2mL水，观察现象；将带火星的木条放在试管的支管口检验生成的气体；然后用手轻轻触摸试管底部，有什么感觉？</a:t>
            </a: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79645" y="3277870"/>
            <a:ext cx="2896870" cy="23641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8070" y="1243965"/>
            <a:ext cx="778510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fontAlgn="auto">
              <a:lnSpc>
                <a:spcPct val="150000"/>
              </a:lnSpc>
            </a:pP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过氧化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与水反应生成氢氧化钠和氧气，这是一个放热反应。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078355" y="2153285"/>
            <a:ext cx="7429500" cy="8667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819150" y="3427095"/>
            <a:ext cx="101339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利用这一性质人们常把过氧化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用在呼吸面具和潜水艇里作为氧气的来源。</a:t>
            </a:r>
            <a:endParaRPr 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过氧化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是强氧化剂具有漂白性可以用来漂白织物、麦秤、羽毛等。</a:t>
            </a:r>
            <a:endParaRPr 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623570" y="1365250"/>
            <a:ext cx="11212830" cy="12172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l" fontAlgn="auto">
              <a:lnSpc>
                <a:spcPct val="150000"/>
              </a:lnSpc>
            </a:pPr>
            <a:r>
              <a:rPr lang="zh-CN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（三）碳酸钠和碳酸氢纳</a:t>
            </a:r>
            <a:endParaRPr lang="zh-CN" sz="24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508000" algn="l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碳酸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（Na</a:t>
            </a:r>
            <a:r>
              <a:rPr lang="zh-CN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lang="zh-CN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）俗称苏打，又称纯碱，常温下是白色粉末，易溶于水。</a:t>
            </a: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508000" algn="l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碳酸氢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（NaHC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</a:t>
            </a:r>
            <a:r>
              <a:rPr lang="zh-CN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）俗称小苏打，常温下是细小的白色晶体，在水中的溶解度比碳酸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的小。</a:t>
            </a: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508000" algn="l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碳酸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和碳酸氢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的水溶液都显碱性，都能与酸反应生成二氧化碳。</a:t>
            </a: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10130" y="3651885"/>
            <a:ext cx="7572375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8" name="圆角矩形 7"/>
          <p:cNvSpPr/>
          <p:nvPr>
            <p:custDataLst>
              <p:tags r:id="rId1"/>
            </p:custDataLst>
          </p:nvPr>
        </p:nvSpPr>
        <p:spPr>
          <a:xfrm>
            <a:off x="600710" y="1022985"/>
            <a:ext cx="10834370" cy="5210175"/>
          </a:xfrm>
          <a:prstGeom prst="roundRect">
            <a:avLst/>
          </a:prstGeom>
          <a:solidFill>
            <a:srgbClr val="D4EFFB"/>
          </a:solidFill>
          <a:ln w="73025" cmpd="thickThin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en-US" altLang="zh-CN">
                <a:solidFill>
                  <a:schemeClr val="tx1"/>
                </a:solidFill>
              </a:rPr>
              <a:t>    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2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3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4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795655" y="1061085"/>
            <a:ext cx="10401300" cy="2896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ctr" fontAlgn="auto">
              <a:lnSpc>
                <a:spcPct val="150000"/>
              </a:lnSpc>
            </a:pP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碳酸钠和碳酸氢钠分别与盐酸反应</a:t>
            </a:r>
            <a:endParaRPr 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在两支试管中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分别加入5mL浓度为1mol/L的稀盐酸，在两个小气球内分别加入约0.3g的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碳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酸钠或碳酸氢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粉末。如图4-36所示，将小气球分别套在两支试管口上，然后将气球内的碳酸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和碳酸氢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同时倒入试管中，观察现象，比较它们放出气体的快慢。</a:t>
            </a: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实验表明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，碳酸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和碳酸氢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都能与盐酸反应，但碳酸氢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与盐酸的反应要比碳酸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与盐酸的反应剧烈得多。</a:t>
            </a: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989070" y="3864610"/>
            <a:ext cx="4213860" cy="22034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8" name="圆角矩形 7"/>
          <p:cNvSpPr/>
          <p:nvPr>
            <p:custDataLst>
              <p:tags r:id="rId1"/>
            </p:custDataLst>
          </p:nvPr>
        </p:nvSpPr>
        <p:spPr>
          <a:xfrm>
            <a:off x="692150" y="977265"/>
            <a:ext cx="10346055" cy="5193665"/>
          </a:xfrm>
          <a:prstGeom prst="roundRect">
            <a:avLst/>
          </a:prstGeom>
          <a:solidFill>
            <a:srgbClr val="D4EFFB"/>
          </a:solidFill>
          <a:ln w="73025" cmpd="thickThin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en-US" altLang="zh-CN">
                <a:solidFill>
                  <a:schemeClr val="tx1"/>
                </a:solidFill>
              </a:rPr>
              <a:t>    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2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3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4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844550" y="1097280"/>
            <a:ext cx="9959975" cy="2896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ctr" fontAlgn="auto">
              <a:lnSpc>
                <a:spcPct val="150000"/>
              </a:lnSpc>
            </a:pP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碳酸钠和碳酸氢钠的热稳定性</a:t>
            </a:r>
            <a:endParaRPr 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如图4-37所示装置，在一支大试管内装入少量碳酸钠固体，将导管插入盛有澄清石灰水的试管中，加热大试管底部，观察现象；然后换一支装入少量碳酸氢钠的大试管，加热，观察现象。</a:t>
            </a: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105275" y="3284220"/>
            <a:ext cx="3656330" cy="27463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962025" y="816610"/>
            <a:ext cx="10267315" cy="2284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ctr" fontAlgn="auto">
              <a:lnSpc>
                <a:spcPct val="150000"/>
              </a:lnSpc>
            </a:pPr>
            <a:endParaRPr lang="zh-CN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碳酸钠很稳定，受热不易发生分解；碳酸氢钠不稳定，受热易分解，产生二氧化碳气体。我们可以利用碳酸钠和碳酸氢钠热稳定性的差异来鉴别这两种物质。</a:t>
            </a:r>
            <a:endParaRPr 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47595" y="2282825"/>
            <a:ext cx="7496175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62025" y="3226435"/>
            <a:ext cx="102673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fontAlgn="auto">
              <a:lnSpc>
                <a:spcPct val="150000"/>
              </a:lnSpc>
            </a:pP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碳酸钠和碳酸氢钠在一定条件下可以相互转化。例如，向Na</a:t>
            </a:r>
            <a:r>
              <a:rPr lang="zh-CN"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</a:t>
            </a:r>
            <a:r>
              <a:rPr lang="zh-CN"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溶液中通入二氧化碳气体，Na</a:t>
            </a:r>
            <a:r>
              <a:rPr lang="zh-CN"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</a:t>
            </a:r>
            <a:r>
              <a:rPr lang="zh-CN"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溶液会与二氧化碳气体反应生成NaHC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</a:t>
            </a:r>
            <a:r>
              <a:rPr lang="zh-CN"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溶液。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235835" y="4392295"/>
            <a:ext cx="7607935" cy="8013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6589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68070" y="2218690"/>
            <a:ext cx="1387475" cy="518160"/>
            <a:chOff x="904" y="2630"/>
            <a:chExt cx="2185" cy="816"/>
          </a:xfrm>
        </p:grpSpPr>
        <p:sp>
          <p:nvSpPr>
            <p:cNvPr id="7" name="圆角矩形 6"/>
            <p:cNvSpPr/>
            <p:nvPr>
              <p:custDataLst>
                <p:tags r:id="rId7"/>
              </p:custDataLst>
            </p:nvPr>
          </p:nvSpPr>
          <p:spPr>
            <a:xfrm>
              <a:off x="904" y="2630"/>
              <a:ext cx="2163" cy="816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8"/>
              </p:custDataLst>
            </p:nvPr>
          </p:nvSpPr>
          <p:spPr>
            <a:xfrm>
              <a:off x="1023" y="2723"/>
              <a:ext cx="206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学习目标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3232150" y="1221105"/>
            <a:ext cx="68522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200" b="1" dirty="0">
                <a:ln w="15875"/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3200" b="1" dirty="0">
                <a:ln w="15875"/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3200" b="1" dirty="0">
                <a:ln w="15875"/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</a:t>
            </a:r>
            <a:r>
              <a:rPr lang="en-US" sz="3200" b="1" dirty="0">
                <a:ln w="15875"/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</a:t>
            </a:r>
            <a:r>
              <a:rPr sz="3200" b="1" dirty="0">
                <a:ln w="15875"/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常见金属单质及其化合物</a:t>
            </a:r>
            <a:endParaRPr sz="3200" b="1" dirty="0">
              <a:ln w="15875"/>
              <a:solidFill>
                <a:schemeClr val="tx2">
                  <a:lumMod val="50000"/>
                  <a:lumOff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716280" y="2277745"/>
            <a:ext cx="10490835" cy="1953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ctr" fontAlgn="auto">
              <a:lnSpc>
                <a:spcPct val="150000"/>
              </a:lnSpc>
            </a:pPr>
            <a:endParaRPr lang="zh-CN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200000"/>
              </a:lnSpc>
            </a:pP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1.了解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钠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、铝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铁等常见金属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质及其化合物的主要性质，了解这些物质在生产、生活中的应用。</a:t>
            </a:r>
            <a:endParaRPr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200000"/>
              </a:lnSpc>
            </a:pP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2.知道铁离子的检验方法。</a:t>
            </a:r>
            <a:endParaRPr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985520" y="1144905"/>
            <a:ext cx="10267315" cy="2284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ctr" fontAlgn="auto">
              <a:lnSpc>
                <a:spcPct val="150000"/>
              </a:lnSpc>
            </a:pPr>
            <a:endParaRPr lang="zh-CN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碳酸钠可以用来去除物品（如餐具）表面的油污，也是重要的化工原料，它广泛地用于玻璃、制皂、造纸、纺织等工业生产中。</a:t>
            </a:r>
            <a:endParaRPr 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碳酸氢钠在生产、生活中有许多重要用途。在食品工业中它既是很多食品膨化剂的主要成分，又是制造碳酸饮料的原料；在泡沫灭火器中，它与Al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</a:t>
            </a:r>
            <a:r>
              <a:rPr lang="zh-CN"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溶液反应产生二氧化碳；在医疗上，它是用于治疗胃酸过多的一种药剂。</a:t>
            </a:r>
            <a:endParaRPr 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8" name="圆角矩形 7"/>
          <p:cNvSpPr/>
          <p:nvPr>
            <p:custDataLst>
              <p:tags r:id="rId1"/>
            </p:custDataLst>
          </p:nvPr>
        </p:nvSpPr>
        <p:spPr>
          <a:xfrm>
            <a:off x="715645" y="1149985"/>
            <a:ext cx="10567670" cy="5038725"/>
          </a:xfrm>
          <a:prstGeom prst="roundRect">
            <a:avLst/>
          </a:prstGeom>
          <a:solidFill>
            <a:srgbClr val="FCEAD8"/>
          </a:solidFill>
          <a:ln w="73025" cmpd="thickThin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en-US" altLang="zh-CN">
                <a:solidFill>
                  <a:schemeClr val="tx1"/>
                </a:solidFill>
              </a:rPr>
              <a:t>    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2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3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4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879475" y="1164590"/>
            <a:ext cx="10262235" cy="2896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ctr" fontAlgn="auto">
              <a:lnSpc>
                <a:spcPct val="150000"/>
              </a:lnSpc>
            </a:pP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探究泡打粉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发酵粉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与水的反应</a:t>
            </a:r>
            <a:endParaRPr 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碳酸氢钠与某些固体酸性物质（如酒石酸、明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矾等）混合可制成食品膨化剂（如泡打粉、发酵粉），用于蒸制馒头、面包等。试用实验证明泡打粉（发酵粉）加水或加热时都能产生二氧化碳（图4-38）。</a:t>
            </a: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248025" y="3429000"/>
            <a:ext cx="5266690" cy="22561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892810" y="1093470"/>
            <a:ext cx="10839450" cy="4587875"/>
          </a:xfrm>
          <a:prstGeom prst="rect">
            <a:avLst/>
          </a:prstGeom>
          <a:solidFill>
            <a:srgbClr val="E7F2E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928370" y="1365250"/>
            <a:ext cx="7726045" cy="2896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ctr" fontAlgn="auto">
              <a:lnSpc>
                <a:spcPct val="150000"/>
              </a:lnSpc>
            </a:pPr>
            <a:r>
              <a:rPr 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侯德榜和侯氏制碱法</a:t>
            </a:r>
            <a:endParaRPr lang="zh-CN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侯德榜（1890-1974），中国化学家，“侯氏制碱法”的创始人，是我国近代化学工业的奠基人。</a:t>
            </a: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早期，人们主要从盐碱地和盐湖中获取碳酸钠，但产量有限，不能满足工业生产的需要。1861年，比利时人索尔维（E.Solvay）发明了以食盐、二氧化碳和氨为原料制取碳酸钠的“索尔维制碱法”（又称“氨碱法”）。</a:t>
            </a: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654415" y="1553845"/>
            <a:ext cx="2714625" cy="36671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995045" y="1243965"/>
            <a:ext cx="10385425" cy="4145915"/>
          </a:xfrm>
          <a:prstGeom prst="rect">
            <a:avLst/>
          </a:prstGeom>
          <a:solidFill>
            <a:srgbClr val="E7F2E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440180" y="1750060"/>
            <a:ext cx="949579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fontAlgn="auto">
              <a:lnSpc>
                <a:spcPct val="150000"/>
              </a:lnSpc>
            </a:pP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由于外国对我国实行技术封锁，我国当时主要从英国进口纯碱。1917年，爱国实业家范旭东在天津创建了永利碱业公司，侯德榜应邀担任公司总工程师。针对氨碱法生产中的不足，1943年，侯德榜提出将合成氨和制取碳酸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联合生产（联合制碱法）。这种方法提高了食盐利用率，缩短了生产流程，减少了对环境的污染。侯德榜打破了西方国家在制碱领域长期的技术封锁，创立了中国人自己的制碱工艺，为国家赢得了荣誉，为国家经济建设、民族科技振兴作出了卓越贡献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913765" y="2221230"/>
            <a:ext cx="10139045" cy="2896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l" fontAlgn="auto">
              <a:lnSpc>
                <a:spcPct val="150000"/>
              </a:lnSpc>
            </a:pP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铝元素位于元素周期表第三周期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lA族，其原子最外层上有3个电子，可以在化学反应中失去3个电子而达到最外层8电子稳定结构，在化合物中铝元素为＋3价。铝是地壳里储藏量最多的金属元素，约占地壳总质量的7.7%。由于铝是较活泼的金属，在自然界里铝元素主要以化合态的形式存在，如氧化铝。铝的单质及其化合物在人类的生产和生活中具有重要作用。</a:t>
            </a: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68070" y="1243965"/>
            <a:ext cx="4467860" cy="520700"/>
            <a:chOff x="1128" y="1828"/>
            <a:chExt cx="7103" cy="820"/>
          </a:xfrm>
        </p:grpSpPr>
        <p:sp>
          <p:nvSpPr>
            <p:cNvPr id="35" name="圆角矩形 34"/>
            <p:cNvSpPr/>
            <p:nvPr>
              <p:custDataLst>
                <p:tags r:id="rId8"/>
              </p:custDataLst>
            </p:nvPr>
          </p:nvSpPr>
          <p:spPr>
            <a:xfrm>
              <a:off x="1128" y="1828"/>
              <a:ext cx="6499" cy="82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  <a:lumOff val="50000"/>
              </a:schemeClr>
            </a:solidFill>
            <a:ln w="2540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1376" y="1887"/>
              <a:ext cx="685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二、铝的单质及其化合物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823595" y="1243965"/>
            <a:ext cx="10219055" cy="2896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l" fontAlgn="auto">
              <a:lnSpc>
                <a:spcPct val="150000"/>
              </a:lnSpc>
            </a:pPr>
            <a:r>
              <a:rPr lang="zh-CN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（一）铝单质</a:t>
            </a:r>
            <a:endParaRPr lang="zh-CN" sz="24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铝是一种银白色的金属，具有美丽的金属光泽。它的密度较小，质地较软，延展性较好，导电、导热性好。</a:t>
            </a: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铝是比较活泼的金属，具有金属的通性，能够与氧气、酸和盐等物质发生反应。</a:t>
            </a: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162175" y="3531870"/>
            <a:ext cx="7553325" cy="20288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704215" y="1657350"/>
            <a:ext cx="5870575" cy="2896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l" fontAlgn="auto">
              <a:lnSpc>
                <a:spcPct val="150000"/>
              </a:lnSpc>
            </a:pP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常温下，铝能与空气中的氧气发生反应，生成一层致密而坚固的氧化物薄膜，这层薄膜能阻止金属继续被氧化，所以铝具有较好的抗腐蚀性。常温下，遇到浓硫酸或浓硝酸时，铝的表面会因迅速氧化形成薄膜而被钝化。因此，可以用铝制的容器来装运冷的浓硫酸或浓硝酸（图4-40）。</a:t>
            </a: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899910" y="1657350"/>
            <a:ext cx="480060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圆角矩形 7"/>
          <p:cNvSpPr/>
          <p:nvPr>
            <p:custDataLst>
              <p:tags r:id="rId1"/>
            </p:custDataLst>
          </p:nvPr>
        </p:nvSpPr>
        <p:spPr>
          <a:xfrm>
            <a:off x="577850" y="1151255"/>
            <a:ext cx="10869930" cy="5035550"/>
          </a:xfrm>
          <a:prstGeom prst="roundRect">
            <a:avLst/>
          </a:prstGeom>
          <a:solidFill>
            <a:srgbClr val="E7F2E2"/>
          </a:solidFill>
          <a:ln w="73025" cmpd="thickThin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en-US" altLang="zh-CN">
                <a:solidFill>
                  <a:schemeClr val="tx1"/>
                </a:solidFill>
              </a:rPr>
              <a:t>    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2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3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4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716280" y="1363980"/>
            <a:ext cx="10732135" cy="2896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ctr" fontAlgn="auto">
              <a:lnSpc>
                <a:spcPct val="150000"/>
              </a:lnSpc>
            </a:pP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铝的工业生产</a:t>
            </a:r>
            <a:endParaRPr 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铝土矿（主要成分是Al</a:t>
            </a:r>
            <a:r>
              <a:rPr lang="zh-CN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lang="zh-CN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是铝元素在地壳中的主要存在形式之一，但氧化铝的氧化性很弱，难以被还原。1854年，法国化学家德维尔利用金属钠还原氧化铝制得了铝锭，但这种方法成本太高，难以工业化推广。1886年，电解法制铝工艺的发明，即电解熔融的冰晶石（Na</a:t>
            </a:r>
            <a:r>
              <a:rPr lang="zh-CN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AlF</a:t>
            </a:r>
            <a:r>
              <a:rPr lang="zh-CN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）和铝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矾土（Al</a:t>
            </a:r>
            <a:r>
              <a:rPr lang="zh-CN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</a:t>
            </a:r>
            <a:r>
              <a:rPr lang="zh-CN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）的混合物制取铝，使铝得以大规模生产，奠定了今天世界各国使用的电解铝工业方法的基础。冰晶石在电解氧化铝中起助熔剂作用。由于氧化铝的熔点很高，直接熔融电解需要2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050℃以上的高温，但在氧化铝中加入冰晶石后，只要在950℃左右通直流电就能使氧化铝熔融电解。</a:t>
            </a: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614545" y="5324475"/>
            <a:ext cx="296227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351790" y="1221105"/>
            <a:ext cx="11167745" cy="4232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l" fontAlgn="auto">
              <a:lnSpc>
                <a:spcPct val="150000"/>
              </a:lnSpc>
            </a:pP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铝除了具有金属通性以外，还具有一些特殊的性质，如铝与碱也可以发生反应。</a:t>
            </a: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ctr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铝与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NaOH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溶液的反应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如图4-41所示，在试管中放入一小段预先用砂纸打磨过的铝片，再加入5mLNaOH溶液，观察实验现象；过一段时间后，将点燃的木条放在试管口，观察实验现象。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实验现象：</a:t>
            </a: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___________________________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问题：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为什么铝片与碱反应前需要预先用砂纸进行打磨？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铝能与NaOH溶液反应生成偏铝酸钠（NaAl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</a:t>
            </a:r>
            <a:r>
              <a:rPr lang="zh-CN" altLang="en-US" sz="2000" baseline="-25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）和氢气。</a:t>
            </a:r>
            <a:endParaRPr lang="zh-CN" altLang="en-US" sz="2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endParaRPr lang="zh-CN" altLang="en-US" sz="2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76170" y="5165725"/>
            <a:ext cx="7439025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623300" y="2941955"/>
            <a:ext cx="3037840" cy="187579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1690" y="1481455"/>
            <a:ext cx="10697210" cy="2491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fontAlgn="auto">
              <a:lnSpc>
                <a:spcPct val="150000"/>
              </a:lnSpc>
            </a:pPr>
            <a:r>
              <a:rPr lang="zh-CN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（二）氧化铝和氢氧化铝</a:t>
            </a:r>
            <a:endParaRPr lang="zh-CN" sz="2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氧化铝（Al</a:t>
            </a:r>
            <a:r>
              <a:rPr lang="zh-CN" altLang="en-US"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</a:t>
            </a:r>
            <a:r>
              <a:rPr lang="zh-CN" altLang="en-US"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），俗称矾土，是一种白色、难熔的物质，耐腐蚀，绝缘性好，是一种比较好的耐火材料，可以用来制造耐火砖、耐火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坩埚和高温结构陶瓷等。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氢氧化铝［Al(OH)</a:t>
            </a:r>
            <a:r>
              <a:rPr lang="zh-CN" altLang="en-US"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］是白色粉末，不溶于水，常用作无机阻燃材料的添加剂。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氧化铝和氢氧化铝都既能与酸反应生成盐和水，也能与碱反应生成盐和水。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68070" y="1243965"/>
            <a:ext cx="4467860" cy="520700"/>
            <a:chOff x="1128" y="1828"/>
            <a:chExt cx="7103" cy="820"/>
          </a:xfrm>
        </p:grpSpPr>
        <p:sp>
          <p:nvSpPr>
            <p:cNvPr id="35" name="圆角矩形 34"/>
            <p:cNvSpPr/>
            <p:nvPr>
              <p:custDataLst>
                <p:tags r:id="rId7"/>
              </p:custDataLst>
            </p:nvPr>
          </p:nvSpPr>
          <p:spPr>
            <a:xfrm>
              <a:off x="1128" y="1828"/>
              <a:ext cx="6499" cy="82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  <a:lumOff val="50000"/>
              </a:schemeClr>
            </a:solidFill>
            <a:ln w="2540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1376" y="1887"/>
              <a:ext cx="685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一、钠的单质及其化合物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694690" y="1475740"/>
            <a:ext cx="10328275" cy="1953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ctr" fontAlgn="auto">
              <a:lnSpc>
                <a:spcPct val="150000"/>
              </a:lnSpc>
            </a:pPr>
            <a:endParaRPr lang="zh-CN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钠元素位于元素周期表第三周期IA族，其原子最外层上只有1个电子，原子半径相对较大。在化学反应中，钠原子很容易失去最外层的这1个电子，形成具有稳定电子层结构的钠离子。</a:t>
            </a:r>
            <a:endParaRPr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钠元素在自然界中储量极为丰富，全部以化合物的形式存在。这些含钠化合物在生产、生活中有着广泛的应用，如氯化钠（NaCl）、碳酸钠（Na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）、碳酸氢钠（NaHC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）等。由于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的化学性质很活泼，直到19世纪初，人们才在实验室里制得了金属钠，为深入了解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的性质奠定了基础。</a:t>
            </a:r>
            <a:endParaRPr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圆角矩形 7"/>
          <p:cNvSpPr/>
          <p:nvPr>
            <p:custDataLst>
              <p:tags r:id="rId1"/>
            </p:custDataLst>
          </p:nvPr>
        </p:nvSpPr>
        <p:spPr>
          <a:xfrm>
            <a:off x="642620" y="1282700"/>
            <a:ext cx="10802620" cy="4690745"/>
          </a:xfrm>
          <a:prstGeom prst="roundRect">
            <a:avLst/>
          </a:prstGeom>
          <a:solidFill>
            <a:srgbClr val="D4EFFB"/>
          </a:solidFill>
          <a:ln w="73025" cmpd="thickThin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en-US" altLang="zh-CN">
                <a:solidFill>
                  <a:schemeClr val="tx1"/>
                </a:solidFill>
              </a:rPr>
              <a:t>    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2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3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4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842010" y="1519555"/>
            <a:ext cx="10580370" cy="3399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l" fontAlgn="auto">
              <a:lnSpc>
                <a:spcPct val="150000"/>
              </a:lnSpc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实验1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：取两支试管，分别加入少量的Al</a:t>
            </a:r>
            <a:r>
              <a:rPr lang="zh-CN" altLang="en-US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lang="zh-CN" altLang="en-US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粉末，然后分别加入2mL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2mol/L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	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稀硫酸2mol/LNaOH溶液，充分振荡，观察实验现象。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实验2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：取两支试管，分别加入1mL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1mol/L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zh-CN" altLang="en-US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溶液，再分别滴入2mol/L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NaOH溶液至刚好析出Al(OH)</a:t>
            </a:r>
            <a:r>
              <a:rPr lang="zh-CN" altLang="en-US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白色沉淀为止；然后在其中一支试管中加入2mL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2mol/L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稀硫酸，在另外一支试管中加入1mL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2mol/L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NaOH溶液，观察实验现象。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799590" y="3928110"/>
            <a:ext cx="8591550" cy="16097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1289050" y="1365250"/>
            <a:ext cx="94735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实验表明，氧化铝和氢氧化铝在硫酸和NaOH溶液中都能溶解。氧化铝是典型的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两性氧化物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，氢氧化铝是典型的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两性氢氧化物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68220" y="2707005"/>
            <a:ext cx="7515225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圆角矩形 7"/>
          <p:cNvSpPr/>
          <p:nvPr>
            <p:custDataLst>
              <p:tags r:id="rId1"/>
            </p:custDataLst>
          </p:nvPr>
        </p:nvSpPr>
        <p:spPr>
          <a:xfrm>
            <a:off x="642620" y="1282700"/>
            <a:ext cx="10876280" cy="4806950"/>
          </a:xfrm>
          <a:prstGeom prst="roundRect">
            <a:avLst/>
          </a:prstGeom>
          <a:solidFill>
            <a:srgbClr val="F1E4D5"/>
          </a:solidFill>
          <a:ln w="73025" cmpd="thickThin">
            <a:solidFill>
              <a:srgbClr val="EEDDCA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en-US" altLang="zh-CN">
                <a:solidFill>
                  <a:schemeClr val="tx1"/>
                </a:solidFill>
              </a:rPr>
              <a:t>    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2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3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4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935355" y="1221105"/>
            <a:ext cx="101244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algn="ctr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氢氧化铝的酸式解离和碱式解离</a:t>
            </a:r>
            <a:endParaRPr lang="zh-CN" altLang="en-US" sz="2400" b="1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氢氧化铝是一种难溶的弱电解质，溶解在水中的氢氧化铝在水溶液中可以有两种解离方式：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131185" y="2780030"/>
            <a:ext cx="5695950" cy="762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57580" y="3562985"/>
            <a:ext cx="1028065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两种方式解离的Al(OH)</a:t>
            </a:r>
            <a:r>
              <a:rPr lang="zh-CN" altLang="en-US"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都很少，解离时生成的H</a:t>
            </a:r>
            <a:r>
              <a:rPr lang="zh-CN" altLang="en-US" sz="200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＋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或OH</a:t>
            </a:r>
            <a:r>
              <a:rPr lang="zh-CN" altLang="en-US" sz="200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也都很少。当将Al(OH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加入酸中时，H</a:t>
            </a:r>
            <a:r>
              <a:rPr lang="zh-CN" altLang="en-US" sz="200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＋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立即与Al(OH)</a:t>
            </a:r>
            <a:r>
              <a:rPr lang="zh-CN" altLang="en-US"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解离出的少量OH</a:t>
            </a:r>
            <a:r>
              <a:rPr lang="zh-CN" altLang="en-US" sz="200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发生反应生成水，从而促进了Al(OH)</a:t>
            </a:r>
            <a:r>
              <a:rPr lang="zh-CN" altLang="en-US"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的碱式解离，使上述平衡向右移动，导致Al(OH)</a:t>
            </a:r>
            <a:r>
              <a:rPr lang="zh-CN" altLang="en-US"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不断地溶解；反之，当将Al(OH）加入碱中时，OH</a:t>
            </a:r>
            <a:r>
              <a:rPr lang="zh-CN" altLang="en-US" sz="200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立即与Al(OH)</a:t>
            </a:r>
            <a:r>
              <a:rPr lang="zh-CN" altLang="en-US"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解离出的少量H</a:t>
            </a:r>
            <a:r>
              <a:rPr lang="zh-CN" altLang="en-US" sz="200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＋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发生反应生成水，从而促进了Al(OH)</a:t>
            </a:r>
            <a:r>
              <a:rPr lang="zh-CN" altLang="en-US"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的酸式解离，使平衡向左移动，同样导致Al(OH)</a:t>
            </a:r>
            <a:r>
              <a:rPr lang="zh-CN" altLang="en-US"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不断地溶解。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8070" y="2180590"/>
            <a:ext cx="695769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氢氧化铝可以中和酸而本身碱性极弱，不会对胃壁产生强烈的刺激和腐蚀。因此，氢氧化铝凝胶在医药上也是一种良好的抗酸剂（图4-44），可中和过多的胃酸、治疗消化性溃殇病。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617585" y="1562100"/>
            <a:ext cx="2314575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0100" y="1221105"/>
            <a:ext cx="10718800" cy="433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fontAlgn="auto">
              <a:lnSpc>
                <a:spcPct val="150000"/>
              </a:lnSpc>
            </a:pPr>
            <a:r>
              <a:rPr lang="zh-CN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（三）铝合金材料</a:t>
            </a:r>
            <a:endParaRPr lang="zh-CN" sz="24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在工农业生产和日常生活中，我们很少使用纯金属，而主要使用合金。青铜是人类历史上使用较早的合金，至今已有3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000多年的历史。目前世界上使用量最大的、最常见的合金是钢。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合金是由两种或两种以上的金属（或金属与非金属）熔合而成的具有金属特性的物质。例如，黄铜是铜铸合金，青铜是铜锡合金，生铁是铁碳合金。合金具有许多优良的物理、化学和机械性能，在许多方面优于组成合金的各组分金属。例如，合金的硬度一般比它的各成分金属都大。合金的化学性质也与成分金属不同，使用不同的原料，改变原料的配比以及改变生产合金时的条件等，可以制得具有不同性能的合金。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5825" y="1431290"/>
            <a:ext cx="96043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铝合金（含有10%-30%的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镁）具有密度小、强度高、塑性好、抗腐蚀性好和制造工艺简单等优点。因此，相比于单质铝，铝合金的应用更为广泛，它主要用于建筑、交通运输以及电子科技等行业。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50110" y="2930525"/>
            <a:ext cx="7668895" cy="31476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786130" y="922020"/>
            <a:ext cx="10503535" cy="27603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l" fontAlgn="auto">
              <a:lnSpc>
                <a:spcPct val="150000"/>
              </a:lnSpc>
            </a:pPr>
            <a:r>
              <a:rPr lang="zh-CN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（一）钠单质</a:t>
            </a:r>
            <a:endParaRPr lang="zh-CN" sz="24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200000"/>
              </a:lnSpc>
            </a:pP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钠单质的化学性质非常活泼具有很强的还原性。</a:t>
            </a:r>
            <a:endParaRPr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ctr" fontAlgn="auto">
              <a:lnSpc>
                <a:spcPct val="200000"/>
              </a:lnSpc>
            </a:pPr>
            <a:r>
              <a:rPr lang="zh-CN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钠在空气中的反应</a:t>
            </a:r>
            <a:endParaRPr sz="240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实验1：用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镊子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夹取一块金属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钠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，用滤纸吸干其表面的煤油，用小刀切去一端的表皮观察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钠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块切面发生的变化（图4-28）。</a:t>
            </a:r>
            <a:endParaRPr lang="zh-CN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381500" y="4067175"/>
            <a:ext cx="3989070" cy="18173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902335" y="1175385"/>
            <a:ext cx="10306050" cy="27603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ctr" fontAlgn="auto">
              <a:lnSpc>
                <a:spcPct val="200000"/>
              </a:lnSpc>
            </a:pPr>
            <a:r>
              <a:rPr lang="zh-CN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钠在空气中的反应</a:t>
            </a:r>
            <a:endParaRPr sz="240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实验2：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在玻璃片上切下一块绿豆粒大小的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钠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，放入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坩埚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中加热，待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钠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熔化后立即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撤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掉酒精灯，观察并记录实验现象（图4-29）。</a:t>
            </a:r>
            <a:endParaRPr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金属钠性质活泼，切忌用手直接触碰金属钠。观察实验时请戴上护目镜。</a:t>
            </a:r>
            <a:endParaRPr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endParaRPr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778000" y="3697605"/>
            <a:ext cx="2695575" cy="2209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871085" y="3967480"/>
            <a:ext cx="6548120" cy="13900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724535" y="1355725"/>
            <a:ext cx="10611485" cy="1511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l" fontAlgn="auto">
              <a:lnSpc>
                <a:spcPct val="150000"/>
              </a:lnSpc>
            </a:pP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钠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是一种银白色的金属，质软，密度比水小，熔点较低。</a:t>
            </a:r>
            <a:endParaRPr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新切开的钠在空气中表面很快变暗了，这是由于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的性质非常活泼，能迅速与空气中的氧气发生反应，生成白色的氧化钠（Na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</a:t>
            </a:r>
            <a:endParaRPr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31415" y="2917825"/>
            <a:ext cx="7562850" cy="90487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747395" y="3952240"/>
            <a:ext cx="10832465" cy="962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l" fontAlgn="auto">
              <a:lnSpc>
                <a:spcPct val="150000"/>
              </a:lnSpc>
            </a:pP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钠在空气中受热后会先熔化，然后与氧气发生剧烈反应，生成淡黄色的过氧化钠（Na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</a:t>
            </a:r>
            <a:endParaRPr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431415" y="4682490"/>
            <a:ext cx="748665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303530" y="1014095"/>
            <a:ext cx="11215370" cy="2775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ctr" fontAlgn="auto">
              <a:lnSpc>
                <a:spcPct val="200000"/>
              </a:lnSpc>
            </a:pPr>
            <a:r>
              <a:rPr lang="zh-CN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钠与水的反应</a:t>
            </a:r>
            <a:endParaRPr lang="zh-CN" sz="24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(1）用镊子夹取一块金属钠，用滤纸吸干其表面的煤油，在玻璃片上切下一块绿豆粒大小的钠；</a:t>
            </a: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(2）向盛有水的烧杯中滴加几滴酚酞溶液，将钠放入其中，观察并记录实验现象。</a:t>
            </a: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观察与思考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：钠在水中发生了怎样的变化，为什么会产生这些现象？</a:t>
            </a:r>
            <a:endParaRPr 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53590" y="3324225"/>
            <a:ext cx="841057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864235" y="1243965"/>
            <a:ext cx="11053445" cy="6889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l" fontAlgn="auto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钠能够与水发生剧烈反应，生成氢氧化钠和氢气，并释放出大量的热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48230" y="1985010"/>
            <a:ext cx="7496175" cy="85725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975360" y="3050540"/>
            <a:ext cx="8009255" cy="1603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l" fontAlgn="auto">
              <a:lnSpc>
                <a:spcPct val="150000"/>
              </a:lnSpc>
            </a:pP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很容易与空气中的氧气和水发生反应，因此，在实验室中通常将钠保存在煤油里（图4-31）。由于钠的密度比煤油大，所以钠沉在煤油下面，煤油将钠与空气隔绝开来。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077325" y="2894330"/>
            <a:ext cx="2800350" cy="28384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1358900" y="2011680"/>
            <a:ext cx="9365615" cy="24574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l" fontAlgn="auto">
              <a:lnSpc>
                <a:spcPct val="150000"/>
              </a:lnSpc>
            </a:pPr>
            <a:r>
              <a:rPr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金属钠有着广泛的用途。钠作为一种很强的还原剂，可以把铁、</a:t>
            </a:r>
            <a:r>
              <a:rPr 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锆</a:t>
            </a:r>
            <a:r>
              <a:rPr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铌</a:t>
            </a:r>
            <a:r>
              <a:rPr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等稀有金属从其氯化物中置换出来；钠和</a:t>
            </a:r>
            <a:r>
              <a:rPr 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钾</a:t>
            </a:r>
            <a:r>
              <a:rPr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形成的合金在室温下呈液态，导热性好，可用作快中子反应堆的导热剂；跟</a:t>
            </a:r>
            <a:r>
              <a:rPr 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</a:t>
            </a:r>
            <a:r>
              <a:rPr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燃烧产生黄色火焰同理，</a:t>
            </a:r>
            <a:r>
              <a:rPr 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钠</a:t>
            </a:r>
            <a:r>
              <a:rPr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蒸气受到激发发出黄光，高压钠灯发出的黄光射程远、透雾能力强，常用于道路和广场的照明。</a:t>
            </a:r>
            <a:endParaRPr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圆角矩形 6"/>
          <p:cNvSpPr/>
          <p:nvPr>
            <p:custDataLst>
              <p:tags r:id="rId8"/>
            </p:custDataLst>
          </p:nvPr>
        </p:nvSpPr>
        <p:spPr>
          <a:xfrm>
            <a:off x="1190625" y="1365250"/>
            <a:ext cx="9762490" cy="3750945"/>
          </a:xfrm>
          <a:prstGeom prst="roundRect">
            <a:avLst/>
          </a:prstGeom>
          <a:noFill/>
          <a:ln w="79375" cmpd="sng">
            <a:solidFill>
              <a:schemeClr val="accent1">
                <a:shade val="50000"/>
              </a:schemeClr>
            </a:solidFill>
            <a:prstDash val="lgDash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COMMONDATA" val="eyJoZGlkIjoiNmZjMGM2NTdiODU4YWI0ZTBhYjQ1ODVlMTNhMjI5OGYifQ==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9、12、16、21、24、25、26、27、30、35、39、42、43"/>
  <p:tag name="KSO_WM_SLIDE_ID" val="custom2020441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4411"/>
  <p:tag name="KSO_WM_SLIDE_LAYOUT" val="a_b"/>
  <p:tag name="KSO_WM_SLIDE_LAYOUT_CNT" val="1_3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6986</Words>
  <Application>WPS 演示</Application>
  <PresentationFormat>宽屏</PresentationFormat>
  <Paragraphs>364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华文行楷</vt:lpstr>
      <vt:lpstr>Calibri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宋丸子啊哩哩</cp:lastModifiedBy>
  <cp:revision>90</cp:revision>
  <dcterms:created xsi:type="dcterms:W3CDTF">2023-09-22T08:13:00Z</dcterms:created>
  <dcterms:modified xsi:type="dcterms:W3CDTF">2024-02-01T02:25:10Z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98A8861166404D26962CF546A20407A8_13</vt:lpwstr>
  </property>
  <property fmtid="{D5CDD505-2E9C-101B-9397-08002B2CF9AE}" pid="3" name="KSOProductBuildVer">
    <vt:lpwstr>2052-12.1.0.16250</vt:lpwstr>
  </property>
</Properties>
</file>