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347" r:id="rId5"/>
    <p:sldId id="440" r:id="rId6"/>
    <p:sldId id="441" r:id="rId7"/>
    <p:sldId id="442" r:id="rId8"/>
    <p:sldId id="443" r:id="rId9"/>
    <p:sldId id="44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4D5"/>
    <a:srgbClr val="D4EFFB"/>
    <a:srgbClr val="FEECDA"/>
    <a:srgbClr val="13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9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2.png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2.png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image" Target="../media/image2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png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2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png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../media/image2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image" Target="../media/image2.png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8.png"/><Relationship Id="rId11" Type="http://schemas.openxmlformats.org/officeDocument/2006/relationships/tags" Target="../tags/tag108.xml"/><Relationship Id="rId10" Type="http://schemas.openxmlformats.org/officeDocument/2006/relationships/image" Target="../media/image17.png"/><Relationship Id="rId1" Type="http://schemas.openxmlformats.org/officeDocument/2006/relationships/tags" Target="../tags/tag10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image" Target="../media/image2.png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10" Type="http://schemas.openxmlformats.org/officeDocument/2006/relationships/tags" Target="../tags/tag116.xml"/><Relationship Id="rId1" Type="http://schemas.openxmlformats.org/officeDocument/2006/relationships/tags" Target="../tags/tag10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image" Target="../media/image2.png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1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../media/image22.png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image" Target="../media/image2.png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1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image" Target="../media/image2.png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image" Target="../media/image2.png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../media/image2.png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image" Target="../media/image25.png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image" Target="../media/image2.png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1" Type="http://schemas.openxmlformats.org/officeDocument/2006/relationships/tags" Target="../tags/tag15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image" Target="../media/image2.pn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image" Target="../media/image27.png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image" Target="../media/image2.png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8.png"/><Relationship Id="rId1" Type="http://schemas.openxmlformats.org/officeDocument/2006/relationships/tags" Target="../tags/tag16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image" Target="../media/image2.png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../media/image29.png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image" Target="../media/image2.png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0.png"/><Relationship Id="rId1" Type="http://schemas.openxmlformats.org/officeDocument/2006/relationships/tags" Target="../tags/tag17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image" Target="../media/image2.png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8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2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.pn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2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2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.png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2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255905" y="1684338"/>
            <a:ext cx="8128000" cy="304609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主题</a:t>
            </a:r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</a:t>
            </a:r>
            <a:endParaRPr lang="zh-CN" altLang="en-US" sz="4800" b="1" dirty="0">
              <a:solidFill>
                <a:srgbClr val="363D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4800" b="1" dirty="0">
                <a:solidFill>
                  <a:srgbClr val="363D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endParaRPr lang="zh-CN" altLang="en-US" sz="4800" b="1" dirty="0">
              <a:solidFill>
                <a:srgbClr val="363D4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l"/>
            <a:endParaRPr lang="zh-CN" altLang="en-US" sz="4800" b="1" spc="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6453505"/>
            <a:ext cx="12193271" cy="473710"/>
            <a:chOff x="-1" y="10163"/>
            <a:chExt cx="19159" cy="746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-1" y="10210"/>
              <a:ext cx="19159" cy="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3"/>
              </p:custDataLst>
            </p:nvPr>
          </p:nvSpPr>
          <p:spPr>
            <a:xfrm>
              <a:off x="2140" y="10270"/>
              <a:ext cx="6400" cy="580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180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rPr>
                <a:t>山东科学技术出版社</a:t>
              </a:r>
              <a:endPara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4"/>
              </p:custDataLst>
            </p:nvPr>
          </p:nvSpPr>
          <p:spPr>
            <a:xfrm>
              <a:off x="11740" y="10275"/>
              <a:ext cx="6400" cy="531"/>
            </a:xfrm>
            <a:prstGeom prst="rect">
              <a:avLst/>
            </a:prstGeom>
          </p:spPr>
          <p:txBody>
            <a:bodyPr>
              <a:spAutoFit/>
              <a:extLst>
                <a:ext uri="{4A0BC546-FE56-4ADE-93B0-CB8AF2F6F144}">
                  <wpsdc:textFrameExt xmlns:wpsdc="http://www.wps.cn/officeDocument/2022/drawingmlCustomData" type="text"/>
                </a:ext>
              </a:extLst>
            </a:bodyPr>
            <a:p>
              <a:pPr algn="l"/>
              <a:r>
                <a:rPr lang="zh-CN" altLang="en-US" sz="1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网址：http://www.lkj.com.cn/</a:t>
              </a:r>
              <a:endPara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540" y="10163"/>
              <a:ext cx="835" cy="746"/>
            </a:xfrm>
            <a:prstGeom prst="rect">
              <a:avLst/>
            </a:prstGeom>
            <a:noFill/>
          </p:spPr>
        </p:pic>
      </p:grp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825500" y="1243965"/>
            <a:ext cx="10471785" cy="2727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（三）氨与铵盐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氨是一种无色、有刺激性气味的气体，密度比空气小。氨很容易液化，在常压下冷却到－33.5℃或常温下加压至700-800kPa，气态氨就会液化为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无色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液体，同时放出大量的热。液氮汽化过程中则吸收大量的热，使周围温度急剧降低，因此液氮可以用作制冷剂。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氨是一种极易溶于水的气体，常温常压下，1体积水可以溶解约700体积的氨。氨溶于水时，会与水结合生成一水合氨（NH</a:t>
            </a:r>
            <a:r>
              <a:rPr 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·H</a:t>
            </a:r>
            <a:r>
              <a:rPr 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O）。氨的水溶液俗称氨水，氨水显弱碱性，它能够使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酚酞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溶液变为红色或使红色石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蕊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试纸变蓝。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62555" y="4739005"/>
            <a:ext cx="74485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22935" y="1240155"/>
            <a:ext cx="10648950" cy="4727575"/>
          </a:xfrm>
          <a:prstGeom prst="roundRect">
            <a:avLst/>
          </a:prstGeom>
          <a:solidFill>
            <a:srgbClr val="D4EFFB"/>
          </a:solidFill>
          <a:ln w="73025" cmpd="thickThin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904875" y="1532255"/>
            <a:ext cx="6445250" cy="2345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氨的喷泉实验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如图4-20所示，在干燥的圆底烧瓶中充满氨气，用带有玻璃管和胶头滴管（预先吸入水）的橡胶塞塞紧瓶口。倒置烧瓶，使玻璃管插入盛有水的烧杯中（预先在水中滴加几滴盼画大溶液）。打开弹簧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夹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，挤压胶头滴管，使滴管中的水进入烧瓶，观察并记录实验现象。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实验现象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：烧杯里的溶液由玻璃管进入烧瓶，形成喷泉，烧瓶内液体呈_____色。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54900" y="1635760"/>
            <a:ext cx="3333750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0280" y="1221105"/>
            <a:ext cx="98786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氨还能与酸反应生成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盐。例如，氨气遇到氯化氢气体时，会迅速反应生成氯化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（图4-21）。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43125" y="2235835"/>
            <a:ext cx="7486650" cy="838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49140" y="3112770"/>
            <a:ext cx="2905760" cy="32886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3295" y="1446530"/>
            <a:ext cx="100183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氨中氮元素的化合价为最低价（-3价），因此氨具有还原性。在加热和有催化剂（如金属铅）的条件下，氨能被氧气氧化生成一氧化氮和水。氨的催化氧化反应是工业制硝酸的重要基础。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31720" y="3429000"/>
            <a:ext cx="745807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9475" y="1448435"/>
            <a:ext cx="98374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盐大都可以作为农业生产中的化肥（氮肥）如硫酸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、碳酸氢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、硝酸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等。常温下，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盐都是晶体，绝大多数都易溶于水，受热易分解。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28850" y="2872740"/>
            <a:ext cx="747712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7725" y="1365250"/>
            <a:ext cx="1041463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ctr" fontAlgn="auto">
              <a:lnSpc>
                <a:spcPct val="150000"/>
              </a:lnSpc>
            </a:pP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铵盐与碱反应</a:t>
            </a:r>
            <a:endParaRPr lang="zh-CN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向盛有少量NH</a:t>
            </a:r>
            <a:r>
              <a:rPr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Cl固体的试管中加入适量NaOH溶液并加热（在通风橱内进行），用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镊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子夹住一片湿润的红色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石蕊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试纸放在试管口，观察并记录实验现象。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实验现象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：溶液中有气泡生成，湿润的红色石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蕊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试纸变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色。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76475" y="4217035"/>
            <a:ext cx="7639050" cy="895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7725" y="3395345"/>
            <a:ext cx="957643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盐与碱溶液共热，可以产生氨。在实验室中，人们常利用这一性质来制取氨气。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622935" y="1240155"/>
            <a:ext cx="10648950" cy="4727575"/>
          </a:xfrm>
          <a:prstGeom prst="roundRect">
            <a:avLst/>
          </a:prstGeom>
          <a:solidFill>
            <a:srgbClr val="D4EFFB"/>
          </a:solidFill>
          <a:ln w="73025" cmpd="thickThin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068070" y="1481455"/>
            <a:ext cx="7193280" cy="2727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0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实验室制氨气</a:t>
            </a:r>
            <a:endParaRPr lang="zh-CN" sz="20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将干燥的熟石灰（氢氧化钙）与氯化生安按物质的量比1:2混合均匀，装入大试管中，如图4-23所示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装好实验装置。用向下排空气法收集氨气，收集试管口用棉花塞好。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问题：</a:t>
            </a: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(1）为什么要在收集气体的试管口处塞一团棉花？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(2）如何检验试管中是否收集满氨气？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(3）能否用排水法收集氨气？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61350" y="2009775"/>
            <a:ext cx="2847975" cy="2838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44370" y="3359150"/>
            <a:ext cx="5685790" cy="4895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716915" y="1221105"/>
            <a:ext cx="7740650" cy="2727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（四）硝酸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纯净的硝酸是无色、易挥发、有刺激性气味的液体，能与水以任意比例互溶，沸点为83℃，密度为1.4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g/cm</a:t>
            </a:r>
            <a:r>
              <a:rPr sz="20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硝酸能够与碱发生中和反应，能与碱性氧化物、某些盐发生复分解反应等。除了具有酸的通性以外，硝酸还具有自身的特性。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浓硝酸受热或见光易分解产生二氧化氮气体，所以一般将它保存在棕色试剂瓶中并放置在阴凉处（图4-24）。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790305" y="1365250"/>
            <a:ext cx="2343150" cy="3209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644650" y="4955540"/>
            <a:ext cx="75057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92760" y="1365250"/>
            <a:ext cx="6332855" cy="2727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硝酸的强氧化性</a:t>
            </a:r>
            <a:endParaRPr 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在两支试管中各放入一小块铜片，分别加入少量稀硝酸和浓硝酸，立即用蘸有NaOH溶液的棉花封住试管口，观察并记录实验现象。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实验现象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：稀硝酸与铜反应平缓，铜表面产生气泡，生成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色的气体，溶液变成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色；浓硝酸与铜剧烈反应，放出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色气体，溶液变成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25615" y="1859280"/>
            <a:ext cx="4892040" cy="28225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070" y="951230"/>
            <a:ext cx="94837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硝酸具有强氧化性，能与除金、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铂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、铁以外的大多数金属反应，其还原产物与硝酸的浓度有关。浓硝酸与铜反应生成二氧化氮，稀硝酸与铜反应生成一氧化氮。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70430" y="2100580"/>
            <a:ext cx="7477125" cy="1266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8070" y="3367405"/>
            <a:ext cx="101701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跟浓硫酸相似，常温下浓硝酸也可使铝、铁等金属表面形成致密的氧化膜而钝化，所以可以用铁制或铝制容器盛放冷的浓硝酸。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在加热条件下浓硝酸还可以与炭等非金属单质发生氧化还原反应。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56155" y="5010150"/>
            <a:ext cx="751522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68070" y="1243965"/>
            <a:ext cx="4467860" cy="520700"/>
            <a:chOff x="1128" y="1828"/>
            <a:chExt cx="7103" cy="820"/>
          </a:xfrm>
        </p:grpSpPr>
        <p:sp>
          <p:nvSpPr>
            <p:cNvPr id="35" name="圆角矩形 34"/>
            <p:cNvSpPr/>
            <p:nvPr>
              <p:custDataLst>
                <p:tags r:id="rId7"/>
              </p:custDataLst>
            </p:nvPr>
          </p:nvSpPr>
          <p:spPr>
            <a:xfrm>
              <a:off x="1128" y="1828"/>
              <a:ext cx="6499" cy="82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lumOff val="50000"/>
              </a:schemeClr>
            </a:solidFill>
            <a:ln w="254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376" y="1887"/>
              <a:ext cx="685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三、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氮的单质及其化合物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867410" y="2033905"/>
            <a:ext cx="7343140" cy="2380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氮元素位于元素周期表中第二周期VA族。氮原子的最外层上有5个电子（图4-17)，可以通过形成3对共用电子达到最外层8电子稳定结构。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氮元素在地球上含量丰富，自然界中绝大部分氮元素（尤其是大气中的氮）以氮气的形式稳定存在于空气中，少量的氮元素以无机盐和蛋白质等形式存在于地壳和动植物体内。人类的生产、生活及动植物的生长都需要大量的含氮化合物，研究氮元素及其化合物具有十分重要的意义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10905" y="2680970"/>
            <a:ext cx="2185035" cy="1908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716280" y="1365250"/>
            <a:ext cx="7280275" cy="2943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现在的含氮化肥主要有铵态氮肥、硝态氮肥和尿素。铵态氮肥的主要成分就是铵盐如碳酸氢铵（NH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）、硫酸铵［(NH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］等。硝态氮肥包括硝酸钾（KN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）、硝酸钠(NaN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）、硝酸钙［Ca(N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］等。它们都易溶于水，能快速被作物吸收，通常被称为速效氮肥。尿素［CO(NH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］是一种白色晶体，它的含氮量高达46.7%，是目前含氮量最高的氮肥。尿素施入土壤后，受微生物的作用，与水缓慢反应生成N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0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，因此尿素的肥效比较持久。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996555" y="1666875"/>
            <a:ext cx="3724275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8385" y="1243965"/>
            <a:ext cx="4467860" cy="520700"/>
            <a:chOff x="1128" y="1828"/>
            <a:chExt cx="7103" cy="820"/>
          </a:xfrm>
        </p:grpSpPr>
        <p:sp>
          <p:nvSpPr>
            <p:cNvPr id="35" name="圆角矩形 34"/>
            <p:cNvSpPr/>
            <p:nvPr>
              <p:custDataLst>
                <p:tags r:id="rId7"/>
              </p:custDataLst>
            </p:nvPr>
          </p:nvSpPr>
          <p:spPr>
            <a:xfrm>
              <a:off x="1128" y="1828"/>
              <a:ext cx="6499" cy="82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lumOff val="50000"/>
              </a:schemeClr>
            </a:solidFill>
            <a:ln w="254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1376" y="1887"/>
              <a:ext cx="685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四、重要非金属离子的检验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204595" y="2192020"/>
            <a:ext cx="9780905" cy="2943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通过上面的学习，我们接触到了一些重要的非金属离子，像氯离子、硫酸根离子、铵离子等。这些离子在水溶液中通常是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色的，那么，我们怎样才能知道某溶液中是否存在这些离子呢？利用离子的性质，我们可以选择一些快速且有明显现象变化的反应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通过观察反应前后溶液颜色的变化、沉淀的生成或溶解、气体的产生等现象，来检验某种元素或离子是否存在。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553085" y="1221105"/>
            <a:ext cx="10480675" cy="2943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00000"/>
              </a:lnSpc>
            </a:pPr>
            <a:r>
              <a: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（一）氯离子的检验</a:t>
            </a:r>
            <a:endParaRPr sz="2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00000"/>
              </a:lnSpc>
            </a:pPr>
            <a:endParaRPr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实验用品：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稀盐酸、0.1mol/L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NaCl溶液、0.1mol/L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溶液、0.1mo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l/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AgN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溶液、稀硝酸、试管、胶头滴管。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实验步骤：</a:t>
            </a:r>
            <a:endParaRPr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(1）取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支试管，分别向其中加入2mL稀盐酸、0.1mo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l/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NaCl溶液、0.1mo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l/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LNa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溶液；然后各加入几滴0.1mo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l/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AgN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溶液，充分振荡，观察并记录实验现象；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(2）向上述试管中再加入几滴稀硝酸，观察并记录实验现象。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42770" y="1243965"/>
            <a:ext cx="8226425" cy="22148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6280" y="3672205"/>
            <a:ext cx="1050798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氯离子能够与银离子反应，生成氯化银白色沉淀，且沉淀不溶于稀硝酸。根据此性质，可以检验氯离子是否存在。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42515" y="4788535"/>
            <a:ext cx="75057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32460" y="1365250"/>
            <a:ext cx="11108055" cy="2943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硫酸根离子的检验</a:t>
            </a:r>
            <a:endParaRPr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00000"/>
              </a:lnSpc>
            </a:pPr>
            <a:endParaRPr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实验用</a:t>
            </a:r>
            <a:r>
              <a:rPr 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：稀硫酸、0.1mol/L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溶液、0.1mol/L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溶液、0.1mol/L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BaCl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溶液、稀盐酸、试管、胶头滴管。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实验步骤：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(1）取三支试管，分别向其中加入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2mL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稀硫酸、0.1mol/L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溶液、0.1mol/L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溶液；然后各加入几滴0.1mol/L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溶液，充分振荡，观察并记录实验现象；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(2）向上述试管中再加入几滴稀盐酸，观察并记录实验现象。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80540" y="1221105"/>
            <a:ext cx="8629650" cy="2276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68070" y="3497580"/>
            <a:ext cx="97504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硫酸根离子能够与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钡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离子反应生成硫酸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钡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白色沉淀，且沉淀不溶于稀盐酸或稀硝酸。根据此性质可以检验硫酸根离子是否存在。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47595" y="4620260"/>
            <a:ext cx="749617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716280" y="1365250"/>
            <a:ext cx="10700385" cy="3919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l" fontAlgn="auto">
              <a:lnSpc>
                <a:spcPct val="150000"/>
              </a:lnSpc>
            </a:pPr>
            <a:r>
              <a:rPr lang="zh-CN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（三）铵离子的检验</a:t>
            </a:r>
            <a:endParaRPr lang="zh-CN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00000"/>
              </a:lnSpc>
            </a:pPr>
            <a:endParaRPr sz="2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实验用品：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Cl溶液、（NH</a:t>
            </a:r>
            <a:r>
              <a:rPr lang="en-US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alt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溶液、NaOH溶液、红色石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蕊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试纸、试管、酒精灯、试管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夹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、胶头滴管。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实验步骤：</a:t>
            </a:r>
            <a:endParaRPr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(1）取两支干燥的试管，分别向其中加入NH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Cl溶液和（NH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en-US" altLang="zh-CN"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2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溶液；然后各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入几滴NaOH溶液，用酒精灯加热，观察并记录实验现象；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(2）用湿润的红色石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蕊</a:t>
            </a:r>
            <a:r>
              <a: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试纸接近试管口，观察并记录实验现象。</a:t>
            </a:r>
            <a:endParaRPr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05915" y="1365250"/>
            <a:ext cx="8724900" cy="1514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4235" y="2993390"/>
            <a:ext cx="99675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离子能够与碱反应放出有刺激性气味的氨气，从而使湿润的红色石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蕊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试纸变蓝色。根据此性质，可以检验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铵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离子是否存在。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47595" y="4121785"/>
            <a:ext cx="749617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868680" y="1243965"/>
            <a:ext cx="10454640" cy="695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实现人与自然和谐共生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699135" y="1243965"/>
            <a:ext cx="10728960" cy="4530090"/>
          </a:xfrm>
          <a:prstGeom prst="roundRect">
            <a:avLst/>
          </a:prstGeom>
          <a:noFill/>
          <a:ln w="79375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190625" y="1801495"/>
            <a:ext cx="989774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</a:rPr>
              <a:t>在自然界中，硫、氮、碳等元素通过天然或人工转化，建立起各自的循环，从而构建了陆地、海洋和大气等环境的物质和能量平衡。但随着社会经济的发展，人类过度开采、消耗资源打破了自然界的平衡，从而出现了气候变暖、臭氧层破坏、生物多样性减少等问题，生态系统不断遭到破坏。</a:t>
            </a:r>
            <a:endParaRPr lang="zh-CN" altLang="en-US" b="1">
              <a:solidFill>
                <a:schemeClr val="accent1">
                  <a:lumMod val="50000"/>
                </a:schemeClr>
              </a:solidFill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 b="1">
                <a:solidFill>
                  <a:schemeClr val="accent1">
                    <a:lumMod val="50000"/>
                  </a:schemeClr>
                </a:solidFill>
              </a:rPr>
              <a:t>绿水青山就是金山银山。为实现人与自然和谐共生，人们在开展社会实践活动时要尊重自然、顺应自然、保护自然。当前科学家开发了多种新能源和新技术，尽可能减少人为排放二氧化碳、二氧化硫和氮氧化物。在日常生活中，我们要努力践行绿色、低碳的生活方式，让祖国的天更蓝、山更绿、水更清。</a:t>
            </a:r>
            <a:endParaRPr lang="zh-CN" altLang="en-US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358900" y="1445895"/>
            <a:ext cx="6360795" cy="2727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氮元素对植物的作用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氮元素对植物生长具有至关重要的作用。氮元素是叶绿素合成的必需元素，充足的氮可以给植物提供充足的营养，使植物枝叶繁茂、叶片增大、光合作用增强，促进植物生长。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氮元素还是植物体内维生素、氨基酸和能量系统的重要组成元素，能增加植物中蛋白质的含量。农业生产中通过施加氮肥的方式来提升农作物的产量和质量。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20330" y="1785620"/>
            <a:ext cx="3533775" cy="2495550"/>
          </a:xfrm>
          <a:prstGeom prst="rect">
            <a:avLst/>
          </a:prstGeom>
        </p:spPr>
      </p:pic>
      <p:sp>
        <p:nvSpPr>
          <p:cNvPr id="7" name="圆角矩形 6"/>
          <p:cNvSpPr/>
          <p:nvPr>
            <p:custDataLst>
              <p:tags r:id="rId10"/>
            </p:custDataLst>
          </p:nvPr>
        </p:nvSpPr>
        <p:spPr>
          <a:xfrm>
            <a:off x="716280" y="1221105"/>
            <a:ext cx="10624185" cy="4203700"/>
          </a:xfrm>
          <a:prstGeom prst="roundRect">
            <a:avLst/>
          </a:prstGeom>
          <a:noFill/>
          <a:ln w="79375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4230" y="1221105"/>
            <a:ext cx="10240645" cy="2953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（一）氮气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氮气是无色、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无味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的气体，难溶于水。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由于氮气分子内两个氮原子间以共价三键结合，断开该化学键需要较多的能量，所以氮气的化学性质很稳定，通常情况下氮气难以与其他物质发生化学反应。但在高温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放电等条件下，氮分子获得足够的能量，可以使氮氮三键断裂。如闪电能够使空气中的氮气和氧气反应，生成一氧化氮（NO）。</a:t>
            </a:r>
            <a:endParaRPr lang="en-US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41575" y="4311015"/>
            <a:ext cx="74485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915" y="1492885"/>
            <a:ext cx="686752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大气中游离态的氮转化为氮的化合物的过程叫作氮的固定。大自然通过闪电释放的能量将空气中的氮气转化为含氮的化合物，或者通过豆科植物的根瘤菌将氮气转化为氮的化合物，从而实现自然固氮（图4-18）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然而，仅靠自然固氮远远不能满足农业生产对氮元素的需求。面对全球人口迅速增长带来的粮食危机，世界各国迫切需要探寻人工固氮的方式来发展氮肥工业。</a:t>
            </a:r>
            <a:endParaRPr lang="en-US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87945" y="1492885"/>
            <a:ext cx="4371975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0285" y="1821815"/>
            <a:ext cx="98806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工固氮是指通过控制反应条件，利用化学反应将氮气氧化或还原为氮的化合物。例如，使氮气在高温、高压、催化剂存在的条件下，直接与氢气化合生成氨，这种工业上合成氨的方法是目前最重要的人工固氮途径。</a:t>
            </a:r>
            <a:endParaRPr lang="en-US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12340" y="3754755"/>
            <a:ext cx="7477125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2015" y="1338580"/>
            <a:ext cx="103797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（二）氮的氧化物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00000"/>
              </a:lnSpc>
            </a:pP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氮的氧化物主要有一氧化氮和二氧化氮。一氧化氮是无色、难溶于水的气体。一氧化氮也能像一氧化碳那样与血红蛋白结合，造成人体缺氧。但是，微量的一氧化氮在扩张血管、提高免疫力、增强记忆力等方面具有重要的作用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一氧化氮的化学性质活泼，常温下在空气中就可以被氧化为二氧化氮(NO</a:t>
            </a:r>
            <a:r>
              <a:rPr 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)。</a:t>
            </a:r>
            <a:endParaRPr lang="en-US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7120" y="4317365"/>
            <a:ext cx="747712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1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2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3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070" y="1509395"/>
            <a:ext cx="98209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二氧化氮是红棕色、有刺激性气味的有毒气体，密度比空气大，易溶于水。二氧化氮能使多种织物褪色，损坏织物和尼龙制品，对金属和非金属材料也有腐蚀作用。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二氧化氮溶于水后，与水发生反应生成硝酸和一氧化氮，工业上常利用这一原理生产硝酸。</a:t>
            </a:r>
            <a:endParaRPr lang="en-US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44725" y="3816985"/>
            <a:ext cx="74676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1068070" y="1548130"/>
            <a:ext cx="10264140" cy="4170045"/>
          </a:xfrm>
          <a:prstGeom prst="roundRect">
            <a:avLst/>
          </a:prstGeom>
          <a:solidFill>
            <a:srgbClr val="D4EFFB"/>
          </a:solidFill>
          <a:ln w="73025" cmpd="thickThin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altLang="zh-CN">
                <a:solidFill>
                  <a:schemeClr val="tx1"/>
                </a:solidFill>
              </a:rPr>
              <a:t>    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635" y="6483350"/>
            <a:ext cx="12192635" cy="40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58900" y="65213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山东科学技术出版社</a:t>
            </a:r>
            <a:endParaRPr lang="zh-CN" altLang="en-US" sz="1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454900" y="6524540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网址：http://www.lkj.com.cn/</a:t>
            </a:r>
            <a:endParaRPr lang="zh-CN" altLang="en-US" sz="16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175260" y="183515"/>
            <a:ext cx="1550290" cy="918210"/>
            <a:chOff x="1235" y="671"/>
            <a:chExt cx="2441" cy="1446"/>
          </a:xfrm>
        </p:grpSpPr>
        <p:sp>
          <p:nvSpPr>
            <p:cNvPr id="26" name="等腰三角形 25"/>
            <p:cNvSpPr/>
            <p:nvPr>
              <p:custDataLst>
                <p:tags r:id="rId2"/>
              </p:custDataLst>
            </p:nvPr>
          </p:nvSpPr>
          <p:spPr>
            <a:xfrm rot="18960000">
              <a:off x="1321" y="1017"/>
              <a:ext cx="1089" cy="1100"/>
            </a:xfrm>
            <a:prstGeom prst="triangle">
              <a:avLst>
                <a:gd name="adj" fmla="val 78681"/>
              </a:avLst>
            </a:prstGeom>
            <a:solidFill>
              <a:srgbClr val="1364A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235" y="671"/>
              <a:ext cx="2441" cy="1187"/>
              <a:chOff x="2867" y="4127"/>
              <a:chExt cx="2441" cy="1187"/>
            </a:xfrm>
          </p:grpSpPr>
          <p:sp>
            <p:nvSpPr>
              <p:cNvPr id="28" name="等腰三角形 27"/>
              <p:cNvSpPr/>
              <p:nvPr>
                <p:custDataLst>
                  <p:tags r:id="rId3"/>
                </p:custDataLst>
              </p:nvPr>
            </p:nvSpPr>
            <p:spPr>
              <a:xfrm rot="19080000">
                <a:off x="2867" y="4127"/>
                <a:ext cx="1791" cy="1187"/>
              </a:xfrm>
              <a:prstGeom prst="triangle">
                <a:avLst>
                  <a:gd name="adj" fmla="val 73550"/>
                </a:avLst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 rot="19020000">
                <a:off x="3001" y="5152"/>
                <a:ext cx="2307" cy="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22900" y="6439535"/>
            <a:ext cx="530225" cy="473710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068070" y="356235"/>
            <a:ext cx="827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常见无机物及其应用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节 常见非金属单质及其化合物</a:t>
            </a:r>
            <a:endParaRPr sz="24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358900" y="1725295"/>
            <a:ext cx="9714865" cy="2407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ctr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雷雨发庄稼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ctr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我国农业生产中有句谚语叫作“雷雨发庄稼”，你觉得这句谚语有科学道理吗?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实，“雷雨发庄稼”就是指在闪电作用下，空气中的氮气依次转变为一氧化氮、二氧化氮和硝酸，生成的硝酸伴随着雨水下落，渗入土壤后与矿物质作用生成硝酸盐，其中的硝酸根离子被植物的根系吸收，转化为植物生长所需的天然养料。据测算，全球每年仅因雷电落到地面的氮的化合物就有约4亿吨。如果这些氮的化合物都能落到陆地上，相当于向每亩(约666.67平方米)地面施了约2千克的氮肥。</a:t>
            </a:r>
            <a:endParaRPr 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COMMONDATA" val="eyJoZGlkIjoiNmZjMGM2NTdiODU4YWI0ZTBhYjQ1ODVlMTNhMjI5OGYifQ==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9、12、16、21、24、25、26、27、30、35、39、42、43"/>
  <p:tag name="KSO_WM_SLIDE_ID" val="custom2020441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411"/>
  <p:tag name="KSO_WM_SLIDE_LAYOUT" val="a_b"/>
  <p:tag name="KSO_WM_SLIDE_LAYOUT_CNT" val="1_3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5682</Words>
  <Application>WPS 演示</Application>
  <PresentationFormat>宽屏</PresentationFormat>
  <Paragraphs>290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华文行楷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宋丸子啊哩哩</cp:lastModifiedBy>
  <cp:revision>83</cp:revision>
  <dcterms:created xsi:type="dcterms:W3CDTF">2023-09-22T08:13:00Z</dcterms:created>
  <dcterms:modified xsi:type="dcterms:W3CDTF">2024-01-25T06:14:35Z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DDDF0B7684374C209CEF427AFB94FEA3_13</vt:lpwstr>
  </property>
  <property fmtid="{D5CDD505-2E9C-101B-9397-08002B2CF9AE}" pid="3" name="KSOProductBuildVer">
    <vt:lpwstr>2052-12.1.0.16120</vt:lpwstr>
  </property>
</Properties>
</file>