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347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32" r:id="rId18"/>
    <p:sldId id="433" r:id="rId19"/>
    <p:sldId id="434" r:id="rId20"/>
    <p:sldId id="435" r:id="rId21"/>
    <p:sldId id="436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4D5"/>
    <a:srgbClr val="D4EFFB"/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gs" Target="tags/tag143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image" Target="../media/image2.png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image" Target="../media/image2.png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image" Target="../media/image2.png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tags" Target="../tags/tag108.xml"/><Relationship Id="rId7" Type="http://schemas.openxmlformats.org/officeDocument/2006/relationships/tags" Target="../tags/tag107.xml"/><Relationship Id="rId6" Type="http://schemas.openxmlformats.org/officeDocument/2006/relationships/tags" Target="../tags/tag106.xml"/><Relationship Id="rId5" Type="http://schemas.openxmlformats.org/officeDocument/2006/relationships/image" Target="../media/image2.png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2.png"/><Relationship Id="rId10" Type="http://schemas.openxmlformats.org/officeDocument/2006/relationships/tags" Target="../tags/tag109.xml"/><Relationship Id="rId1" Type="http://schemas.openxmlformats.org/officeDocument/2006/relationships/tags" Target="../tags/tag10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tags" Target="../tags/tag116.xml"/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image" Target="../media/image2.png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10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image" Target="../media/image2.png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4" Type="http://schemas.openxmlformats.org/officeDocument/2006/relationships/slideLayout" Target="../slideLayouts/slideLayout1.xml"/><Relationship Id="rId13" Type="http://schemas.openxmlformats.org/officeDocument/2006/relationships/image" Target="../media/image15.png"/><Relationship Id="rId12" Type="http://schemas.openxmlformats.org/officeDocument/2006/relationships/tags" Target="../tags/tag126.xml"/><Relationship Id="rId11" Type="http://schemas.openxmlformats.org/officeDocument/2006/relationships/image" Target="../media/image14.png"/><Relationship Id="rId10" Type="http://schemas.openxmlformats.org/officeDocument/2006/relationships/tags" Target="../tags/tag125.xml"/><Relationship Id="rId1" Type="http://schemas.openxmlformats.org/officeDocument/2006/relationships/tags" Target="../tags/tag11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png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image" Target="../media/image2.png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34.xml"/><Relationship Id="rId1" Type="http://schemas.openxmlformats.org/officeDocument/2006/relationships/tags" Target="../tags/tag12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png"/><Relationship Id="rId8" Type="http://schemas.openxmlformats.org/officeDocument/2006/relationships/tags" Target="../tags/tag141.xml"/><Relationship Id="rId7" Type="http://schemas.openxmlformats.org/officeDocument/2006/relationships/tags" Target="../tags/tag140.xml"/><Relationship Id="rId6" Type="http://schemas.openxmlformats.org/officeDocument/2006/relationships/tags" Target="../tags/tag139.xml"/><Relationship Id="rId5" Type="http://schemas.openxmlformats.org/officeDocument/2006/relationships/image" Target="../media/image2.png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2.xml"/><Relationship Id="rId1" Type="http://schemas.openxmlformats.org/officeDocument/2006/relationships/tags" Target="../tags/tag13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tags" Target="../tags/tag23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image" Target="../media/image2.png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image" Target="../media/image2.png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43.xml"/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image" Target="../media/image6.png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image" Target="../media/image2.png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7.png"/><Relationship Id="rId1" Type="http://schemas.openxmlformats.org/officeDocument/2006/relationships/tags" Target="../tags/tag4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tags" Target="../tags/tag57.xml"/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image" Target="../media/image2.png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8.png"/><Relationship Id="rId10" Type="http://schemas.openxmlformats.org/officeDocument/2006/relationships/tags" Target="../tags/tag59.xml"/><Relationship Id="rId1" Type="http://schemas.openxmlformats.org/officeDocument/2006/relationships/tags" Target="../tags/tag51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10.png"/><Relationship Id="rId11" Type="http://schemas.openxmlformats.org/officeDocument/2006/relationships/tags" Target="../tags/tag68.xml"/><Relationship Id="rId10" Type="http://schemas.openxmlformats.org/officeDocument/2006/relationships/tags" Target="../tags/tag67.xml"/><Relationship Id="rId1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1684338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三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962660" y="1243965"/>
            <a:ext cx="103930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像CH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Na和NH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Cl这样，在水溶液中，盐解离出的离子与水解离出来的H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结合生成弱电解质的反应，叫作</a:t>
            </a:r>
            <a:r>
              <a:rPr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盐类的水解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NaCl解离出来的Na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和Cl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不能与水解离出来的H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结合生成弱电解质；也就是说，溶液中c(H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)=c(OH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），溶液呈中性。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962025" y="3204845"/>
            <a:ext cx="1027303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通过上述讨论可知，盐溶液的酸碱性与生成这种盐的酸和碱的强弱有着密切的关系。由强酸和强碱生成的强酸强碱盐，溶液显中性；由强酸和弱碱生成的强酸弱碱盐，解离出的弱碱阳离子与水解离出的OH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结合生成弱碱，使得c(H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)&gt;c(OH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），溶液呈酸性；由强碱和弱酸生成的强碱弱酸盐，解离出的弱酸酸根离子与水解离出的H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结合生成弱酸，使得c(H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)&lt;c(OH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），溶液呈碱性。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1190625" y="2034540"/>
            <a:ext cx="980694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盐类的水解是吸热反应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升高温度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有利于水解反应的进行；盐溶液的浓度越小，其水解程度越大，即稀释有利于盐类水解反应的进行；在溶液中加入适量酸或碱，都会引起盐类水解平衡的移动和水解程度的改变。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6280" y="1399540"/>
            <a:ext cx="413766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>
              <p:custDataLst>
                <p:tags r:id="rId8"/>
              </p:custDataLst>
            </p:nvPr>
          </p:nvSpPr>
          <p:spPr>
            <a:xfrm>
              <a:off x="1376" y="1923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二、盐类水解的应用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3" name="文本框 12"/>
          <p:cNvSpPr txBox="1"/>
          <p:nvPr>
            <p:custDataLst>
              <p:tags r:id="rId9"/>
            </p:custDataLst>
          </p:nvPr>
        </p:nvSpPr>
        <p:spPr>
          <a:xfrm>
            <a:off x="861060" y="2503170"/>
            <a:ext cx="103708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人们常运用盐类水解的原理来解决生产、生活和科学研究中的实际问题。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想一想，碳酸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作为一种盐，为什么可以在面点加工过程中当作“碱”来中和酸味、改善口感呢？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813435" y="1670050"/>
            <a:ext cx="10502265" cy="270129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258445" y="1877695"/>
            <a:ext cx="108597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</a:t>
            </a:r>
            <a:r>
              <a:rPr sz="2400" b="1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400" b="1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和NaHC</a:t>
            </a:r>
            <a:r>
              <a:rPr 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400" b="1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溶液的酸碱性</a:t>
            </a:r>
            <a:endParaRPr lang="zh-CN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ctr" fontAlgn="auto">
              <a:lnSpc>
                <a:spcPct val="150000"/>
              </a:lnSpc>
            </a:pPr>
            <a:endParaRPr lang="zh-CN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90625" y="2602865"/>
            <a:ext cx="94488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用pH试纸(或pH计)分别测定2.0</a:t>
            </a:r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mol/L</a:t>
            </a:r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</a:t>
            </a:r>
            <a:r>
              <a:rPr sz="2000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</a:t>
            </a:r>
            <a:r>
              <a:rPr sz="2000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溶液和</a:t>
            </a:r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2.0mol/L</a:t>
            </a:r>
            <a:r>
              <a:rPr lang="en-US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NaHCO</a:t>
            </a:r>
            <a:r>
              <a:rPr sz="2000" baseline="-25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溶液的pH</a:t>
            </a:r>
            <a:r>
              <a:rPr lang="zh-CN"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记录实验数值。</a:t>
            </a:r>
            <a:endParaRPr sz="20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16915" y="1556385"/>
            <a:ext cx="10599420" cy="4199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实验表明，Na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溶液和NaHC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溶液都呈碱性。利用这一性质，碳酸钠和碳酸氢钠常被用作食用碱或工业用碱。在医疗上碳酸氢钠还被用于治疗胃酸过多。由于升高温度可以促进盐类水解，生活中常用热的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溶液去除炊具上的污垢。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除碳酸钠和碳酸氢钠外，日常生活和实验室研究中人们还常常用到盐类的水解知识。例如，根据Al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水解生成的Al(OH)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胶体可以吸附水中细小悬浮颗粒并聚集成较大颗粒沉降的性质，生活中常用明矶［KAl(SO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·12H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]或硫酸铝作为净水剂除去水中的悬浮物；实验室配制FeC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溶液时，需要提高溶液中H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浓度抑制FeCl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的水解，因此配制时常将FeCl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晶体溶于较浓的盐酸中，然后再加水稀释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>
              <a:lnSpc>
                <a:spcPct val="150000"/>
              </a:lnSpc>
              <a:buClrTx/>
              <a:buSzTx/>
              <a:buFontTx/>
            </a:pP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603885" y="1293495"/>
            <a:ext cx="10817225" cy="4655185"/>
          </a:xfrm>
          <a:prstGeom prst="roundRect">
            <a:avLst/>
          </a:prstGeom>
          <a:solidFill>
            <a:srgbClr val="F1E4D5"/>
          </a:solidFill>
          <a:ln w="984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716280" y="1365250"/>
            <a:ext cx="10565130" cy="3876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泡沫灭火器的原理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泡沫灭火器利用的是盐类水解原理，其中两个容器分别装的是饱和Al</a:t>
            </a:r>
            <a:r>
              <a:rPr lang="en-US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溶液与饱和NaHC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溶液，它们分别存在水解平衡：</a:t>
            </a:r>
            <a:endParaRPr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使用时，通过倒置灭火器使两种溶液混合，A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3＋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水解生成的H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HCO</a:t>
            </a:r>
            <a:r>
              <a:rPr lang="en-US" altLang="zh-CN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水解生成的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altLang="zh-CN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结合成水，促使两个水解反应都正向移动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生成的H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分解产生CO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使灭火器内压强增大，容器内的CO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、Al(OH)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和H</a:t>
            </a:r>
            <a:r>
              <a:rPr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同时喷出，从而达到灭火的目的。这一过程发生的总反应为：</a:t>
            </a:r>
            <a:endParaRPr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069080" y="2748915"/>
            <a:ext cx="3819525" cy="771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266565" y="4930140"/>
            <a:ext cx="4143375" cy="4667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425450" y="1243965"/>
            <a:ext cx="7763510" cy="4338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水质检验员</a:t>
            </a:r>
            <a:endParaRPr 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饮水安全一直受到政府部门和社会各界的密切关注。在我国，各级疾病预防控制机构负责开展生活饮用水的日常监督监测、污染调查以及突发性中毒事故调查等相关工作，其中水质检验员是完成这些工作的主力军。水质检验包括理化检验和微生物检验。自来水厂的水质检验员需要在自来水出厂前，利用先进灵敏的现代分析技术对水中的氯离子、硫酸根离子、重金属离子、微生物（如大肠杆菌）和有机化合物等物质进行检测，确保自来水能够达到国家《生活饮用水卫生标准》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341995" y="2089150"/>
            <a:ext cx="3489325" cy="216662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114290" y="891540"/>
            <a:ext cx="2191518" cy="520700"/>
            <a:chOff x="1128" y="1828"/>
            <a:chExt cx="766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>
              <p:custDataLst>
                <p:tags r:id="rId8"/>
              </p:custDataLst>
            </p:nvPr>
          </p:nvSpPr>
          <p:spPr>
            <a:xfrm>
              <a:off x="1936" y="1869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知识归纳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3" name="文本框 12"/>
          <p:cNvSpPr txBox="1"/>
          <p:nvPr>
            <p:custDataLst>
              <p:tags r:id="rId9"/>
            </p:custDataLst>
          </p:nvPr>
        </p:nvSpPr>
        <p:spPr>
          <a:xfrm>
            <a:off x="610235" y="1447165"/>
            <a:ext cx="10760710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一、物质的量与溶液组成的表示方法</a:t>
            </a:r>
            <a:endParaRPr 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物质的量是一个物理量，它表示含有一定数目粒子的集合体。通过物质的量可以将宏观物质的质量、体积等与微观粒子的数目联系起来。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物质的量浓度是表示溶液组成的常用方法，它是单位体积溶液中所含溶质的物质的量。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195320" y="3429000"/>
            <a:ext cx="5800725" cy="876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3309620" y="4349115"/>
            <a:ext cx="5686425" cy="20002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知识归纳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716280" y="1011555"/>
            <a:ext cx="10166350" cy="7429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二、电解质与离子反应</a:t>
            </a:r>
            <a:endParaRPr 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530475" y="2030730"/>
            <a:ext cx="6815455" cy="1674495"/>
          </a:xfrm>
          <a:prstGeom prst="rect">
            <a:avLst/>
          </a:prstGeom>
        </p:spPr>
      </p:pic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1358900" y="4067810"/>
            <a:ext cx="9267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电解质：在水溶液中或熔融状态下能够导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的化合物。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离子反应：在溶液中有离子参加的反应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知识归纳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928370" y="1092835"/>
            <a:ext cx="10166350" cy="7429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三、盐的水解</a:t>
            </a:r>
            <a:endParaRPr 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3206750" y="2112010"/>
            <a:ext cx="5609590" cy="1877695"/>
          </a:xfrm>
          <a:prstGeom prst="rect">
            <a:avLst/>
          </a:prstGeom>
        </p:spPr>
      </p:pic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1191260" y="4219575"/>
            <a:ext cx="95389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盐类的水解：在水溶液中，盐解离出的离子与水解离出来的H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结合生成弱电解质的反应。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68070" y="221869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4046855" y="1243965"/>
            <a:ext cx="6153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盐的水解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068070" y="3040380"/>
            <a:ext cx="95770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认识强酸弱碱盐和强碱弱酸盐水解的原理，了解盐类水解的实质和规律，知道影响盐类水解的主要因素。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圆角矩形 7"/>
          <p:cNvSpPr/>
          <p:nvPr/>
        </p:nvSpPr>
        <p:spPr>
          <a:xfrm>
            <a:off x="1068070" y="2021840"/>
            <a:ext cx="9932035" cy="3761105"/>
          </a:xfrm>
          <a:prstGeom prst="roundRect">
            <a:avLst/>
          </a:prstGeom>
          <a:solidFill>
            <a:srgbClr val="D4EFFB"/>
          </a:solidFill>
          <a:ln w="73025" cmpd="thickThin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6280" y="1194435"/>
            <a:ext cx="319532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887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一、盐类的水解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1951990" y="2386965"/>
            <a:ext cx="8263255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盐溶液都呈中性吗</a:t>
            </a:r>
            <a:endParaRPr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室温下，用pH计测定下列浓度均为0.1mo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I/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L的盐溶液，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完成下列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表格。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236470" y="3666490"/>
            <a:ext cx="7486650" cy="1504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068070" y="1854835"/>
            <a:ext cx="101606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根据形成盐的酸和碱的强弱，可将盐分成四种类型，包括强酸强碱盐、强酸弱碱盐、强碱弱酸盐和弱酸弱碱盐。如NH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Cl是一种由强酸（HCI）和弱碱（NH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）反应生成的强酸弱碱盐。实验发现，</a:t>
            </a: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盐溶液并非都呈中性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。盐溶液的酸碱性和盐的类型是否有关呢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  <a:endParaRPr 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16280" y="1532255"/>
            <a:ext cx="1066546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一）强碱弱酸盐</a:t>
            </a:r>
            <a:r>
              <a:rPr lang="zh-CN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的水解</a:t>
            </a:r>
            <a:endParaRPr lang="zh-CN" sz="2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OO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Na属于强碱弱酸盐，是强电解质，在溶液中全部解离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COO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和Na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。同时，溶液中存在水解离产生的H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和OH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798320" y="3320415"/>
            <a:ext cx="7963535" cy="9791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842010" y="1152525"/>
            <a:ext cx="1065403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水解离产生的H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和OH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浓度是相等的，CH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OO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Na又不可能产生OH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，那么，溶液中的OH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为什么会多于H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而使溶液显碱性呢？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根据弱电解质CH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COOH的解离平衡可知，当CH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OO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Na溶液中CH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COO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与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解离所产生的H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结合后，生成弱电解质CH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COOH，导致溶液中c(H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）减小，水的解离平衡向正反应方向移动，再达到新的平衡时，溶液中c(H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)&lt;c(OH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）。因此，</a:t>
            </a:r>
            <a:r>
              <a:rPr lang="zh-CN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CH</a:t>
            </a:r>
            <a:r>
              <a:rPr lang="zh-CN" sz="2000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altLang="zh-CN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OO</a:t>
            </a:r>
            <a:r>
              <a:rPr lang="zh-CN"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Na溶液呈碱性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4870" y="3568700"/>
            <a:ext cx="609600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上述过程可以表示为：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3028315" y="4256405"/>
            <a:ext cx="6438900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08100" y="1265555"/>
            <a:ext cx="609600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这一过程的总反应为：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160270" y="2190115"/>
            <a:ext cx="7535545" cy="8788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08100" y="3258185"/>
            <a:ext cx="609600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这一过程的离子方程式为：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084070" y="4000500"/>
            <a:ext cx="7502525" cy="854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638175" y="1308100"/>
            <a:ext cx="9745980" cy="754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（二）强酸弱碱盐</a:t>
            </a:r>
            <a:r>
              <a:rPr lang="zh-CN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的水解</a:t>
            </a:r>
            <a:endParaRPr sz="2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sz="2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1528445" y="2263775"/>
            <a:ext cx="97866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试仿照CH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Na溶液呈碱性的分析过程，分析NH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Cl溶液呈酸性的原因。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9"/>
            </p:custDataLst>
          </p:nvPr>
        </p:nvSpPr>
        <p:spPr>
          <a:xfrm>
            <a:off x="1528445" y="3030220"/>
            <a:ext cx="83191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Cl溶液中存在着下列过程：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491740" y="3729990"/>
            <a:ext cx="7209155" cy="1930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第5节 盐的水解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974725" y="1243965"/>
            <a:ext cx="99872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解离产生的NH</a:t>
            </a:r>
            <a:r>
              <a:rPr 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与水解离出来的OH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结合生成弱电解质NH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，破坏了水的解离平衡。随着溶液中c(OH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）减小，水的解离平衡向正反应方向移动，再达到新的平衡时，溶液中c(H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)&gt;c(OH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）。因此，</a:t>
            </a: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sz="2000" baseline="-25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Cl溶液呈酸性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这一过程的总反应为：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604135" y="3181985"/>
            <a:ext cx="7087870" cy="82677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10"/>
            </p:custDataLst>
          </p:nvPr>
        </p:nvSpPr>
        <p:spPr>
          <a:xfrm>
            <a:off x="974725" y="3963035"/>
            <a:ext cx="952182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这一过程的离子方程式为：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747645" y="4620260"/>
            <a:ext cx="6944360" cy="7727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COMMONDATA" val="eyJoZGlkIjoiNmZjMGM2NTdiODU4YWI0ZTBhYjQ1ODVlMTNhMjI5OGYifQ==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3303</Words>
  <Application>WPS 演示</Application>
  <PresentationFormat>宽屏</PresentationFormat>
  <Paragraphs>201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71</cp:revision>
  <dcterms:created xsi:type="dcterms:W3CDTF">2023-09-22T08:13:00Z</dcterms:created>
  <dcterms:modified xsi:type="dcterms:W3CDTF">2024-01-02T03:17:19Z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133BEF4C409C4377AB34FC204966F58B_13</vt:lpwstr>
  </property>
  <property fmtid="{D5CDD505-2E9C-101B-9397-08002B2CF9AE}" pid="3" name="KSOProductBuildVer">
    <vt:lpwstr>2052-12.1.0.16120</vt:lpwstr>
  </property>
</Properties>
</file>