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2" r:id="rId3"/>
    <p:sldId id="363" r:id="rId5"/>
    <p:sldId id="347" r:id="rId6"/>
    <p:sldId id="409" r:id="rId7"/>
    <p:sldId id="410" r:id="rId8"/>
    <p:sldId id="411" r:id="rId9"/>
    <p:sldId id="412" r:id="rId10"/>
    <p:sldId id="413" r:id="rId11"/>
    <p:sldId id="414" r:id="rId12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CDA"/>
    <a:srgbClr val="136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67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3.xml"/><Relationship Id="rId8" Type="http://schemas.openxmlformats.org/officeDocument/2006/relationships/tags" Target="../tags/tag12.xml"/><Relationship Id="rId7" Type="http://schemas.openxmlformats.org/officeDocument/2006/relationships/tags" Target="../tags/tag11.xml"/><Relationship Id="rId6" Type="http://schemas.openxmlformats.org/officeDocument/2006/relationships/tags" Target="../tags/tag10.xml"/><Relationship Id="rId5" Type="http://schemas.openxmlformats.org/officeDocument/2006/relationships/image" Target="../media/image2.png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1" Type="http://schemas.openxmlformats.org/officeDocument/2006/relationships/slideLayout" Target="../slideLayouts/slideLayout1.xml"/><Relationship Id="rId10" Type="http://schemas.openxmlformats.org/officeDocument/2006/relationships/tags" Target="../tags/tag14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22.xml"/><Relationship Id="rId8" Type="http://schemas.openxmlformats.org/officeDocument/2006/relationships/tags" Target="../tags/tag21.xml"/><Relationship Id="rId7" Type="http://schemas.openxmlformats.org/officeDocument/2006/relationships/tags" Target="../tags/tag20.xml"/><Relationship Id="rId6" Type="http://schemas.openxmlformats.org/officeDocument/2006/relationships/tags" Target="../tags/tag19.xml"/><Relationship Id="rId5" Type="http://schemas.openxmlformats.org/officeDocument/2006/relationships/image" Target="../media/image2.png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1" Type="http://schemas.openxmlformats.org/officeDocument/2006/relationships/slideLayout" Target="../slideLayouts/slideLayout1.xml"/><Relationship Id="rId10" Type="http://schemas.openxmlformats.org/officeDocument/2006/relationships/image" Target="../media/image3.png"/><Relationship Id="rId1" Type="http://schemas.openxmlformats.org/officeDocument/2006/relationships/tags" Target="../tags/tag15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tags" Target="../tags/tag29.xml"/><Relationship Id="rId7" Type="http://schemas.openxmlformats.org/officeDocument/2006/relationships/tags" Target="../tags/tag28.xml"/><Relationship Id="rId6" Type="http://schemas.openxmlformats.org/officeDocument/2006/relationships/tags" Target="../tags/tag27.xml"/><Relationship Id="rId5" Type="http://schemas.openxmlformats.org/officeDocument/2006/relationships/image" Target="../media/image2.png"/><Relationship Id="rId4" Type="http://schemas.openxmlformats.org/officeDocument/2006/relationships/tags" Target="../tags/tag26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23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5.png"/><Relationship Id="rId8" Type="http://schemas.openxmlformats.org/officeDocument/2006/relationships/tags" Target="../tags/tag36.xml"/><Relationship Id="rId7" Type="http://schemas.openxmlformats.org/officeDocument/2006/relationships/tags" Target="../tags/tag35.xml"/><Relationship Id="rId6" Type="http://schemas.openxmlformats.org/officeDocument/2006/relationships/tags" Target="../tags/tag34.xml"/><Relationship Id="rId5" Type="http://schemas.openxmlformats.org/officeDocument/2006/relationships/image" Target="../media/image2.png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30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png"/><Relationship Id="rId8" Type="http://schemas.openxmlformats.org/officeDocument/2006/relationships/tags" Target="../tags/tag43.xml"/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image" Target="../media/image2.png"/><Relationship Id="rId4" Type="http://schemas.openxmlformats.org/officeDocument/2006/relationships/tags" Target="../tags/tag40.xml"/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3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49.xml"/><Relationship Id="rId6" Type="http://schemas.openxmlformats.org/officeDocument/2006/relationships/tags" Target="../tags/tag48.xml"/><Relationship Id="rId5" Type="http://schemas.openxmlformats.org/officeDocument/2006/relationships/image" Target="../media/image2.png"/><Relationship Id="rId4" Type="http://schemas.openxmlformats.org/officeDocument/2006/relationships/tags" Target="../tags/tag47.xml"/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tags" Target="../tags/tag44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57.xml"/><Relationship Id="rId8" Type="http://schemas.openxmlformats.org/officeDocument/2006/relationships/tags" Target="../tags/tag56.xml"/><Relationship Id="rId7" Type="http://schemas.openxmlformats.org/officeDocument/2006/relationships/tags" Target="../tags/tag55.xml"/><Relationship Id="rId6" Type="http://schemas.openxmlformats.org/officeDocument/2006/relationships/tags" Target="../tags/tag54.xml"/><Relationship Id="rId5" Type="http://schemas.openxmlformats.org/officeDocument/2006/relationships/image" Target="../media/image2.png"/><Relationship Id="rId4" Type="http://schemas.openxmlformats.org/officeDocument/2006/relationships/tags" Target="../tags/tag53.xml"/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2" Type="http://schemas.openxmlformats.org/officeDocument/2006/relationships/slideLayout" Target="../slideLayouts/slideLayout1.xml"/><Relationship Id="rId11" Type="http://schemas.openxmlformats.org/officeDocument/2006/relationships/image" Target="../media/image7.png"/><Relationship Id="rId10" Type="http://schemas.openxmlformats.org/officeDocument/2006/relationships/tags" Target="../tags/tag58.xml"/><Relationship Id="rId1" Type="http://schemas.openxmlformats.org/officeDocument/2006/relationships/tags" Target="../tags/tag50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png"/><Relationship Id="rId8" Type="http://schemas.openxmlformats.org/officeDocument/2006/relationships/tags" Target="../tags/tag65.xml"/><Relationship Id="rId7" Type="http://schemas.openxmlformats.org/officeDocument/2006/relationships/tags" Target="../tags/tag64.xml"/><Relationship Id="rId6" Type="http://schemas.openxmlformats.org/officeDocument/2006/relationships/tags" Target="../tags/tag63.xml"/><Relationship Id="rId5" Type="http://schemas.openxmlformats.org/officeDocument/2006/relationships/image" Target="../media/image2.png"/><Relationship Id="rId4" Type="http://schemas.openxmlformats.org/officeDocument/2006/relationships/tags" Target="../tags/tag62.xml"/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1" Type="http://schemas.openxmlformats.org/officeDocument/2006/relationships/slideLayout" Target="../slideLayouts/slideLayout1.xml"/><Relationship Id="rId10" Type="http://schemas.openxmlformats.org/officeDocument/2006/relationships/tags" Target="../tags/tag66.xml"/><Relationship Id="rId1" Type="http://schemas.openxmlformats.org/officeDocument/2006/relationships/tags" Target="../tags/tag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0" y="1684338"/>
            <a:ext cx="8128000" cy="304609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indent="0" algn="ctr"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主题</a:t>
            </a: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三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indent="0" algn="ctr"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l"/>
            <a:endParaRPr lang="zh-CN" altLang="en-US" sz="4800" b="1" spc="4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0" y="6453505"/>
            <a:ext cx="12193271" cy="473710"/>
            <a:chOff x="-1" y="10163"/>
            <a:chExt cx="19159" cy="746"/>
          </a:xfrm>
        </p:grpSpPr>
        <p:sp>
          <p:nvSpPr>
            <p:cNvPr id="21" name="矩形 20"/>
            <p:cNvSpPr/>
            <p:nvPr>
              <p:custDataLst>
                <p:tags r:id="rId2"/>
              </p:custDataLst>
            </p:nvPr>
          </p:nvSpPr>
          <p:spPr>
            <a:xfrm>
              <a:off x="-1" y="10210"/>
              <a:ext cx="19159" cy="64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>
              <p:custDataLst>
                <p:tags r:id="rId3"/>
              </p:custDataLst>
            </p:nvPr>
          </p:nvSpPr>
          <p:spPr>
            <a:xfrm>
              <a:off x="2140" y="10270"/>
              <a:ext cx="6400" cy="580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800">
                  <a:solidFill>
                    <a:schemeClr val="bg1"/>
                  </a:solidFill>
                  <a:latin typeface="华文行楷" panose="02010800040101010101" charset="-122"/>
                  <a:ea typeface="华文行楷" panose="02010800040101010101" charset="-122"/>
                </a:rPr>
                <a:t>山东科学技术出版社</a:t>
              </a:r>
              <a:endPara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endParaRPr>
            </a:p>
          </p:txBody>
        </p:sp>
        <p:sp>
          <p:nvSpPr>
            <p:cNvPr id="24" name="文本框 23"/>
            <p:cNvSpPr txBox="1"/>
            <p:nvPr>
              <p:custDataLst>
                <p:tags r:id="rId4"/>
              </p:custDataLst>
            </p:nvPr>
          </p:nvSpPr>
          <p:spPr>
            <a:xfrm>
              <a:off x="11740" y="10275"/>
              <a:ext cx="6400" cy="531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网址：http://www.lkj.com.cn/</a:t>
              </a:r>
              <a:endPara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pic>
          <p:nvPicPr>
            <p:cNvPr id="6" name="图片 5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8540" y="10163"/>
              <a:ext cx="835" cy="746"/>
            </a:xfrm>
            <a:prstGeom prst="rect">
              <a:avLst/>
            </a:prstGeom>
            <a:noFill/>
          </p:spPr>
        </p:pic>
      </p:grpSp>
    </p:spTree>
    <p:custDataLst>
      <p:tags r:id="rId7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068070" y="2218690"/>
            <a:ext cx="1387475" cy="518160"/>
            <a:chOff x="904" y="2630"/>
            <a:chExt cx="2185" cy="816"/>
          </a:xfrm>
        </p:grpSpPr>
        <p:sp>
          <p:nvSpPr>
            <p:cNvPr id="7" name="圆角矩形 6"/>
            <p:cNvSpPr/>
            <p:nvPr>
              <p:custDataLst>
                <p:tags r:id="rId7"/>
              </p:custDataLst>
            </p:nvPr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>
              <p:custDataLst>
                <p:tags r:id="rId8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学习目标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6" name="文本框 15"/>
          <p:cNvSpPr txBox="1"/>
          <p:nvPr>
            <p:custDataLst>
              <p:tags r:id="rId9"/>
            </p:custDataLst>
          </p:nvPr>
        </p:nvSpPr>
        <p:spPr>
          <a:xfrm>
            <a:off x="3522980" y="1221105"/>
            <a:ext cx="61537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4</a:t>
            </a:r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  </a:t>
            </a:r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离子反应和离子方程式</a:t>
            </a:r>
            <a:endParaRPr lang="zh-CN" altLang="en-US" sz="3200" b="1" dirty="0">
              <a:ln w="15875"/>
              <a:solidFill>
                <a:schemeClr val="tx2">
                  <a:lumMod val="50000"/>
                  <a:lumOff val="50000"/>
                </a:schemeClr>
              </a:solidFill>
              <a:effectLst/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10"/>
            </p:custDataLst>
          </p:nvPr>
        </p:nvSpPr>
        <p:spPr>
          <a:xfrm>
            <a:off x="1068070" y="3040380"/>
            <a:ext cx="957707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认识离子反应发生的条件，掌握离子方程式的书写方法。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4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离子反应和离子方程式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16280" y="1194435"/>
            <a:ext cx="3195320" cy="520700"/>
            <a:chOff x="1128" y="1828"/>
            <a:chExt cx="7103" cy="820"/>
          </a:xfrm>
        </p:grpSpPr>
        <p:sp>
          <p:nvSpPr>
            <p:cNvPr id="35" name="圆角矩形 34"/>
            <p:cNvSpPr/>
            <p:nvPr>
              <p:custDataLst>
                <p:tags r:id="rId7"/>
              </p:custDataLst>
            </p:nvPr>
          </p:nvSpPr>
          <p:spPr>
            <a:xfrm>
              <a:off x="1128" y="1828"/>
              <a:ext cx="6499" cy="820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50000"/>
                <a:lumOff val="50000"/>
              </a:schemeClr>
            </a:solidFill>
            <a:ln w="25400">
              <a:solidFill>
                <a:srgbClr val="40404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>
              <p:custDataLst>
                <p:tags r:id="rId8"/>
              </p:custDataLst>
            </p:nvPr>
          </p:nvSpPr>
          <p:spPr>
            <a:xfrm>
              <a:off x="1376" y="1887"/>
              <a:ext cx="6855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4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一、离子反应</a:t>
              </a:r>
              <a:endParaRPr lang="zh-CN" altLang="en-US"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828040" y="2011680"/>
            <a:ext cx="10690860" cy="2399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fontAlgn="auto">
              <a:lnSpc>
                <a:spcPct val="150000"/>
              </a:lnSpc>
            </a:pP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向两支试管中各加入适量NaCl溶液，再分别向其中滴加AgNO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溶液和NaNO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溶液，观察并记录现象。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fontAlgn="auto">
              <a:lnSpc>
                <a:spcPct val="150000"/>
              </a:lnSpc>
            </a:pP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可以看到，滴加AgN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溶液后，试管内有白色沉淀生成。反应的化学方程式为：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fontAlgn="auto">
              <a:lnSpc>
                <a:spcPct val="150000"/>
              </a:lnSpc>
            </a:pPr>
            <a:endParaRPr lang="zh-CN" altLang="en-US" sz="2000"/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2131060" y="4015740"/>
            <a:ext cx="8084185" cy="9556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4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离子反应和离子方程式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7"/>
            </p:custDataLst>
          </p:nvPr>
        </p:nvSpPr>
        <p:spPr>
          <a:xfrm>
            <a:off x="544195" y="1532890"/>
            <a:ext cx="1063053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l" fontAlgn="auto">
              <a:lnSpc>
                <a:spcPct val="150000"/>
              </a:lnSpc>
              <a:buClrTx/>
              <a:buSzTx/>
              <a:buFontTx/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以该反应为例分析反应过程：强电解质NaCl在溶液中全部解离成Na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和Cl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，强电解质AgN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在溶液中全部解离成Ag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和NO</a:t>
            </a:r>
            <a:r>
              <a:rPr lang="en-US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</a:t>
            </a:r>
            <a:r>
              <a:rPr lang="en-US" sz="20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。两种溶液混合时，Na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和NO</a:t>
            </a:r>
            <a:r>
              <a:rPr lang="en-US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间没有相互结合，而Cl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和Ag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相互结合生成AgCl沉淀，如图3-14所示。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2399030" y="3456305"/>
            <a:ext cx="7696200" cy="24098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4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离子反应和离子方程式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904875" y="1490980"/>
            <a:ext cx="1038288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l" fontAlgn="auto">
              <a:lnSpc>
                <a:spcPct val="150000"/>
              </a:lnSpc>
              <a:buClrTx/>
              <a:buSzTx/>
              <a:buFontTx/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可以看出，该反应的实质是NaCl解离出来的Cl</a:t>
            </a:r>
            <a:r>
              <a:rPr lang="en-US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和AgN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解离出来的Ag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反应生成AgCI沉淀。像这样在溶液中有离子参加的反应称为</a:t>
            </a:r>
            <a:r>
              <a:rPr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离子反应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，用实际参加反应的离子符号（或化学式）表示反应的式子叫作</a:t>
            </a:r>
            <a:r>
              <a:rPr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离子方程式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  <a:buClrTx/>
              <a:buSzTx/>
              <a:buFontTx/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如NaCl溶液和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AgN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溶液发生的反应用离子方程式可表示为：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2520315" y="3768725"/>
            <a:ext cx="6825615" cy="82677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4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离子反应和离子方程式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768350" y="1365250"/>
            <a:ext cx="10750550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l" fontAlgn="auto">
              <a:lnSpc>
                <a:spcPct val="150000"/>
              </a:lnSpc>
              <a:buClrTx/>
              <a:buSzTx/>
              <a:buFontTx/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强酸和强碱可以发生中和反应生成盐和水。以盐酸和NaOH溶液、KOH溶液的反应为例，试写出反应的离子方程式，分析中和反应的实质，讨论离子反应发生的条件。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  <a:buClrTx/>
              <a:buSzTx/>
              <a:buFontTx/>
            </a:pP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457200" algn="l" fontAlgn="auto">
              <a:lnSpc>
                <a:spcPct val="150000"/>
              </a:lnSpc>
              <a:buClrTx/>
              <a:buSzTx/>
              <a:buFontTx/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强酸和强碱发生中和反应的实质就是由酸解离出来的H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和碱解离出来的OH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结合生成了弱电解质H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  <a:buClrTx/>
              <a:buSzTx/>
              <a:buFontTx/>
            </a:pP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  <a:buClrTx/>
              <a:buSzTx/>
              <a:buFontTx/>
            </a:pP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2530475" y="4061460"/>
            <a:ext cx="7129780" cy="8223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4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离子反应和离子方程式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939800" y="1605915"/>
            <a:ext cx="10086975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l" fontAlgn="auto">
              <a:lnSpc>
                <a:spcPct val="150000"/>
              </a:lnSpc>
              <a:buClrTx/>
              <a:buSzTx/>
              <a:buFontTx/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可见，无论是NaCl溶液和AgN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的反应，还是盐酸和NaOH溶液、KOH溶液的反应，反应的实质都是两种电解质在溶液中相互交换离子，生成两种新的电解质。这类离子反应发生的条件就是复分解反应发生的条件：生成难溶的物质（沉淀），或难解离的物质（如水、弱酸、弱碱），或挥发性物质（气体）。只要具备上述条件之一，这类离子反应就能发生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4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离子反应和离子方程式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16280" y="1108075"/>
            <a:ext cx="4137660" cy="520700"/>
            <a:chOff x="1128" y="1828"/>
            <a:chExt cx="7103" cy="820"/>
          </a:xfrm>
        </p:grpSpPr>
        <p:sp>
          <p:nvSpPr>
            <p:cNvPr id="35" name="圆角矩形 34"/>
            <p:cNvSpPr/>
            <p:nvPr>
              <p:custDataLst>
                <p:tags r:id="rId7"/>
              </p:custDataLst>
            </p:nvPr>
          </p:nvSpPr>
          <p:spPr>
            <a:xfrm>
              <a:off x="1128" y="1828"/>
              <a:ext cx="6499" cy="820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50000"/>
                <a:lumOff val="50000"/>
              </a:schemeClr>
            </a:solidFill>
            <a:ln w="25400">
              <a:solidFill>
                <a:srgbClr val="40404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>
              <p:custDataLst>
                <p:tags r:id="rId8"/>
              </p:custDataLst>
            </p:nvPr>
          </p:nvSpPr>
          <p:spPr>
            <a:xfrm>
              <a:off x="1376" y="1923"/>
              <a:ext cx="6855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4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二、离子方程式的书写</a:t>
              </a:r>
              <a:endParaRPr lang="zh-CN" altLang="en-US"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1" name="文本框 10"/>
          <p:cNvSpPr txBox="1"/>
          <p:nvPr>
            <p:custDataLst>
              <p:tags r:id="rId9"/>
            </p:custDataLst>
          </p:nvPr>
        </p:nvSpPr>
        <p:spPr>
          <a:xfrm>
            <a:off x="716280" y="1920240"/>
            <a:ext cx="10544810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l" fontAlgn="auto">
              <a:lnSpc>
                <a:spcPct val="150000"/>
              </a:lnSpc>
              <a:buClrTx/>
              <a:buSzTx/>
              <a:buFontTx/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初学离子方程式，可以按照以下四步进行书写。现以Na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溶液和BaCl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溶液的反应为例，说明书写离子方程式的步骤。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  <a:buClrTx/>
              <a:buSzTx/>
              <a:buFontTx/>
            </a:pPr>
            <a:r>
              <a:rPr sz="2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第一步，明确反应物在溶液中的主要存在形式和数量关系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。把易溶于水且完全解离的强电解质写成离子形式，溶于水但部分解离的弱电解质以及难溶性物质、气体和水仍用化学式表示。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  <a:buClrTx/>
              <a:buSzTx/>
              <a:buFontTx/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Na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S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和BaC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l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属于易溶于水、易解离的强电解质，在水中全部解离成离子。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  <a:buClrTx/>
              <a:buSzTx/>
              <a:buFontTx/>
            </a:pP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  <a:buClrTx/>
              <a:buSzTx/>
              <a:buFontTx/>
            </a:pP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2371090" y="4939665"/>
            <a:ext cx="6974840" cy="127381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4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离子反应和离子方程式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716280" y="1148715"/>
            <a:ext cx="10575925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l" fontAlgn="auto">
              <a:lnSpc>
                <a:spcPct val="150000"/>
              </a:lnSpc>
              <a:buClrTx/>
              <a:buSzTx/>
              <a:buFontTx/>
            </a:pPr>
            <a:r>
              <a:rPr sz="2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第二步，判断解离出的离子中哪些会通过相互作用生成难溶、难解离或挥发性的物质，确定发生化学反应的离子和产物。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  <a:buClrTx/>
              <a:buSzTx/>
              <a:buFontTx/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Ba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SO</a:t>
            </a:r>
            <a:r>
              <a:rPr lang="en-US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2-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反应生成难溶于水的BaS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沉淀。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  <a:buClrTx/>
              <a:buSzTx/>
              <a:buFontTx/>
            </a:pPr>
            <a:r>
              <a:rPr sz="2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第三步，写出并配平离子方程式。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将发生相互作用的离子的符号写在左边，将离子相互作用的结果写在右边，配平后将左右两边以等号相连。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2329815" y="3618230"/>
            <a:ext cx="7349490" cy="729615"/>
          </a:xfrm>
          <a:prstGeom prst="rect">
            <a:avLst/>
          </a:prstGeom>
        </p:spPr>
      </p:pic>
      <p:sp>
        <p:nvSpPr>
          <p:cNvPr id="4" name="文本框 3"/>
          <p:cNvSpPr txBox="1"/>
          <p:nvPr>
            <p:custDataLst>
              <p:tags r:id="rId10"/>
            </p:custDataLst>
          </p:nvPr>
        </p:nvSpPr>
        <p:spPr>
          <a:xfrm>
            <a:off x="674370" y="4533900"/>
            <a:ext cx="1065276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l" fontAlgn="auto">
              <a:lnSpc>
                <a:spcPct val="150000"/>
              </a:lnSpc>
              <a:buClrTx/>
              <a:buSzTx/>
              <a:buFontTx/>
            </a:pPr>
            <a:r>
              <a:rPr sz="20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第四步，检查离子方程式两边各元素的原子个数以及电荷总数是否相等。</a:t>
            </a:r>
            <a:endParaRPr sz="20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  <a:buClrTx/>
              <a:buSzTx/>
              <a:buFontTx/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可以发现，离子方程式与一般化学方程式不同，不仅可以表示某个具体的化学反应，还可以表示同一类型的化学反应。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TEMPLATE_THUMBS_INDEX" val="1、4、7、9、12、16、21、24、25、26、27、30、35、39、42、43"/>
  <p:tag name="KSO_WM_SLIDE_ID" val="custom20204411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4411"/>
  <p:tag name="KSO_WM_SLIDE_LAYOUT" val="a_b"/>
  <p:tag name="KSO_WM_SLIDE_LAYOUT_CNT" val="1_3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COMMONDATA" val="eyJoZGlkIjoiNmZjMGM2NTdiODU4YWI0ZTBhYjQ1ODVlMTNhMjI5OGYifQ==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1640</Words>
  <Application>WPS 演示</Application>
  <PresentationFormat>宽屏</PresentationFormat>
  <Paragraphs>98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宋体</vt:lpstr>
      <vt:lpstr>Wingdings</vt:lpstr>
      <vt:lpstr>微软雅黑</vt:lpstr>
      <vt:lpstr>华文行楷</vt:lpstr>
      <vt:lpstr>Calibri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WPS_1695177536</cp:lastModifiedBy>
  <cp:revision>64</cp:revision>
  <dcterms:created xsi:type="dcterms:W3CDTF">2023-09-22T08:13:00Z</dcterms:created>
  <dcterms:modified xsi:type="dcterms:W3CDTF">2023-12-27T07:03:33Z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49423A7ED3CF41F899BD687215FA3144_13</vt:lpwstr>
  </property>
  <property fmtid="{D5CDD505-2E9C-101B-9397-08002B2CF9AE}" pid="3" name="KSOProductBuildVer">
    <vt:lpwstr>2052-12.1.0.15990</vt:lpwstr>
  </property>
</Properties>
</file>