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4.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2" r:id="rId3"/>
    <p:sldId id="363" r:id="rId5"/>
    <p:sldId id="443" r:id="rId6"/>
    <p:sldId id="445" r:id="rId7"/>
    <p:sldId id="446" r:id="rId8"/>
    <p:sldId id="447" r:id="rId9"/>
    <p:sldId id="448" r:id="rId10"/>
    <p:sldId id="449" r:id="rId11"/>
    <p:sldId id="450" r:id="rId12"/>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ACE0"/>
    <a:srgbClr val="F1E4D5"/>
    <a:srgbClr val="D4EFFB"/>
    <a:srgbClr val="FEECDA"/>
    <a:srgbClr val="136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6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tags" Target="../tags/tag5.xm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tags" Target="../tags/tag12.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image" Target="../media/image2.png"/><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0" Type="http://schemas.openxmlformats.org/officeDocument/2006/relationships/slideLayout" Target="../slideLayouts/slideLayout1.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9" Type="http://schemas.openxmlformats.org/officeDocument/2006/relationships/tags" Target="../tags/tag21.xml"/><Relationship Id="rId8" Type="http://schemas.openxmlformats.org/officeDocument/2006/relationships/tags" Target="../tags/tag20.xml"/><Relationship Id="rId7" Type="http://schemas.openxmlformats.org/officeDocument/2006/relationships/tags" Target="../tags/tag19.xml"/><Relationship Id="rId6" Type="http://schemas.openxmlformats.org/officeDocument/2006/relationships/tags" Target="../tags/tag18.xml"/><Relationship Id="rId5" Type="http://schemas.openxmlformats.org/officeDocument/2006/relationships/image" Target="../media/image2.png"/><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3" Type="http://schemas.openxmlformats.org/officeDocument/2006/relationships/slideLayout" Target="../slideLayouts/slideLayout1.xml"/><Relationship Id="rId12" Type="http://schemas.openxmlformats.org/officeDocument/2006/relationships/image" Target="../media/image4.svg"/><Relationship Id="rId11" Type="http://schemas.openxmlformats.org/officeDocument/2006/relationships/image" Target="../media/image3.png"/><Relationship Id="rId10" Type="http://schemas.openxmlformats.org/officeDocument/2006/relationships/tags" Target="../tags/tag22.xml"/><Relationship Id="rId1" Type="http://schemas.openxmlformats.org/officeDocument/2006/relationships/tags" Target="../tags/tag14.xml"/></Relationships>
</file>

<file path=ppt/slides/_rels/slide4.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image" Target="../media/image2.png"/><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34.xml"/><Relationship Id="rId5" Type="http://schemas.openxmlformats.org/officeDocument/2006/relationships/image" Target="../media/image2.png"/><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s>
</file>

<file path=ppt/slides/_rels/slide6.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41.xml"/><Relationship Id="rId7" Type="http://schemas.openxmlformats.org/officeDocument/2006/relationships/tags" Target="../tags/tag40.xml"/><Relationship Id="rId6" Type="http://schemas.openxmlformats.org/officeDocument/2006/relationships/tags" Target="../tags/tag39.xml"/><Relationship Id="rId5" Type="http://schemas.openxmlformats.org/officeDocument/2006/relationships/image" Target="../media/image2.png"/><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s>
</file>

<file path=ppt/slides/_rels/slide7.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46.xml"/><Relationship Id="rId5" Type="http://schemas.openxmlformats.org/officeDocument/2006/relationships/image" Target="../media/image2.png"/><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s>
</file>

<file path=ppt/slides/_rels/slide8.xml.rels><?xml version="1.0" encoding="UTF-8" standalone="yes"?>
<Relationships xmlns="http://schemas.openxmlformats.org/package/2006/relationships"><Relationship Id="rId9" Type="http://schemas.openxmlformats.org/officeDocument/2006/relationships/tags" Target="../tags/tag54.xml"/><Relationship Id="rId8" Type="http://schemas.openxmlformats.org/officeDocument/2006/relationships/tags" Target="../tags/tag53.xml"/><Relationship Id="rId7" Type="http://schemas.openxmlformats.org/officeDocument/2006/relationships/tags" Target="../tags/tag52.xml"/><Relationship Id="rId6" Type="http://schemas.openxmlformats.org/officeDocument/2006/relationships/tags" Target="../tags/tag51.xml"/><Relationship Id="rId5" Type="http://schemas.openxmlformats.org/officeDocument/2006/relationships/image" Target="../media/image2.png"/><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1" Type="http://schemas.openxmlformats.org/officeDocument/2006/relationships/slideLayout" Target="../slideLayouts/slideLayout1.xml"/><Relationship Id="rId10" Type="http://schemas.openxmlformats.org/officeDocument/2006/relationships/image" Target="../media/image5.png"/><Relationship Id="rId1" Type="http://schemas.openxmlformats.org/officeDocument/2006/relationships/tags" Target="../tags/tag47.xml"/></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60.xml"/><Relationship Id="rId6" Type="http://schemas.openxmlformats.org/officeDocument/2006/relationships/tags" Target="../tags/tag59.xml"/><Relationship Id="rId5" Type="http://schemas.openxmlformats.org/officeDocument/2006/relationships/image" Target="../media/image2.png"/><Relationship Id="rId4" Type="http://schemas.openxmlformats.org/officeDocument/2006/relationships/tags" Target="../tags/tag58.xml"/><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314325" y="1440180"/>
            <a:ext cx="8477250" cy="3046095"/>
          </a:xfrm>
          <a:prstGeom prst="rect">
            <a:avLst/>
          </a:prstGeom>
        </p:spPr>
        <p:txBody>
          <a:bodyPr wrap="square">
            <a:spAutoFit/>
            <a:extLst>
              <a:ext uri="{4A0BC546-FE56-4ADE-93B0-CB8AF2F6F144}">
                <wpsdc:textFrameExt xmlns:wpsdc="http://www.wps.cn/officeDocument/2022/drawingmlCustomData" type="title"/>
              </a:ext>
            </a:extLst>
          </a:bodyPr>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学生实验</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indent="0" algn="ctr" fontAlgn="auto">
              <a:lnSpc>
                <a:spcPct val="150000"/>
              </a:lnSpc>
            </a:pPr>
            <a:r>
              <a:rPr lang="en-US" altLang="zh-CN" sz="4800" b="1" dirty="0">
                <a:solidFill>
                  <a:srgbClr val="363D44"/>
                </a:solidFill>
                <a:latin typeface="微软雅黑" panose="020B0503020204020204" charset="-122"/>
                <a:ea typeface="微软雅黑" panose="020B0503020204020204" charset="-122"/>
                <a:sym typeface="微软雅黑" panose="020B0503020204020204" charset="-122"/>
              </a:rPr>
              <a:t>溶液的配制、稀释及其pH测定</a:t>
            </a:r>
            <a:endParaRPr lang="en-US" altLang="zh-CN" sz="4800" b="1" dirty="0">
              <a:solidFill>
                <a:srgbClr val="363D44"/>
              </a:solidFill>
              <a:latin typeface="微软雅黑" panose="020B0503020204020204" charset="-122"/>
              <a:ea typeface="微软雅黑" panose="020B0503020204020204" charset="-122"/>
              <a:sym typeface="微软雅黑" panose="020B0503020204020204" charset="-122"/>
            </a:endParaRPr>
          </a:p>
          <a:p>
            <a:pPr algn="l"/>
            <a:endParaRPr lang="zh-CN" altLang="en-US" sz="4800" b="1" spc="400">
              <a:latin typeface="Arial" panose="020B0604020202020204" pitchFamily="34" charset="0"/>
              <a:ea typeface="微软雅黑" panose="020B0503020204020204" charset="-122"/>
            </a:endParaRPr>
          </a:p>
        </p:txBody>
      </p:sp>
      <p:grpSp>
        <p:nvGrpSpPr>
          <p:cNvPr id="9" name="组合 8"/>
          <p:cNvGrpSpPr/>
          <p:nvPr/>
        </p:nvGrpSpPr>
        <p:grpSpPr>
          <a:xfrm>
            <a:off x="0" y="6453505"/>
            <a:ext cx="12193271" cy="473710"/>
            <a:chOff x="-1" y="10163"/>
            <a:chExt cx="19159" cy="746"/>
          </a:xfrm>
        </p:grpSpPr>
        <p:sp>
          <p:nvSpPr>
            <p:cNvPr id="21" name="矩形 20"/>
            <p:cNvSpPr/>
            <p:nvPr>
              <p:custDataLst>
                <p:tags r:id="rId2"/>
              </p:custDataLst>
            </p:nvPr>
          </p:nvSpPr>
          <p:spPr>
            <a:xfrm>
              <a:off x="-1" y="10210"/>
              <a:ext cx="19159" cy="64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custDataLst>
                <p:tags r:id="rId3"/>
              </p:custDataLst>
            </p:nvPr>
          </p:nvSpPr>
          <p:spPr>
            <a:xfrm>
              <a:off x="2140" y="10270"/>
              <a:ext cx="6400" cy="58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custDataLst>
                <p:tags r:id="rId4"/>
              </p:custDataLst>
            </p:nvPr>
          </p:nvSpPr>
          <p:spPr>
            <a:xfrm>
              <a:off x="11740" y="10275"/>
              <a:ext cx="6400" cy="531"/>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6" name="图片 5"/>
            <p:cNvPicPr>
              <a:picLocks noChangeAspect="1"/>
            </p:cNvPicPr>
            <p:nvPr>
              <p:custDataLst>
                <p:tags r:id="rId5"/>
              </p:custDataLst>
            </p:nvPr>
          </p:nvPicPr>
          <p:blipFill>
            <a:blip r:embed="rId6"/>
            <a:stretch>
              <a:fillRect/>
            </a:stretch>
          </p:blipFill>
          <p:spPr>
            <a:xfrm>
              <a:off x="8540" y="10163"/>
              <a:ext cx="835" cy="746"/>
            </a:xfrm>
            <a:prstGeom prst="rect">
              <a:avLst/>
            </a:prstGeom>
            <a:noFill/>
          </p:spPr>
        </p:pic>
      </p:grpSp>
    </p:spTree>
    <p:custDataLst>
      <p:tags r:id="rId7"/>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grpSp>
        <p:nvGrpSpPr>
          <p:cNvPr id="5" name="组合 4"/>
          <p:cNvGrpSpPr/>
          <p:nvPr/>
        </p:nvGrpSpPr>
        <p:grpSpPr>
          <a:xfrm>
            <a:off x="1068070" y="2218690"/>
            <a:ext cx="1387475" cy="518160"/>
            <a:chOff x="904" y="2630"/>
            <a:chExt cx="2185" cy="816"/>
          </a:xfrm>
        </p:grpSpPr>
        <p:sp>
          <p:nvSpPr>
            <p:cNvPr id="7" name="圆角矩形 6"/>
            <p:cNvSpPr/>
            <p:nvPr>
              <p:custDataLst>
                <p:tags r:id="rId6"/>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7"/>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实验目的</a:t>
              </a:r>
              <a:endParaRPr lang="zh-CN" altLang="en-US" sz="2000" b="1">
                <a:solidFill>
                  <a:schemeClr val="bg1"/>
                </a:solidFill>
                <a:latin typeface="微软雅黑" panose="020B0503020204020204" charset="-122"/>
                <a:ea typeface="微软雅黑" panose="020B0503020204020204" charset="-122"/>
              </a:endParaRPr>
            </a:p>
          </p:txBody>
        </p:sp>
      </p:grpSp>
      <p:sp>
        <p:nvSpPr>
          <p:cNvPr id="16" name="文本框 15"/>
          <p:cNvSpPr txBox="1"/>
          <p:nvPr>
            <p:custDataLst>
              <p:tags r:id="rId8"/>
            </p:custDataLst>
          </p:nvPr>
        </p:nvSpPr>
        <p:spPr>
          <a:xfrm>
            <a:off x="2009140" y="1116330"/>
            <a:ext cx="8319770" cy="583565"/>
          </a:xfrm>
          <a:prstGeom prst="rect">
            <a:avLst/>
          </a:prstGeom>
          <a:noFill/>
        </p:spPr>
        <p:txBody>
          <a:bodyPr wrap="square" rtlCol="0">
            <a:spAutoFit/>
          </a:bodyPr>
          <a:p>
            <a:r>
              <a:rPr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学生实验：溶液的配制、稀释及其pH测定</a:t>
            </a:r>
            <a:endParaRPr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endParaRPr>
          </a:p>
        </p:txBody>
      </p:sp>
      <p:sp>
        <p:nvSpPr>
          <p:cNvPr id="14" name="文本框 13"/>
          <p:cNvSpPr txBox="1"/>
          <p:nvPr>
            <p:custDataLst>
              <p:tags r:id="rId9"/>
            </p:custDataLst>
          </p:nvPr>
        </p:nvSpPr>
        <p:spPr>
          <a:xfrm>
            <a:off x="1068070" y="2955290"/>
            <a:ext cx="9947910" cy="193802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1.练习容量瓶的使用方法。</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2.练习配制、稀释一定物质的量浓度NaCl溶液的操作过程，加深对物质的量浓度概念的认识。</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3.掌握pH的测定方法。</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学生实验</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溶液的配制、稀释及其pH测定</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3" name="组合 2"/>
          <p:cNvGrpSpPr/>
          <p:nvPr/>
        </p:nvGrpSpPr>
        <p:grpSpPr>
          <a:xfrm>
            <a:off x="1068070" y="1397635"/>
            <a:ext cx="1387475" cy="518160"/>
            <a:chOff x="904" y="2630"/>
            <a:chExt cx="2185" cy="816"/>
          </a:xfrm>
        </p:grpSpPr>
        <p:sp>
          <p:nvSpPr>
            <p:cNvPr id="4" name="圆角矩形 3"/>
            <p:cNvSpPr/>
            <p:nvPr>
              <p:custDataLst>
                <p:tags r:id="rId7"/>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文本框 7"/>
            <p:cNvSpPr txBox="1"/>
            <p:nvPr>
              <p:custDataLst>
                <p:tags r:id="rId8"/>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实验用品</a:t>
              </a:r>
              <a:endParaRPr lang="zh-CN" altLang="en-US" sz="2000" b="1">
                <a:solidFill>
                  <a:schemeClr val="bg1"/>
                </a:solidFill>
                <a:latin typeface="微软雅黑" panose="020B0503020204020204" charset="-122"/>
                <a:ea typeface="微软雅黑" panose="020B0503020204020204" charset="-122"/>
              </a:endParaRPr>
            </a:p>
          </p:txBody>
        </p:sp>
      </p:grpSp>
      <p:sp>
        <p:nvSpPr>
          <p:cNvPr id="9" name="文本框 8"/>
          <p:cNvSpPr txBox="1"/>
          <p:nvPr>
            <p:custDataLst>
              <p:tags r:id="rId9"/>
            </p:custDataLst>
          </p:nvPr>
        </p:nvSpPr>
        <p:spPr>
          <a:xfrm>
            <a:off x="1143635" y="2380615"/>
            <a:ext cx="9947910" cy="147637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NaCl固体，</a:t>
            </a:r>
            <a:r>
              <a:rPr lang="zh-CN" sz="2000">
                <a:latin typeface="微软雅黑" panose="020B0503020204020204" charset="-122"/>
                <a:ea typeface="微软雅黑" panose="020B0503020204020204" charset="-122"/>
                <a:cs typeface="微软雅黑" panose="020B0503020204020204" charset="-122"/>
              </a:rPr>
              <a:t>蒸馏水</a:t>
            </a:r>
            <a:r>
              <a:rPr sz="2000">
                <a:latin typeface="微软雅黑" panose="020B0503020204020204" charset="-122"/>
                <a:ea typeface="微软雅黑" panose="020B0503020204020204" charset="-122"/>
                <a:cs typeface="微软雅黑" panose="020B0503020204020204" charset="-122"/>
              </a:rPr>
              <a:t>，</a:t>
            </a:r>
            <a:r>
              <a:rPr lang="zh-CN" sz="2000">
                <a:latin typeface="微软雅黑" panose="020B0503020204020204" charset="-122"/>
                <a:ea typeface="微软雅黑" panose="020B0503020204020204" charset="-122"/>
                <a:cs typeface="微软雅黑" panose="020B0503020204020204" charset="-122"/>
              </a:rPr>
              <a:t>柠檬汁</a:t>
            </a:r>
            <a:r>
              <a:rPr sz="2000">
                <a:latin typeface="微软雅黑" panose="020B0503020204020204" charset="-122"/>
                <a:ea typeface="微软雅黑" panose="020B0503020204020204" charset="-122"/>
                <a:cs typeface="微软雅黑" panose="020B0503020204020204" charset="-122"/>
              </a:rPr>
              <a:t>，自来水，矿泉水，茶水，肥皂水，米醋，公园湖水，pH试纸，烧杯，</a:t>
            </a:r>
            <a:r>
              <a:rPr lang="en-US" sz="2000">
                <a:latin typeface="微软雅黑" panose="020B0503020204020204" charset="-122"/>
                <a:ea typeface="微软雅黑" panose="020B0503020204020204" charset="-122"/>
                <a:cs typeface="微软雅黑" panose="020B0503020204020204" charset="-122"/>
              </a:rPr>
              <a:t>100 </a:t>
            </a:r>
            <a:r>
              <a:rPr sz="2000">
                <a:latin typeface="微软雅黑" panose="020B0503020204020204" charset="-122"/>
                <a:ea typeface="微软雅黑" panose="020B0503020204020204" charset="-122"/>
                <a:cs typeface="微软雅黑" panose="020B0503020204020204" charset="-122"/>
              </a:rPr>
              <a:t>mL容量瓶，胶头滴管，量筒，玻璃棒，药匙，滤纸，洗瓶，分析天平或电子天平。</a:t>
            </a:r>
            <a:endParaRPr sz="2000">
              <a:latin typeface="微软雅黑" panose="020B0503020204020204" charset="-122"/>
              <a:ea typeface="微软雅黑" panose="020B0503020204020204" charset="-122"/>
              <a:cs typeface="微软雅黑" panose="020B0503020204020204" charset="-122"/>
            </a:endParaRPr>
          </a:p>
        </p:txBody>
      </p:sp>
      <p:sp>
        <p:nvSpPr>
          <p:cNvPr id="10" name="文本框 9"/>
          <p:cNvSpPr txBox="1"/>
          <p:nvPr>
            <p:custDataLst>
              <p:tags r:id="rId10"/>
            </p:custDataLst>
          </p:nvPr>
        </p:nvSpPr>
        <p:spPr>
          <a:xfrm>
            <a:off x="1603375" y="4228465"/>
            <a:ext cx="9692640" cy="1014730"/>
          </a:xfrm>
          <a:prstGeom prst="rect">
            <a:avLst/>
          </a:prstGeom>
          <a:noFill/>
        </p:spPr>
        <p:txBody>
          <a:bodyPr wrap="square" rtlCol="0">
            <a:spAutoFit/>
          </a:bodyPr>
          <a:p>
            <a:pPr indent="457200" fontAlgn="auto">
              <a:lnSpc>
                <a:spcPct val="150000"/>
              </a:lnSpc>
            </a:pPr>
            <a:r>
              <a:rPr sz="2000" b="1">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为保证实验安全、高效开展建议在实验开始前先熟悉本实验的基本程序和操作注意事项。</a:t>
            </a:r>
            <a:endParaRPr sz="2000" b="1">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endParaRPr>
          </a:p>
        </p:txBody>
      </p:sp>
      <p:pic>
        <p:nvPicPr>
          <p:cNvPr id="11" name="图片 10" descr="左箭头"/>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946785" y="4149090"/>
            <a:ext cx="726440" cy="72644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学生实验</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溶液的配制、稀释及其pH测定</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4" name="文本框 13"/>
          <p:cNvSpPr txBox="1"/>
          <p:nvPr>
            <p:custDataLst>
              <p:tags r:id="rId7"/>
            </p:custDataLst>
          </p:nvPr>
        </p:nvSpPr>
        <p:spPr>
          <a:xfrm>
            <a:off x="622935" y="1616710"/>
            <a:ext cx="10798175" cy="2891790"/>
          </a:xfrm>
          <a:prstGeom prst="rect">
            <a:avLst/>
          </a:prstGeom>
          <a:noFill/>
        </p:spPr>
        <p:txBody>
          <a:bodyPr wrap="square" rtlCol="0">
            <a:noAutofit/>
          </a:bodyPr>
          <a:p>
            <a:pPr indent="457200" fontAlgn="auto">
              <a:lnSpc>
                <a:spcPct val="150000"/>
              </a:lnSpc>
            </a:pPr>
            <a:endParaRPr lang="zh-CN" sz="2000" b="1">
              <a:solidFill>
                <a:schemeClr val="accent1"/>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rPr>
              <a:t>(1）计算溶质的质量并称取</a:t>
            </a:r>
            <a:endPar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000">
                <a:solidFill>
                  <a:schemeClr val="tx1"/>
                </a:solidFill>
                <a:latin typeface="微软雅黑" panose="020B0503020204020204" charset="-122"/>
                <a:ea typeface="微软雅黑" panose="020B0503020204020204" charset="-122"/>
                <a:cs typeface="微软雅黑" panose="020B0503020204020204" charset="-122"/>
              </a:rPr>
              <a:t>计算配制100mL</a:t>
            </a:r>
            <a:r>
              <a:rPr lang="en-US" altLang="zh-CN" sz="2000">
                <a:solidFill>
                  <a:schemeClr val="tx1"/>
                </a:solidFill>
                <a:latin typeface="微软雅黑" panose="020B0503020204020204" charset="-122"/>
                <a:ea typeface="微软雅黑" panose="020B0503020204020204" charset="-122"/>
                <a:cs typeface="微软雅黑" panose="020B0503020204020204" charset="-122"/>
              </a:rPr>
              <a:t> </a:t>
            </a:r>
            <a:r>
              <a:rPr lang="zh-CN" sz="2000">
                <a:solidFill>
                  <a:schemeClr val="tx1"/>
                </a:solidFill>
                <a:latin typeface="微软雅黑" panose="020B0503020204020204" charset="-122"/>
                <a:ea typeface="微软雅黑" panose="020B0503020204020204" charset="-122"/>
                <a:cs typeface="微软雅黑" panose="020B0503020204020204" charset="-122"/>
              </a:rPr>
              <a:t>1.00mol/L</a:t>
            </a:r>
            <a:r>
              <a:rPr lang="en-US" altLang="zh-CN" sz="2000">
                <a:solidFill>
                  <a:schemeClr val="tx1"/>
                </a:solidFill>
                <a:latin typeface="微软雅黑" panose="020B0503020204020204" charset="-122"/>
                <a:ea typeface="微软雅黑" panose="020B0503020204020204" charset="-122"/>
                <a:cs typeface="微软雅黑" panose="020B0503020204020204" charset="-122"/>
              </a:rPr>
              <a:t> </a:t>
            </a:r>
            <a:r>
              <a:rPr lang="zh-CN" sz="2000">
                <a:solidFill>
                  <a:schemeClr val="tx1"/>
                </a:solidFill>
                <a:latin typeface="微软雅黑" panose="020B0503020204020204" charset="-122"/>
                <a:ea typeface="微软雅黑" panose="020B0503020204020204" charset="-122"/>
                <a:cs typeface="微软雅黑" panose="020B0503020204020204" charset="-122"/>
              </a:rPr>
              <a:t>NaCl溶液所需NaCl固体的质量，并在天平上称量出所需质量的NaCl固体。</a:t>
            </a:r>
            <a:endParaRPr lang="zh-CN" sz="2000">
              <a:solidFill>
                <a:schemeClr val="tx1"/>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rPr>
              <a:t>(2）溶解</a:t>
            </a:r>
            <a:endPar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000">
                <a:solidFill>
                  <a:schemeClr val="tx1"/>
                </a:solidFill>
                <a:latin typeface="微软雅黑" panose="020B0503020204020204" charset="-122"/>
                <a:ea typeface="微软雅黑" panose="020B0503020204020204" charset="-122"/>
                <a:cs typeface="微软雅黑" panose="020B0503020204020204" charset="-122"/>
              </a:rPr>
              <a:t>将称好的NaCl固体转移至烧杯中，加入适量</a:t>
            </a:r>
            <a:r>
              <a:rPr lang="zh-CN" sz="2000">
                <a:solidFill>
                  <a:schemeClr val="tx1"/>
                </a:solidFill>
                <a:latin typeface="微软雅黑" panose="020B0503020204020204" charset="-122"/>
                <a:ea typeface="微软雅黑" panose="020B0503020204020204" charset="-122"/>
                <a:cs typeface="微软雅黑" panose="020B0503020204020204" charset="-122"/>
              </a:rPr>
              <a:t>蒸馏水，用玻璃棒搅拌，使NaCl固体完全溶解。</a:t>
            </a:r>
            <a:endParaRPr lang="zh-CN" sz="2000">
              <a:solidFill>
                <a:schemeClr val="tx1"/>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lang="zh-CN" sz="200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custDataLst>
              <p:tags r:id="rId8"/>
            </p:custDataLst>
          </p:nvPr>
        </p:nvSpPr>
        <p:spPr>
          <a:xfrm>
            <a:off x="821055" y="1365250"/>
            <a:ext cx="5275580" cy="460375"/>
          </a:xfrm>
          <a:prstGeom prst="rect">
            <a:avLst/>
          </a:prstGeom>
        </p:spPr>
        <p:style>
          <a:lnRef idx="0">
            <a:srgbClr val="FFFFFF"/>
          </a:lnRef>
          <a:fillRef idx="2">
            <a:schemeClr val="accent1"/>
          </a:fillRef>
          <a:effectRef idx="0">
            <a:srgbClr val="FFFFFF"/>
          </a:effectRef>
          <a:fontRef idx="minor">
            <a:schemeClr val="lt1"/>
          </a:fontRef>
        </p:style>
        <p:txBody>
          <a:bodyPr wrap="square">
            <a:spAutoFit/>
            <a:extLst>
              <a:ext uri="{4A0BC546-FE56-4ADE-93B0-CB8AF2F6F144}">
                <wpsdc:textFrameExt xmlns:wpsdc="http://www.wps.cn/officeDocument/2022/drawingmlCustomData" type="text"/>
              </a:ext>
            </a:extLst>
          </a:bodyPr>
          <a:p>
            <a:pPr algn="l"/>
            <a:r>
              <a:rPr lang="en-US" altLang="zh-CN" sz="2400" b="1">
                <a:latin typeface="Arial" panose="020B0604020202020204" pitchFamily="34" charset="0"/>
                <a:ea typeface="微软雅黑" panose="020B0503020204020204" charset="-122"/>
              </a:rPr>
              <a:t>1. </a:t>
            </a:r>
            <a:r>
              <a:rPr lang="zh-CN" altLang="en-US" sz="2400" b="1">
                <a:latin typeface="Arial" panose="020B0604020202020204" pitchFamily="34" charset="0"/>
                <a:ea typeface="微软雅黑" panose="020B0503020204020204" charset="-122"/>
              </a:rPr>
              <a:t>配制100mL</a:t>
            </a:r>
            <a:r>
              <a:rPr lang="en-US" altLang="zh-CN" sz="2400" b="1">
                <a:latin typeface="Arial" panose="020B0604020202020204" pitchFamily="34" charset="0"/>
                <a:ea typeface="微软雅黑" panose="020B0503020204020204" charset="-122"/>
              </a:rPr>
              <a:t> </a:t>
            </a:r>
            <a:r>
              <a:rPr lang="zh-CN" altLang="en-US" sz="2400" b="1">
                <a:latin typeface="Arial" panose="020B0604020202020204" pitchFamily="34" charset="0"/>
                <a:ea typeface="微软雅黑" panose="020B0503020204020204" charset="-122"/>
              </a:rPr>
              <a:t>1.00mol/L</a:t>
            </a:r>
            <a:r>
              <a:rPr lang="en-US" altLang="zh-CN" sz="2400" b="1">
                <a:latin typeface="Arial" panose="020B0604020202020204" pitchFamily="34" charset="0"/>
                <a:ea typeface="微软雅黑" panose="020B0503020204020204" charset="-122"/>
              </a:rPr>
              <a:t> </a:t>
            </a:r>
            <a:r>
              <a:rPr lang="zh-CN" altLang="en-US" sz="2400" b="1">
                <a:latin typeface="Arial" panose="020B0604020202020204" pitchFamily="34" charset="0"/>
                <a:ea typeface="微软雅黑" panose="020B0503020204020204" charset="-122"/>
              </a:rPr>
              <a:t>NaCl溶液</a:t>
            </a:r>
            <a:endParaRPr lang="zh-CN" altLang="en-US" sz="2400" b="1">
              <a:latin typeface="Arial" panose="020B0604020202020204" pitchFamily="34" charset="0"/>
              <a:ea typeface="微软雅黑"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学生实验</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溶液的配制、稀释及其pH测定</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716280" y="1447165"/>
            <a:ext cx="10716895" cy="3046095"/>
          </a:xfrm>
          <a:prstGeom prst="rect">
            <a:avLst/>
          </a:prstGeom>
          <a:noFill/>
        </p:spPr>
        <p:txBody>
          <a:bodyPr wrap="square" rtlCol="0" anchor="t">
            <a:spAutoFit/>
          </a:bodyPr>
          <a:p>
            <a:pPr indent="457200" algn="l" fontAlgn="auto">
              <a:lnSpc>
                <a:spcPct val="150000"/>
              </a:lnSpc>
              <a:buClrTx/>
              <a:buSzTx/>
              <a:buFontTx/>
            </a:pPr>
            <a:r>
              <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sym typeface="+mn-ea"/>
              </a:rPr>
              <a:t>(3）转移</a:t>
            </a:r>
            <a:endPar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000">
                <a:latin typeface="微软雅黑" panose="020B0503020204020204" charset="-122"/>
                <a:ea typeface="微软雅黑" panose="020B0503020204020204" charset="-122"/>
                <a:cs typeface="微软雅黑" panose="020B0503020204020204" charset="-122"/>
                <a:sym typeface="+mn-ea"/>
              </a:rPr>
              <a:t>将烧杯中的NaCl溶液用玻璃棒小心引流到100mL容量瓶中，用少量蒸馏水洗涤烧杯和玻璃棒2-3次，洗涤液全部注入容量瓶中；轻轻振荡容量瓶，使溶液混合均匀。</a:t>
            </a:r>
            <a:endParaRPr lang="zh-CN" sz="2000">
              <a:solidFill>
                <a:schemeClr val="tx1"/>
              </a:solidFill>
              <a:latin typeface="微软雅黑" panose="020B0503020204020204" charset="-122"/>
              <a:ea typeface="微软雅黑" panose="020B0503020204020204" charset="-122"/>
              <a:cs typeface="微软雅黑" panose="020B0503020204020204" charset="-122"/>
            </a:endParaRPr>
          </a:p>
          <a:p>
            <a:pPr indent="457200" algn="l" fontAlgn="auto">
              <a:lnSpc>
                <a:spcPct val="150000"/>
              </a:lnSpc>
              <a:buClrTx/>
              <a:buSzTx/>
              <a:buFontTx/>
            </a:pPr>
            <a:r>
              <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sym typeface="+mn-ea"/>
              </a:rPr>
              <a:t>(4）定容</a:t>
            </a:r>
            <a:endPar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000">
                <a:latin typeface="微软雅黑" panose="020B0503020204020204" charset="-122"/>
                <a:ea typeface="微软雅黑" panose="020B0503020204020204" charset="-122"/>
                <a:cs typeface="微软雅黑" panose="020B0503020204020204" charset="-122"/>
                <a:sym typeface="+mn-ea"/>
              </a:rPr>
              <a:t>继续向容量瓶中缓慢加入蒸馆水，当液面距离容量瓶刻度线1-2</a:t>
            </a:r>
            <a:r>
              <a:rPr lang="en-US" altLang="zh-CN" sz="2000">
                <a:latin typeface="微软雅黑" panose="020B0503020204020204" charset="-122"/>
                <a:ea typeface="微软雅黑" panose="020B0503020204020204" charset="-122"/>
                <a:cs typeface="微软雅黑" panose="020B0503020204020204" charset="-122"/>
                <a:sym typeface="+mn-ea"/>
              </a:rPr>
              <a:t> </a:t>
            </a:r>
            <a:r>
              <a:rPr lang="zh-CN" sz="2000">
                <a:latin typeface="微软雅黑" panose="020B0503020204020204" charset="-122"/>
                <a:ea typeface="微软雅黑" panose="020B0503020204020204" charset="-122"/>
                <a:cs typeface="微软雅黑" panose="020B0503020204020204" charset="-122"/>
                <a:sym typeface="+mn-ea"/>
              </a:rPr>
              <a:t>cm时，改用胶头滴管加蒸馏水至溶液的凹液面与刻度线相切；盖好瓶塞，反复上下颠倒，摇匀。</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学生实验</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溶液的配制、稀释及其pH测定</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4" name="文本框 13"/>
          <p:cNvSpPr txBox="1"/>
          <p:nvPr>
            <p:custDataLst>
              <p:tags r:id="rId7"/>
            </p:custDataLst>
          </p:nvPr>
        </p:nvSpPr>
        <p:spPr>
          <a:xfrm>
            <a:off x="506730" y="2063115"/>
            <a:ext cx="10693400" cy="2584450"/>
          </a:xfrm>
          <a:prstGeom prst="rect">
            <a:avLst/>
          </a:prstGeom>
          <a:noFill/>
        </p:spPr>
        <p:txBody>
          <a:bodyPr wrap="square" rtlCol="0">
            <a:spAutoFit/>
          </a:bodyPr>
          <a:p>
            <a:pPr indent="457200" algn="l" fontAlgn="auto">
              <a:lnSpc>
                <a:spcPct val="150000"/>
              </a:lnSpc>
              <a:buClrTx/>
              <a:buSzTx/>
              <a:buFontTx/>
            </a:pPr>
            <a:r>
              <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rPr>
              <a:t>(1）计算所需1.00mol/L</a:t>
            </a:r>
            <a:r>
              <a:rPr lang="en-US" alt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rPr>
              <a:t> </a:t>
            </a:r>
            <a:r>
              <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rPr>
              <a:t>NaCl溶液的体积并量取</a:t>
            </a:r>
            <a:endPar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000">
                <a:solidFill>
                  <a:schemeClr val="tx1"/>
                </a:solidFill>
                <a:latin typeface="微软雅黑" panose="020B0503020204020204" charset="-122"/>
                <a:ea typeface="微软雅黑" panose="020B0503020204020204" charset="-122"/>
                <a:cs typeface="微软雅黑" panose="020B0503020204020204" charset="-122"/>
              </a:rPr>
              <a:t>计算配制100mL</a:t>
            </a:r>
            <a:r>
              <a:rPr lang="en-US" altLang="zh-CN" sz="2000">
                <a:solidFill>
                  <a:schemeClr val="tx1"/>
                </a:solidFill>
                <a:latin typeface="微软雅黑" panose="020B0503020204020204" charset="-122"/>
                <a:ea typeface="微软雅黑" panose="020B0503020204020204" charset="-122"/>
                <a:cs typeface="微软雅黑" panose="020B0503020204020204" charset="-122"/>
              </a:rPr>
              <a:t> </a:t>
            </a:r>
            <a:r>
              <a:rPr lang="zh-CN" sz="2000">
                <a:solidFill>
                  <a:schemeClr val="tx1"/>
                </a:solidFill>
                <a:latin typeface="微软雅黑" panose="020B0503020204020204" charset="-122"/>
                <a:ea typeface="微软雅黑" panose="020B0503020204020204" charset="-122"/>
                <a:cs typeface="微软雅黑" panose="020B0503020204020204" charset="-122"/>
              </a:rPr>
              <a:t>0.50mol/L</a:t>
            </a:r>
            <a:r>
              <a:rPr lang="en-US" altLang="zh-CN" sz="2000">
                <a:solidFill>
                  <a:schemeClr val="tx1"/>
                </a:solidFill>
                <a:latin typeface="微软雅黑" panose="020B0503020204020204" charset="-122"/>
                <a:ea typeface="微软雅黑" panose="020B0503020204020204" charset="-122"/>
                <a:cs typeface="微软雅黑" panose="020B0503020204020204" charset="-122"/>
              </a:rPr>
              <a:t> </a:t>
            </a:r>
            <a:r>
              <a:rPr lang="zh-CN" sz="2000">
                <a:solidFill>
                  <a:schemeClr val="tx1"/>
                </a:solidFill>
                <a:latin typeface="微软雅黑" panose="020B0503020204020204" charset="-122"/>
                <a:ea typeface="微软雅黑" panose="020B0503020204020204" charset="-122"/>
                <a:cs typeface="微软雅黑" panose="020B0503020204020204" charset="-122"/>
              </a:rPr>
              <a:t>NaCl溶液所需1.00mol/L</a:t>
            </a:r>
            <a:r>
              <a:rPr lang="en-US" altLang="zh-CN" sz="2000">
                <a:solidFill>
                  <a:schemeClr val="tx1"/>
                </a:solidFill>
                <a:latin typeface="微软雅黑" panose="020B0503020204020204" charset="-122"/>
                <a:ea typeface="微软雅黑" panose="020B0503020204020204" charset="-122"/>
                <a:cs typeface="微软雅黑" panose="020B0503020204020204" charset="-122"/>
              </a:rPr>
              <a:t> </a:t>
            </a:r>
            <a:r>
              <a:rPr lang="zh-CN" sz="2000">
                <a:solidFill>
                  <a:schemeClr val="tx1"/>
                </a:solidFill>
                <a:latin typeface="微软雅黑" panose="020B0503020204020204" charset="-122"/>
                <a:ea typeface="微软雅黑" panose="020B0503020204020204" charset="-122"/>
                <a:cs typeface="微软雅黑" panose="020B0503020204020204" charset="-122"/>
              </a:rPr>
              <a:t>NaCl溶液的体积，用量筒量取所需体积后将其注入烧杯中。</a:t>
            </a:r>
            <a:endParaRPr lang="zh-CN" sz="2000">
              <a:solidFill>
                <a:schemeClr val="tx1"/>
              </a:solidFill>
              <a:latin typeface="微软雅黑" panose="020B0503020204020204" charset="-122"/>
              <a:ea typeface="微软雅黑" panose="020B0503020204020204" charset="-122"/>
              <a:cs typeface="微软雅黑" panose="020B0503020204020204" charset="-122"/>
            </a:endParaRPr>
          </a:p>
          <a:p>
            <a:pPr indent="457200" algn="l" fontAlgn="auto">
              <a:lnSpc>
                <a:spcPct val="150000"/>
              </a:lnSpc>
              <a:buClrTx/>
              <a:buSzTx/>
              <a:buFontTx/>
            </a:pPr>
            <a:r>
              <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rPr>
              <a:t>(2）将高浓度溶液稀释</a:t>
            </a:r>
            <a:endPar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000">
                <a:solidFill>
                  <a:schemeClr val="tx1"/>
                </a:solidFill>
                <a:latin typeface="微软雅黑" panose="020B0503020204020204" charset="-122"/>
                <a:ea typeface="微软雅黑" panose="020B0503020204020204" charset="-122"/>
                <a:cs typeface="微软雅黑" panose="020B0503020204020204" charset="-122"/>
              </a:rPr>
              <a:t>向盛有1.00mol/L</a:t>
            </a:r>
            <a:r>
              <a:rPr lang="en-US" altLang="zh-CN" sz="2000">
                <a:solidFill>
                  <a:schemeClr val="tx1"/>
                </a:solidFill>
                <a:latin typeface="微软雅黑" panose="020B0503020204020204" charset="-122"/>
                <a:ea typeface="微软雅黑" panose="020B0503020204020204" charset="-122"/>
                <a:cs typeface="微软雅黑" panose="020B0503020204020204" charset="-122"/>
              </a:rPr>
              <a:t> </a:t>
            </a:r>
            <a:r>
              <a:rPr lang="zh-CN" sz="2000">
                <a:solidFill>
                  <a:schemeClr val="tx1"/>
                </a:solidFill>
                <a:latin typeface="微软雅黑" panose="020B0503020204020204" charset="-122"/>
                <a:ea typeface="微软雅黑" panose="020B0503020204020204" charset="-122"/>
                <a:cs typeface="微软雅黑" panose="020B0503020204020204" charset="-122"/>
              </a:rPr>
              <a:t>NaCl溶液的烧杯中加入适量</a:t>
            </a:r>
            <a:r>
              <a:rPr lang="zh-CN" sz="2000">
                <a:latin typeface="微软雅黑" panose="020B0503020204020204" charset="-122"/>
                <a:ea typeface="微软雅黑" panose="020B0503020204020204" charset="-122"/>
                <a:cs typeface="微软雅黑" panose="020B0503020204020204" charset="-122"/>
                <a:sym typeface="+mn-ea"/>
              </a:rPr>
              <a:t>蒸馏水</a:t>
            </a:r>
            <a:r>
              <a:rPr lang="zh-CN" sz="2000">
                <a:solidFill>
                  <a:schemeClr val="tx1"/>
                </a:solidFill>
                <a:latin typeface="微软雅黑" panose="020B0503020204020204" charset="-122"/>
                <a:ea typeface="微软雅黑" panose="020B0503020204020204" charset="-122"/>
                <a:cs typeface="微软雅黑" panose="020B0503020204020204" charset="-122"/>
              </a:rPr>
              <a:t>，用玻璃棒慢慢搅动，使其混合均匀。</a:t>
            </a:r>
            <a:endParaRPr lang="zh-CN" sz="200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custDataLst>
              <p:tags r:id="rId8"/>
            </p:custDataLst>
          </p:nvPr>
        </p:nvSpPr>
        <p:spPr>
          <a:xfrm>
            <a:off x="821055" y="1365250"/>
            <a:ext cx="8209280" cy="460375"/>
          </a:xfrm>
          <a:prstGeom prst="rect">
            <a:avLst/>
          </a:prstGeom>
        </p:spPr>
        <p:style>
          <a:lnRef idx="0">
            <a:srgbClr val="FFFFFF"/>
          </a:lnRef>
          <a:fillRef idx="2">
            <a:schemeClr val="accent1"/>
          </a:fillRef>
          <a:effectRef idx="0">
            <a:srgbClr val="FFFFFF"/>
          </a:effectRef>
          <a:fontRef idx="minor">
            <a:schemeClr val="lt1"/>
          </a:fontRef>
        </p:style>
        <p:txBody>
          <a:bodyPr wrap="square">
            <a:spAutoFit/>
            <a:extLst>
              <a:ext uri="{4A0BC546-FE56-4ADE-93B0-CB8AF2F6F144}">
                <wpsdc:textFrameExt xmlns:wpsdc="http://www.wps.cn/officeDocument/2022/drawingmlCustomData" type="text"/>
              </a:ext>
            </a:extLst>
          </a:bodyPr>
          <a:p>
            <a:pPr algn="l"/>
            <a:r>
              <a:rPr lang="en-US" altLang="zh-CN" sz="2400" b="1">
                <a:latin typeface="Arial" panose="020B0604020202020204" pitchFamily="34" charset="0"/>
                <a:ea typeface="微软雅黑" panose="020B0503020204020204" charset="-122"/>
              </a:rPr>
              <a:t>2. </a:t>
            </a:r>
            <a:r>
              <a:rPr sz="2400" b="1">
                <a:latin typeface="Arial" panose="020B0604020202020204" pitchFamily="34" charset="0"/>
                <a:ea typeface="微软雅黑" panose="020B0503020204020204" charset="-122"/>
              </a:rPr>
              <a:t>用1.00mol/L</a:t>
            </a:r>
            <a:r>
              <a:rPr lang="en-US" sz="2400" b="1">
                <a:latin typeface="Arial" panose="020B0604020202020204" pitchFamily="34" charset="0"/>
                <a:ea typeface="微软雅黑" panose="020B0503020204020204" charset="-122"/>
              </a:rPr>
              <a:t> </a:t>
            </a:r>
            <a:r>
              <a:rPr sz="2400" b="1">
                <a:latin typeface="Arial" panose="020B0604020202020204" pitchFamily="34" charset="0"/>
                <a:ea typeface="微软雅黑" panose="020B0503020204020204" charset="-122"/>
              </a:rPr>
              <a:t>NaCl</a:t>
            </a:r>
            <a:r>
              <a:rPr lang="zh-CN" sz="2400" b="1">
                <a:latin typeface="Arial" panose="020B0604020202020204" pitchFamily="34" charset="0"/>
                <a:ea typeface="微软雅黑" panose="020B0503020204020204" charset="-122"/>
              </a:rPr>
              <a:t>溶液</a:t>
            </a:r>
            <a:r>
              <a:rPr sz="2400" b="1">
                <a:latin typeface="Arial" panose="020B0604020202020204" pitchFamily="34" charset="0"/>
                <a:ea typeface="微软雅黑" panose="020B0503020204020204" charset="-122"/>
              </a:rPr>
              <a:t>配制100mL</a:t>
            </a:r>
            <a:r>
              <a:rPr lang="en-US" sz="2400" b="1">
                <a:latin typeface="Arial" panose="020B0604020202020204" pitchFamily="34" charset="0"/>
                <a:ea typeface="微软雅黑" panose="020B0503020204020204" charset="-122"/>
              </a:rPr>
              <a:t> </a:t>
            </a:r>
            <a:r>
              <a:rPr sz="2400" b="1">
                <a:latin typeface="Arial" panose="020B0604020202020204" pitchFamily="34" charset="0"/>
                <a:ea typeface="微软雅黑" panose="020B0503020204020204" charset="-122"/>
              </a:rPr>
              <a:t>0.50mol/L</a:t>
            </a:r>
            <a:r>
              <a:rPr lang="en-US" sz="2400" b="1">
                <a:latin typeface="Arial" panose="020B0604020202020204" pitchFamily="34" charset="0"/>
                <a:ea typeface="微软雅黑" panose="020B0503020204020204" charset="-122"/>
              </a:rPr>
              <a:t> </a:t>
            </a:r>
            <a:r>
              <a:rPr sz="2400" b="1">
                <a:latin typeface="Arial" panose="020B0604020202020204" pitchFamily="34" charset="0"/>
                <a:ea typeface="微软雅黑" panose="020B0503020204020204" charset="-122"/>
              </a:rPr>
              <a:t>NaCl溶液</a:t>
            </a:r>
            <a:endParaRPr sz="2400" b="1">
              <a:latin typeface="Arial" panose="020B0604020202020204" pitchFamily="34" charset="0"/>
              <a:ea typeface="微软雅黑" panose="020B050302020402020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学生实验</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溶液的配制、稀释及其pH测定</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869950" y="1631950"/>
            <a:ext cx="10278110" cy="2491740"/>
          </a:xfrm>
          <a:prstGeom prst="rect">
            <a:avLst/>
          </a:prstGeom>
          <a:noFill/>
        </p:spPr>
        <p:txBody>
          <a:bodyPr wrap="square" rtlCol="0" anchor="t">
            <a:spAutoFit/>
          </a:bodyPr>
          <a:p>
            <a:pPr indent="457200" algn="l" fontAlgn="auto">
              <a:lnSpc>
                <a:spcPct val="150000"/>
              </a:lnSpc>
              <a:buClrTx/>
              <a:buSzTx/>
              <a:buFontTx/>
            </a:pPr>
            <a:r>
              <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sym typeface="+mn-ea"/>
              </a:rPr>
              <a:t>(3）转移到容量瓶中定容</a:t>
            </a:r>
            <a:endParaRPr lang="zh-CN" sz="2400" b="1">
              <a:solidFill>
                <a:schemeClr val="tx2">
                  <a:lumMod val="50000"/>
                  <a:lumOff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000">
                <a:latin typeface="微软雅黑" panose="020B0503020204020204" charset="-122"/>
                <a:ea typeface="微软雅黑" panose="020B0503020204020204" charset="-122"/>
                <a:cs typeface="微软雅黑" panose="020B0503020204020204" charset="-122"/>
                <a:sym typeface="+mn-ea"/>
              </a:rPr>
              <a:t>将烧杯中的NaCl溶液用玻璃棒小心引流到100mL</a:t>
            </a:r>
            <a:r>
              <a:rPr lang="en-US" altLang="zh-CN" sz="2000">
                <a:latin typeface="微软雅黑" panose="020B0503020204020204" charset="-122"/>
                <a:ea typeface="微软雅黑" panose="020B0503020204020204" charset="-122"/>
                <a:cs typeface="微软雅黑" panose="020B0503020204020204" charset="-122"/>
                <a:sym typeface="+mn-ea"/>
              </a:rPr>
              <a:t> </a:t>
            </a:r>
            <a:r>
              <a:rPr lang="zh-CN" sz="2000">
                <a:latin typeface="微软雅黑" panose="020B0503020204020204" charset="-122"/>
                <a:ea typeface="微软雅黑" panose="020B0503020204020204" charset="-122"/>
                <a:cs typeface="微软雅黑" panose="020B0503020204020204" charset="-122"/>
                <a:sym typeface="+mn-ea"/>
              </a:rPr>
              <a:t>容量瓶中，用少量蒸馏水洗涤烧杯和玻璃棒2-3次，洗涤液全部注入容量瓶中；轻轻振荡容量瓶，使溶液混合均匀。</a:t>
            </a:r>
            <a:endParaRPr lang="zh-CN" sz="2000">
              <a:solidFill>
                <a:schemeClr val="tx1"/>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000">
                <a:latin typeface="微软雅黑" panose="020B0503020204020204" charset="-122"/>
                <a:ea typeface="微软雅黑" panose="020B0503020204020204" charset="-122"/>
                <a:cs typeface="微软雅黑" panose="020B0503020204020204" charset="-122"/>
                <a:sym typeface="+mn-ea"/>
              </a:rPr>
              <a:t>继续缓慢向容量瓶中加入蒸馏水，当液面距离容量瓶刻度线1-2</a:t>
            </a:r>
            <a:r>
              <a:rPr lang="en-US" altLang="zh-CN" sz="2000">
                <a:latin typeface="微软雅黑" panose="020B0503020204020204" charset="-122"/>
                <a:ea typeface="微软雅黑" panose="020B0503020204020204" charset="-122"/>
                <a:cs typeface="微软雅黑" panose="020B0503020204020204" charset="-122"/>
                <a:sym typeface="+mn-ea"/>
              </a:rPr>
              <a:t> </a:t>
            </a:r>
            <a:r>
              <a:rPr lang="zh-CN" sz="2000">
                <a:latin typeface="微软雅黑" panose="020B0503020204020204" charset="-122"/>
                <a:ea typeface="微软雅黑" panose="020B0503020204020204" charset="-122"/>
                <a:cs typeface="微软雅黑" panose="020B0503020204020204" charset="-122"/>
                <a:sym typeface="+mn-ea"/>
              </a:rPr>
              <a:t>cm时，改用胶头滴管加蒸馏水至溶液的凹液面与刻度线相切；盖好瓶塞，反复上下颠倒，摇匀。</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学生实验</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溶液的配制、稀释及其pH测定</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4" name="文本框 13"/>
          <p:cNvSpPr txBox="1"/>
          <p:nvPr>
            <p:custDataLst>
              <p:tags r:id="rId7"/>
            </p:custDataLst>
          </p:nvPr>
        </p:nvSpPr>
        <p:spPr>
          <a:xfrm>
            <a:off x="716280" y="1628140"/>
            <a:ext cx="10797540" cy="1014730"/>
          </a:xfrm>
          <a:prstGeom prst="rect">
            <a:avLst/>
          </a:prstGeom>
          <a:noFill/>
        </p:spPr>
        <p:txBody>
          <a:bodyPr wrap="square" rtlCol="0">
            <a:spAutoFit/>
          </a:bodyPr>
          <a:p>
            <a:pPr indent="457200" fontAlgn="auto">
              <a:lnSpc>
                <a:spcPct val="150000"/>
              </a:lnSpc>
            </a:pPr>
            <a:endParaRPr sz="2000" b="1">
              <a:solidFill>
                <a:schemeClr val="accent1"/>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000">
                <a:solidFill>
                  <a:schemeClr val="tx1"/>
                </a:solidFill>
                <a:latin typeface="微软雅黑" panose="020B0503020204020204" charset="-122"/>
                <a:ea typeface="微软雅黑" panose="020B0503020204020204" charset="-122"/>
                <a:cs typeface="微软雅黑" panose="020B0503020204020204" charset="-122"/>
              </a:rPr>
              <a:t>请依据提供的实验用品（可自行增加），选择你感兴趣的物质，用pH试纸测定它们的pH。</a:t>
            </a:r>
            <a:endParaRPr lang="zh-CN" sz="200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custDataLst>
              <p:tags r:id="rId8"/>
            </p:custDataLst>
          </p:nvPr>
        </p:nvSpPr>
        <p:spPr>
          <a:xfrm>
            <a:off x="821055" y="1365250"/>
            <a:ext cx="2609215" cy="460375"/>
          </a:xfrm>
          <a:prstGeom prst="rect">
            <a:avLst/>
          </a:prstGeom>
        </p:spPr>
        <p:style>
          <a:lnRef idx="0">
            <a:srgbClr val="FFFFFF"/>
          </a:lnRef>
          <a:fillRef idx="2">
            <a:schemeClr val="accent1"/>
          </a:fillRef>
          <a:effectRef idx="0">
            <a:srgbClr val="FFFFFF"/>
          </a:effectRef>
          <a:fontRef idx="minor">
            <a:schemeClr val="lt1"/>
          </a:fontRef>
        </p:style>
        <p:txBody>
          <a:bodyPr wrap="square">
            <a:spAutoFit/>
            <a:extLst>
              <a:ext uri="{4A0BC546-FE56-4ADE-93B0-CB8AF2F6F144}">
                <wpsdc:textFrameExt xmlns:wpsdc="http://www.wps.cn/officeDocument/2022/drawingmlCustomData" type="text"/>
              </a:ext>
            </a:extLst>
          </a:bodyPr>
          <a:p>
            <a:pPr algn="l"/>
            <a:r>
              <a:rPr sz="2400" b="1">
                <a:latin typeface="Arial" panose="020B0604020202020204" pitchFamily="34" charset="0"/>
                <a:ea typeface="微软雅黑" panose="020B0503020204020204" charset="-122"/>
              </a:rPr>
              <a:t>3.溶液pH的测定</a:t>
            </a:r>
            <a:endParaRPr sz="2400" b="1">
              <a:latin typeface="Arial" panose="020B0604020202020204" pitchFamily="34" charset="0"/>
              <a:ea typeface="微软雅黑" panose="020B0503020204020204" charset="-122"/>
            </a:endParaRPr>
          </a:p>
        </p:txBody>
      </p:sp>
      <p:pic>
        <p:nvPicPr>
          <p:cNvPr id="5" name="图片 4"/>
          <p:cNvPicPr>
            <a:picLocks noChangeAspect="1"/>
          </p:cNvPicPr>
          <p:nvPr>
            <p:custDataLst>
              <p:tags r:id="rId9"/>
            </p:custDataLst>
          </p:nvPr>
        </p:nvPicPr>
        <p:blipFill>
          <a:blip r:embed="rId10"/>
          <a:stretch>
            <a:fillRect/>
          </a:stretch>
        </p:blipFill>
        <p:spPr>
          <a:xfrm>
            <a:off x="1562735" y="2722245"/>
            <a:ext cx="9104630" cy="1348105"/>
          </a:xfrm>
          <a:prstGeom prst="rect">
            <a:avLst/>
          </a:prstGeom>
        </p:spPr>
      </p:pic>
      <p:sp>
        <p:nvSpPr>
          <p:cNvPr id="7" name="文本框 6"/>
          <p:cNvSpPr txBox="1"/>
          <p:nvPr/>
        </p:nvSpPr>
        <p:spPr>
          <a:xfrm>
            <a:off x="872490" y="4516755"/>
            <a:ext cx="10147300" cy="1476375"/>
          </a:xfrm>
          <a:prstGeom prst="rect">
            <a:avLst/>
          </a:prstGeom>
          <a:noFill/>
        </p:spPr>
        <p:txBody>
          <a:bodyPr wrap="square" rtlCol="0" anchor="t">
            <a:spAutoFit/>
          </a:bodyPr>
          <a:p>
            <a:pPr indent="457200" fontAlgn="auto">
              <a:lnSpc>
                <a:spcPct val="150000"/>
              </a:lnSpc>
            </a:pPr>
            <a:r>
              <a:rPr lang="zh-CN" sz="2000" b="1">
                <a:latin typeface="微软雅黑" panose="020B0503020204020204" charset="-122"/>
                <a:ea typeface="微软雅黑" panose="020B0503020204020204" charset="-122"/>
                <a:cs typeface="微软雅黑" panose="020B0503020204020204" charset="-122"/>
                <a:sym typeface="+mn-ea"/>
              </a:rPr>
              <a:t>操作方法提示：</a:t>
            </a:r>
            <a:endParaRPr lang="zh-CN" sz="2000">
              <a:solidFill>
                <a:schemeClr val="tx1"/>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000">
                <a:latin typeface="微软雅黑" panose="020B0503020204020204" charset="-122"/>
                <a:ea typeface="微软雅黑" panose="020B0503020204020204" charset="-122"/>
                <a:cs typeface="微软雅黑" panose="020B0503020204020204" charset="-122"/>
                <a:sym typeface="+mn-ea"/>
              </a:rPr>
              <a:t>在洁净干燥的玻璃片或白瓷板上放一片pH试纸，用玻璃棒蘸取待测溶液，滴到试纸上，将试纸显示的颜色与pH标准比色卡对照，确定对应的pH。</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3" name="圆角矩形 2"/>
          <p:cNvSpPr/>
          <p:nvPr/>
        </p:nvSpPr>
        <p:spPr>
          <a:xfrm>
            <a:off x="732155" y="1757045"/>
            <a:ext cx="10106660" cy="3877310"/>
          </a:xfrm>
          <a:prstGeom prst="roundRect">
            <a:avLst/>
          </a:prstGeom>
          <a:solidFill>
            <a:schemeClr val="tx2">
              <a:lumMod val="50000"/>
              <a:lumOff val="50000"/>
            </a:schemeClr>
          </a:solidFill>
          <a:ln w="66675" cmpd="dbl">
            <a:solidFill>
              <a:schemeClr val="accent1">
                <a:shade val="5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学生实验</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溶液的配制、稀释及其pH测定</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4" name="文本框 13"/>
          <p:cNvSpPr txBox="1"/>
          <p:nvPr>
            <p:custDataLst>
              <p:tags r:id="rId7"/>
            </p:custDataLst>
          </p:nvPr>
        </p:nvSpPr>
        <p:spPr>
          <a:xfrm>
            <a:off x="1068070" y="1974215"/>
            <a:ext cx="9540240" cy="3351530"/>
          </a:xfrm>
          <a:prstGeom prst="rect">
            <a:avLst/>
          </a:prstGeom>
          <a:noFill/>
        </p:spPr>
        <p:txBody>
          <a:bodyPr wrap="square" rtlCol="0">
            <a:noAutofit/>
          </a:bodyPr>
          <a:p>
            <a:pPr indent="457200" fontAlgn="auto">
              <a:lnSpc>
                <a:spcPct val="150000"/>
              </a:lnSpc>
            </a:pPr>
            <a:r>
              <a:rPr lang="zh-CN" sz="2000" b="1">
                <a:solidFill>
                  <a:schemeClr val="bg1"/>
                </a:solidFill>
                <a:latin typeface="微软雅黑" panose="020B0503020204020204" charset="-122"/>
                <a:ea typeface="微软雅黑" panose="020B0503020204020204" charset="-122"/>
                <a:cs typeface="微软雅黑" panose="020B0503020204020204" charset="-122"/>
                <a:sym typeface="+mn-ea"/>
              </a:rPr>
              <a:t>1.在配置一定物质的量浓度的溶液过程中，容量瓶发挥了什么作用？</a:t>
            </a:r>
            <a:endParaRPr lang="zh-CN" sz="2000" b="1">
              <a:solidFill>
                <a:schemeClr val="bg1"/>
              </a:solidFill>
              <a:latin typeface="微软雅黑" panose="020B0503020204020204" charset="-122"/>
              <a:ea typeface="微软雅黑" panose="020B0503020204020204" charset="-122"/>
              <a:cs typeface="微软雅黑" panose="020B0503020204020204" charset="-122"/>
              <a:sym typeface="+mn-ea"/>
            </a:endParaRPr>
          </a:p>
          <a:p>
            <a:pPr indent="457200" fontAlgn="auto">
              <a:lnSpc>
                <a:spcPct val="150000"/>
              </a:lnSpc>
            </a:pPr>
            <a:r>
              <a:rPr lang="zh-CN" sz="2000" b="1">
                <a:solidFill>
                  <a:schemeClr val="bg1"/>
                </a:solidFill>
                <a:latin typeface="微软雅黑" panose="020B0503020204020204" charset="-122"/>
                <a:ea typeface="微软雅黑" panose="020B0503020204020204" charset="-122"/>
                <a:cs typeface="微软雅黑" panose="020B0503020204020204" charset="-122"/>
                <a:sym typeface="+mn-ea"/>
              </a:rPr>
              <a:t>2.为什么要用蒸馏水洗涤烧杯内壁和玻璃棒，并将洗涤液也注入容量瓶中？</a:t>
            </a:r>
            <a:endParaRPr lang="zh-CN" sz="2000" b="1">
              <a:solidFill>
                <a:schemeClr val="bg1"/>
              </a:solidFill>
              <a:latin typeface="微软雅黑" panose="020B0503020204020204" charset="-122"/>
              <a:ea typeface="微软雅黑" panose="020B0503020204020204" charset="-122"/>
              <a:cs typeface="微软雅黑" panose="020B0503020204020204" charset="-122"/>
              <a:sym typeface="+mn-ea"/>
            </a:endParaRPr>
          </a:p>
          <a:p>
            <a:pPr indent="457200" fontAlgn="auto">
              <a:lnSpc>
                <a:spcPct val="150000"/>
              </a:lnSpc>
            </a:pPr>
            <a:r>
              <a:rPr lang="zh-CN" sz="2000" b="1">
                <a:solidFill>
                  <a:schemeClr val="bg1"/>
                </a:solidFill>
                <a:latin typeface="微软雅黑" panose="020B0503020204020204" charset="-122"/>
                <a:ea typeface="微软雅黑" panose="020B0503020204020204" charset="-122"/>
                <a:cs typeface="微软雅黑" panose="020B0503020204020204" charset="-122"/>
                <a:sym typeface="+mn-ea"/>
              </a:rPr>
              <a:t>3.下列不规范的实验操作会对配制结果造成什么影响？</a:t>
            </a:r>
            <a:endParaRPr lang="zh-CN" sz="2000" b="1">
              <a:solidFill>
                <a:schemeClr val="bg1"/>
              </a:solidFill>
              <a:latin typeface="微软雅黑" panose="020B0503020204020204" charset="-122"/>
              <a:ea typeface="微软雅黑" panose="020B0503020204020204" charset="-122"/>
              <a:cs typeface="微软雅黑" panose="020B0503020204020204" charset="-122"/>
              <a:sym typeface="+mn-ea"/>
            </a:endParaRPr>
          </a:p>
          <a:p>
            <a:pPr indent="457200" fontAlgn="auto">
              <a:lnSpc>
                <a:spcPct val="150000"/>
              </a:lnSpc>
            </a:pPr>
            <a:r>
              <a:rPr lang="zh-CN" sz="2000" b="1">
                <a:solidFill>
                  <a:schemeClr val="bg1"/>
                </a:solidFill>
                <a:latin typeface="微软雅黑" panose="020B0503020204020204" charset="-122"/>
                <a:ea typeface="微软雅黑" panose="020B0503020204020204" charset="-122"/>
                <a:cs typeface="微软雅黑" panose="020B0503020204020204" charset="-122"/>
                <a:sym typeface="+mn-ea"/>
              </a:rPr>
              <a:t>(1）忘记用蒸馏水洗涤烧杯。</a:t>
            </a:r>
            <a:endParaRPr lang="zh-CN" sz="2000" b="1">
              <a:solidFill>
                <a:schemeClr val="bg1"/>
              </a:solidFill>
              <a:latin typeface="微软雅黑" panose="020B0503020204020204" charset="-122"/>
              <a:ea typeface="微软雅黑" panose="020B0503020204020204" charset="-122"/>
              <a:cs typeface="微软雅黑" panose="020B0503020204020204" charset="-122"/>
              <a:sym typeface="+mn-ea"/>
            </a:endParaRPr>
          </a:p>
          <a:p>
            <a:pPr indent="457200" fontAlgn="auto">
              <a:lnSpc>
                <a:spcPct val="150000"/>
              </a:lnSpc>
            </a:pPr>
            <a:r>
              <a:rPr lang="zh-CN" sz="2000" b="1">
                <a:solidFill>
                  <a:schemeClr val="bg1"/>
                </a:solidFill>
                <a:latin typeface="微软雅黑" panose="020B0503020204020204" charset="-122"/>
                <a:ea typeface="微软雅黑" panose="020B0503020204020204" charset="-122"/>
                <a:cs typeface="微软雅黑" panose="020B0503020204020204" charset="-122"/>
                <a:sym typeface="+mn-ea"/>
              </a:rPr>
              <a:t>(2）在向容量瓶中滴加蒸馏水时不小心超过了刻度线，倒出一部分溶液再重新加水至刻度线。</a:t>
            </a:r>
            <a:endParaRPr lang="zh-CN" sz="2000" b="1">
              <a:solidFill>
                <a:schemeClr val="bg1"/>
              </a:solidFill>
              <a:latin typeface="微软雅黑" panose="020B0503020204020204" charset="-122"/>
              <a:ea typeface="微软雅黑" panose="020B0503020204020204" charset="-122"/>
              <a:cs typeface="微软雅黑" panose="020B0503020204020204" charset="-122"/>
              <a:sym typeface="+mn-ea"/>
            </a:endParaRPr>
          </a:p>
          <a:p>
            <a:pPr indent="457200" fontAlgn="auto">
              <a:lnSpc>
                <a:spcPct val="150000"/>
              </a:lnSpc>
            </a:pPr>
            <a:r>
              <a:rPr lang="zh-CN" sz="2000" b="1">
                <a:solidFill>
                  <a:schemeClr val="bg1"/>
                </a:solidFill>
                <a:latin typeface="微软雅黑" panose="020B0503020204020204" charset="-122"/>
                <a:ea typeface="微软雅黑" panose="020B0503020204020204" charset="-122"/>
                <a:cs typeface="微软雅黑" panose="020B0503020204020204" charset="-122"/>
                <a:sym typeface="+mn-ea"/>
              </a:rPr>
              <a:t>(3）俯视或仰视容量瓶刻度线进行定容。</a:t>
            </a:r>
            <a:endParaRPr lang="zh-CN" sz="2000" b="1">
              <a:solidFill>
                <a:schemeClr val="bg1"/>
              </a:solidFill>
              <a:latin typeface="微软雅黑" panose="020B0503020204020204" charset="-122"/>
              <a:ea typeface="微软雅黑" panose="020B0503020204020204" charset="-122"/>
              <a:cs typeface="微软雅黑" panose="020B0503020204020204" charset="-122"/>
              <a:sym typeface="+mn-ea"/>
            </a:endParaRPr>
          </a:p>
          <a:p>
            <a:pPr indent="457200" fontAlgn="auto">
              <a:lnSpc>
                <a:spcPct val="150000"/>
              </a:lnSpc>
            </a:pPr>
            <a:endParaRPr lang="zh-CN" sz="2000" b="1">
              <a:solidFill>
                <a:schemeClr val="bg1"/>
              </a:solidFill>
              <a:latin typeface="微软雅黑" panose="020B0503020204020204" charset="-122"/>
              <a:ea typeface="微软雅黑" panose="020B0503020204020204" charset="-122"/>
              <a:cs typeface="微软雅黑" panose="020B0503020204020204" charset="-122"/>
              <a:sym typeface="+mn-ea"/>
            </a:endParaRPr>
          </a:p>
        </p:txBody>
      </p:sp>
      <p:sp>
        <p:nvSpPr>
          <p:cNvPr id="5" name="矩形 4"/>
          <p:cNvSpPr/>
          <p:nvPr/>
        </p:nvSpPr>
        <p:spPr>
          <a:xfrm>
            <a:off x="1190625" y="1438910"/>
            <a:ext cx="1699895" cy="535305"/>
          </a:xfrm>
          <a:prstGeom prst="rect">
            <a:avLst/>
          </a:prstGeom>
          <a:solidFill>
            <a:srgbClr val="91ACE0"/>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文本框 3"/>
          <p:cNvSpPr txBox="1"/>
          <p:nvPr/>
        </p:nvSpPr>
        <p:spPr>
          <a:xfrm>
            <a:off x="1347470" y="1479550"/>
            <a:ext cx="1955800" cy="460375"/>
          </a:xfrm>
          <a:prstGeom prst="rect">
            <a:avLst/>
          </a:prstGeom>
        </p:spPr>
        <p:txBody>
          <a:bodyPr wrap="square">
            <a:spAutoFit/>
            <a:extLst>
              <a:ext uri="{4A0BC546-FE56-4ADE-93B0-CB8AF2F6F144}">
                <wpsdc:textFrameExt xmlns:wpsdc="http://www.wps.cn/officeDocument/2022/drawingmlCustomData" type="text"/>
              </a:ext>
            </a:extLst>
          </a:bodyPr>
          <a:p>
            <a:pPr algn="l"/>
            <a:r>
              <a:rPr lang="zh-CN" altLang="en-US" sz="2400" b="1">
                <a:solidFill>
                  <a:schemeClr val="bg1"/>
                </a:solidFill>
                <a:latin typeface="Arial" panose="020B0604020202020204" pitchFamily="34" charset="0"/>
                <a:ea typeface="微软雅黑" panose="020B0503020204020204" charset="-122"/>
              </a:rPr>
              <a:t>观察思考</a:t>
            </a:r>
            <a:endParaRPr lang="zh-CN" altLang="en-US" sz="2400" b="1">
              <a:solidFill>
                <a:schemeClr val="bg1"/>
              </a:solidFill>
              <a:latin typeface="Arial" panose="020B0604020202020204" pitchFamily="34" charset="0"/>
              <a:ea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TEMPLATE_THUMBS_INDEX" val="1、4、7、9、12、16、21、24、25、26、27、30、35、39、42、43"/>
  <p:tag name="KSO_WM_SLIDE_ID" val="custom20204411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411"/>
  <p:tag name="KSO_WM_SLIDE_LAYOUT" val="a_b"/>
  <p:tag name="KSO_WM_SLIDE_LAYOUT_CNT" val="1_3"/>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COMMONDATA" val="eyJoZGlkIjoiNmZjMGM2NTdiODU4YWI0ZTBhYjQ1ODVlMTNhMjI5OGYifQ=="/>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1640</Words>
  <Application>WPS 演示</Application>
  <PresentationFormat>宽屏</PresentationFormat>
  <Paragraphs>109</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宋体</vt:lpstr>
      <vt:lpstr>Wingdings</vt:lpstr>
      <vt:lpstr>微软雅黑</vt:lpstr>
      <vt:lpstr>华文行楷</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WPS_1695177536</cp:lastModifiedBy>
  <cp:revision>74</cp:revision>
  <dcterms:created xsi:type="dcterms:W3CDTF">2023-09-22T08:13:00Z</dcterms:created>
  <dcterms:modified xsi:type="dcterms:W3CDTF">2024-01-10T01:37:17Z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32B77B421B7242BD937B116B4C4A4D6D_13</vt:lpwstr>
  </property>
  <property fmtid="{D5CDD505-2E9C-101B-9397-08002B2CF9AE}" pid="3" name="KSOProductBuildVer">
    <vt:lpwstr>2052-12.1.0.16120</vt:lpwstr>
  </property>
</Properties>
</file>