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259" r:id="rId5"/>
    <p:sldId id="266" r:id="rId6"/>
    <p:sldId id="301" r:id="rId7"/>
    <p:sldId id="302" r:id="rId8"/>
    <p:sldId id="303" r:id="rId9"/>
    <p:sldId id="304" r:id="rId10"/>
    <p:sldId id="305" r:id="rId11"/>
    <p:sldId id="312" r:id="rId12"/>
    <p:sldId id="313" r:id="rId13"/>
    <p:sldId id="314" r:id="rId14"/>
    <p:sldId id="315" r:id="rId15"/>
    <p:sldId id="316" r:id="rId16"/>
  </p:sldIdLst>
  <p:sldSz cx="12192000" cy="6858000"/>
  <p:notesSz cx="6858000" cy="9144000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gs" Target="tags/tag89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../media/image2.png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image" Target="../media/image2.png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tags" Target="../tags/tag68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image" Target="../media/image2.png"/><Relationship Id="rId4" Type="http://schemas.openxmlformats.org/officeDocument/2006/relationships/tags" Target="../tags/tag78.xml"/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image" Target="../media/image2.png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image" Target="../media/image2.png"/><Relationship Id="rId5" Type="http://schemas.openxmlformats.org/officeDocument/2006/relationships/tags" Target="../tags/tag10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3.png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image" Target="../media/image2.png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4.png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32.xml"/><Relationship Id="rId7" Type="http://schemas.openxmlformats.org/officeDocument/2006/relationships/tags" Target="../tags/tag31.xml"/><Relationship Id="rId6" Type="http://schemas.openxmlformats.org/officeDocument/2006/relationships/tags" Target="../tags/tag30.xml"/><Relationship Id="rId5" Type="http://schemas.openxmlformats.org/officeDocument/2006/relationships/image" Target="../media/image2.png"/><Relationship Id="rId4" Type="http://schemas.openxmlformats.org/officeDocument/2006/relationships/tags" Target="../tags/tag29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image" Target="../media/image2.png"/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image" Target="../media/image2.png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6.png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image" Target="../media/image2.png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1" Type="http://schemas.openxmlformats.org/officeDocument/2006/relationships/slideLayout" Target="../slideLayouts/slideLayout1.xml"/><Relationship Id="rId10" Type="http://schemas.openxmlformats.org/officeDocument/2006/relationships/image" Target="../media/image7.png"/><Relationship Id="rId1" Type="http://schemas.openxmlformats.org/officeDocument/2006/relationships/tags" Target="../tags/tag47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61.xml"/><Relationship Id="rId7" Type="http://schemas.openxmlformats.org/officeDocument/2006/relationships/tags" Target="../tags/tag60.xml"/><Relationship Id="rId6" Type="http://schemas.openxmlformats.org/officeDocument/2006/relationships/tags" Target="../tags/tag59.xml"/><Relationship Id="rId5" Type="http://schemas.openxmlformats.org/officeDocument/2006/relationships/image" Target="../media/image2.png"/><Relationship Id="rId4" Type="http://schemas.openxmlformats.org/officeDocument/2006/relationships/tags" Target="../tags/tag58.xml"/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-412750" y="2041843"/>
            <a:ext cx="8128000" cy="304609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化学实验基本操作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algn="l"/>
            <a:endParaRPr lang="zh-CN" altLang="en-US" sz="4800" b="1" spc="4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635000" y="1365250"/>
            <a:ext cx="1055306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3200" b="1" noProof="0" dirty="0">
                <a:ln>
                  <a:noFill/>
                </a:ln>
                <a:solidFill>
                  <a:srgbClr val="5B9BD5"/>
                </a:solidFill>
                <a:effectLst/>
                <a:highlight>
                  <a:srgbClr val="FFFF00"/>
                </a:highlight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安全提示</a:t>
            </a:r>
            <a:r>
              <a:rPr lang="zh-CN" sz="3200" b="1" noProof="0" dirty="0">
                <a:ln>
                  <a:noFill/>
                </a:ln>
                <a:solidFill>
                  <a:srgbClr val="5B9BD5"/>
                </a:solidFill>
                <a:effectLst/>
                <a:highlight>
                  <a:srgbClr val="FFFF00"/>
                </a:highlight>
                <a:uLnTx/>
                <a:uFillTx/>
                <a:latin typeface="微软雅黑" panose="020B0503020204020204" charset="-122"/>
                <a:ea typeface="微软雅黑" panose="020B0503020204020204" charset="-122"/>
              </a:rPr>
              <a:t>！！</a:t>
            </a:r>
            <a:endParaRPr lang="zh-CN" sz="3200" b="1" noProof="0" dirty="0">
              <a:ln>
                <a:noFill/>
              </a:ln>
              <a:solidFill>
                <a:srgbClr val="5B9BD5"/>
              </a:solidFill>
              <a:effectLst/>
              <a:highlight>
                <a:srgbClr val="FFFF00"/>
              </a:highlight>
              <a:uLnTx/>
              <a:uFillTx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highlight>
                <a:srgbClr val="FFFF00"/>
              </a:highlight>
              <a:uLnTx/>
              <a:uFillTx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1.实验室应时刻准备好灭火物品，包括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灭火器、灭火沙、防火毯、石棉布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等，进入实验室后应认真观察，了解这些灭火物品的摆放位置和使用方法。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2.灭火应在确保自身安全的情况下进行。如果身上衣物不慎着火，应立即将其脱掉，并浸入水中或用湿布盖灭；若燃烧面积较大且不易脱掉，需躺在地上翻滚以达到灭火效果。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594995" y="1243965"/>
            <a:ext cx="1092390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2.烫伤或烧伤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烫伤或烧伤时，较轻微的情况下可用洁净冷水做降温处理，然后涂上烫伤药膏（若出现水泡，尽量不要弄破）；情况严重需及时就医。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594995" y="3054985"/>
            <a:ext cx="1092390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3.酸或碱等腐蚀性药</a:t>
            </a:r>
            <a:r>
              <a:rPr lang="zh-CN"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品灼伤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若不慎被酸灼伤，应立即用大量水冲洗，然后用3%-5%的NaHC</a:t>
            </a: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O</a:t>
            </a:r>
            <a:r>
              <a:rPr lang="zh-CN" altLang="en-US" sz="2000" baseline="-25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溶液冲洗；若不慎被碱灼伤，应立即用大量水冲洗，然后涂抹1%的硼酸。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716280" y="1365250"/>
            <a:ext cx="429577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五、知道常见废弃物处理办法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623570" y="1969770"/>
            <a:ext cx="1055306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化学实验中产生的废气、废液、废渣（简称“三废”），不可随意排放到空气或下水道中，应根据其性质特点进行吸收处理或收集在指定的容器中，集中安全处置。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.废气的处理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对于少量的废气，可通过通风橱经空气稀释后直接排出。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对于大量有毒、有害的废气，应通过溶解法、燃烧法、吸附法等进行吸收处理，不得直接向室内外排放。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530860" y="1041400"/>
            <a:ext cx="10988040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2.废液的处理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对于酸、碱、氧化剂或还原剂的废液，应分别收集，在混合无危险时利用酸碱中和或氧化还原法少量多次混合后再排放。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对于有机废液，不需要回收利用的可做焚烧处理，注意含卤素的有机废液需处理焚烧后的尾气；具有回收利用价值的，可萃取分液或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蒸馏后回收。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530860" y="3659505"/>
            <a:ext cx="1088961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3.废渣的处理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对于钠、钾、自磷等易燃物，不可随意丢弃，以免引起火灾，可以回收至原试剂瓶。对于难溶物或含有重金属的固体废渣，应送至环保部门进一步处理，不可随意排放。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noFill/>
        <a:effectLst/>
      </p:bgPr>
    </p:bg>
    <p:spTree>
      <p:nvGrpSpPr>
        <p:cNvPr id="1" name=""/>
        <p:cNvGrpSpPr/>
        <p:nvPr/>
      </p:nvGrpSpPr>
      <p:grpSpPr/>
      <p:grpSp>
        <p:nvGrpSpPr>
          <p:cNvPr id="5" name="组合 4"/>
          <p:cNvGrpSpPr/>
          <p:nvPr/>
        </p:nvGrpSpPr>
        <p:grpSpPr>
          <a:xfrm>
            <a:off x="730250" y="1694180"/>
            <a:ext cx="1387475" cy="518160"/>
            <a:chOff x="904" y="2630"/>
            <a:chExt cx="2185" cy="816"/>
          </a:xfrm>
        </p:grpSpPr>
        <p:sp>
          <p:nvSpPr>
            <p:cNvPr id="4" name="圆角矩形 3"/>
            <p:cNvSpPr/>
            <p:nvPr/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1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2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3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4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7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8"/>
            </p:custDataLst>
          </p:nvPr>
        </p:nvSpPr>
        <p:spPr>
          <a:xfrm>
            <a:off x="1359170" y="2435156"/>
            <a:ext cx="9129758" cy="3151034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lnSpc>
                <a:spcPct val="20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1.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学会药品的取用、物质的加热等基本操作技能，形成良好的实验习惯。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2.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能识别常见易燃、易爆化学品的安全标识，了解防火与灭火常识。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200000"/>
              </a:lnSpc>
            </a:pPr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3.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知道常见化学实验废弃物的处理方法，树立安全和环保意识。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1055" y="1209675"/>
            <a:ext cx="3505200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一、练习基本实验技能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7"/>
            </p:custDataLst>
          </p:nvPr>
        </p:nvSpPr>
        <p:spPr>
          <a:xfrm>
            <a:off x="906145" y="1807845"/>
            <a:ext cx="10492105" cy="23590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400" b="1" dirty="0"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2400" b="1" dirty="0">
                <a:solidFill>
                  <a:schemeClr val="accent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药品的取用</a:t>
            </a:r>
            <a:endParaRPr lang="zh-CN" altLang="en-US" sz="2400" b="1" dirty="0">
              <a:solidFill>
                <a:schemeClr val="accent1"/>
              </a:solidFill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4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en-US" altLang="zh-CN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(1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）固体药品的取用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取用粉末状固体需使用药匙或纸槽，取用块状固体需使用镊子。取用时，首先将试管平放，再将盛有药品的药匙（纸槽）或夹持块状固体的镊子伸入试管中，然后将试管直立，使药品缓缓滑至试管底部。</a:t>
            </a:r>
            <a:endParaRPr lang="en-US" altLang="zh-CN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2513330" y="4446905"/>
            <a:ext cx="6950710" cy="155702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6720" y="942975"/>
            <a:ext cx="1109218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(2）液体药品的取用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向试管中倾倒液体时应先取下瓶塞，并将其倒放在桌面上然后手心对着标签拿起瓶子，使瓶口紧靠试管口，再将液体缓缓倒入试管。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用胶头滴管滴加液体时，胶头滴管应垂悬在试管口上方避免接触试管。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用量筒量取液体时应使量筒倾斜且紧挨瓶口，缓缓倒入液体至接近所量刻度时将量筒放平，视线平视所量刻度，改用胶头滴管逐滴滴加直至达到所要量取的体积，注意视线要与量筒内凹液面的最低点保持水平。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indent="457200" fontAlgn="auto">
              <a:lnSpc>
                <a:spcPct val="150000"/>
              </a:lnSpc>
            </a:pP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2651760" y="4057650"/>
            <a:ext cx="6861175" cy="21259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16280" y="1151255"/>
            <a:ext cx="10726420" cy="38430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2.物质的加热</a:t>
            </a: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cs typeface="+mn-cs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液体加热时需注意试管中液体的体积不得超过试管容积的1/3，将试管夹夹持在离试管口约1/3处，使试管倾斜，随后将试管预热，加热过程中应不断上下稍稍移动试管。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sym typeface="+mn-ea"/>
              </a:rPr>
              <a:t>固体加热时应先放置好酒精灯，然后根据酒精灯火焰高度将盛有药品的试管固定在铁架台上，试管口应略向下倾斜；加热时先将试管均匀加热，然后将酒精灯固定在有药品的部位加热。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3263265" y="3834130"/>
            <a:ext cx="5170170" cy="24720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7"/>
            </p:custDataLst>
          </p:nvPr>
        </p:nvSpPr>
        <p:spPr>
          <a:xfrm>
            <a:off x="716280" y="1563370"/>
            <a:ext cx="10587355" cy="24314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sz="3200" b="1" i="0" u="none" strike="noStrike" kern="1200" cap="none" spc="0" normalizeH="0" baseline="0" noProof="0" dirty="0">
                <a:ln>
                  <a:noFill/>
                </a:ln>
                <a:solidFill>
                  <a:srgbClr val="5B9BD5"/>
                </a:solidFill>
                <a:effectLst/>
                <a:highlight>
                  <a:srgbClr val="FFFF00"/>
                </a:highlight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安全提示！！</a:t>
            </a:r>
            <a:endParaRPr kumimoji="0" lang="zh-CN" sz="24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highlight>
                <a:srgbClr val="FFFF00"/>
              </a:highligh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sz="2400" b="1" i="0" u="none" strike="noStrike" kern="1200" cap="none" spc="0" normalizeH="0" baseline="0" noProof="0" dirty="0">
              <a:ln>
                <a:noFill/>
              </a:ln>
              <a:solidFill>
                <a:srgbClr val="5B9BD5"/>
              </a:solidFill>
              <a:effectLst/>
              <a:highlight>
                <a:srgbClr val="FFFF00"/>
              </a:highlight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1.在使用酒精灯前务必认真检查酒精灯内酒精的量，一般控制在酒精灯容量的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1/3至2/3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。切忌向燃着的酒精灯内添加酒精，也不能用燃着的酒精灯点燃另一个酒精灯。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2.给试管中液体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加热时</a:t>
            </a:r>
            <a:r>
              <a:rPr lang="zh-CN" altLang="en-US" sz="2000" b="1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切忌</a:t>
            </a: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将管口对准自己或他人，避免液体沸腾溅出伤人。不要碰触刚加热完的试管，以免烫伤。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821055" y="1209675"/>
            <a:ext cx="286448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二、探究实验训练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247015" y="1916430"/>
            <a:ext cx="8658225" cy="36785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探究碳酸钙的热稳定性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实验用品：</a:t>
            </a:r>
            <a:endParaRPr lang="zh-CN" altLang="en-US" sz="2000" b="1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碳酸钙粉末，石灰水，试管，烧杯，药匙，酒精灯，导管，橡胶塞，铁架台。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实验步骤：</a:t>
            </a:r>
            <a:endParaRPr lang="zh-CN" altLang="en-US" sz="2000" b="1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1.取适量碳酸钙粉末于干燥洁净的试管中，再向烧杯中倒入一定量的澄清石灰水。按照自下而上、从左到右的顺序组装好实验装置（如图所示），然后用酒精灯加热试管，观察并记录实验现象。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  <a:p>
            <a:pPr marL="0" marR="0" lvl="0" indent="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2.实验结束后，先将导管从液体中移出，再熄灭酒精灯，以防止出现倒吸。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8855075" y="2661920"/>
            <a:ext cx="3310255" cy="21875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716280" y="1209675"/>
            <a:ext cx="429577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三、认识化学</a:t>
            </a:r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品安全使用标识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819785" y="1864995"/>
            <a:ext cx="10553065" cy="129286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化学品具有各种各样的性质，其中一些性质可能会带来危险，如燃烧、爆炸、腐蚀、毒害等。为了避免危险的发生，我们需要认识一些化学品安全使用标识。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2692400" y="3157855"/>
            <a:ext cx="6619875" cy="25812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3270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学生实验：化学实验基本操作</a:t>
            </a:r>
            <a:endParaRPr lang="zh-CN" altLang="en-US"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716280" y="1365250"/>
            <a:ext cx="4866005" cy="460375"/>
          </a:xfrm>
          <a:prstGeom prst="rect">
            <a:avLst/>
          </a:prstGeom>
        </p:spPr>
        <p:style>
          <a:lnRef idx="0">
            <a:srgbClr val="FFFFFF"/>
          </a:lnRef>
          <a:fillRef idx="2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wrap="square"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2400" b="1">
                <a:latin typeface="Arial" panose="020B0604020202020204" pitchFamily="34" charset="0"/>
                <a:ea typeface="微软雅黑" panose="020B0503020204020204" charset="-122"/>
              </a:rPr>
              <a:t>四、了解实验室突发事件应对措施</a:t>
            </a:r>
            <a:endParaRPr lang="zh-CN" altLang="en-US" sz="2400" b="1"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553085" y="2091055"/>
            <a:ext cx="10965815" cy="356298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sz="2400" b="1" noProof="0" dirty="0">
                <a:ln>
                  <a:noFill/>
                </a:ln>
                <a:solidFill>
                  <a:srgbClr val="5B9BD5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1.着火</a:t>
            </a:r>
            <a:endParaRPr sz="2400" b="1" noProof="0" dirty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 lvl="0" indent="457200" algn="l" defTabSz="914400" rt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000" dirty="0"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</a:rPr>
              <a:t>实验室一旦发生火情，应立即切断电源，并将附近的可燃物移走，防止燃烧继续扩大。如果火势不大，可用石棉布、湿抹布等材料盖灭；若火势较大，应选择合适的灭火器进行灭火，并及时与消防部门联系。</a:t>
            </a:r>
            <a:endParaRPr lang="zh-CN" altLang="en-US" sz="2000" dirty="0"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COMMONDATA" val="eyJoZGlkIjoiNmZjMGM2NTdiODU4YWI0ZTBhYjQ1ODVlMTNhMjI5OGYifQ==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2351</Words>
  <Application>WPS 演示</Application>
  <PresentationFormat>宽屏</PresentationFormat>
  <Paragraphs>155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1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23</cp:revision>
  <dcterms:created xsi:type="dcterms:W3CDTF">2023-09-22T08:13:00Z</dcterms:created>
  <dcterms:modified xsi:type="dcterms:W3CDTF">2023-11-07T02:45:05Z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C7AF2A9A99C247D688C7BD54A5112908_13</vt:lpwstr>
  </property>
  <property fmtid="{D5CDD505-2E9C-101B-9397-08002B2CF9AE}" pid="3" name="KSOProductBuildVer">
    <vt:lpwstr>2052-12.1.0.15712</vt:lpwstr>
  </property>
</Properties>
</file>