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2" r:id="rId3"/>
    <p:sldId id="259" r:id="rId5"/>
    <p:sldId id="266" r:id="rId6"/>
    <p:sldId id="276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6" r:id="rId15"/>
    <p:sldId id="297" r:id="rId16"/>
    <p:sldId id="298" r:id="rId17"/>
    <p:sldId id="299" r:id="rId18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6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2" Type="http://schemas.openxmlformats.org/officeDocument/2006/relationships/tags" Target="tags/tag105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image" Target="../media/image8.png"/><Relationship Id="rId8" Type="http://schemas.openxmlformats.org/officeDocument/2006/relationships/tags" Target="../tags/tag68.xml"/><Relationship Id="rId7" Type="http://schemas.openxmlformats.org/officeDocument/2006/relationships/tags" Target="../tags/tag67.xml"/><Relationship Id="rId6" Type="http://schemas.openxmlformats.org/officeDocument/2006/relationships/tags" Target="../tags/tag66.xml"/><Relationship Id="rId5" Type="http://schemas.openxmlformats.org/officeDocument/2006/relationships/image" Target="../media/image2.png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62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75.xml"/><Relationship Id="rId7" Type="http://schemas.openxmlformats.org/officeDocument/2006/relationships/tags" Target="../tags/tag74.xml"/><Relationship Id="rId6" Type="http://schemas.openxmlformats.org/officeDocument/2006/relationships/tags" Target="../tags/tag73.xml"/><Relationship Id="rId5" Type="http://schemas.openxmlformats.org/officeDocument/2006/relationships/image" Target="../media/image2.png"/><Relationship Id="rId4" Type="http://schemas.openxmlformats.org/officeDocument/2006/relationships/tags" Target="../tags/tag72.xml"/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" Type="http://schemas.openxmlformats.org/officeDocument/2006/relationships/tags" Target="../tags/tag6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81.xml"/><Relationship Id="rId6" Type="http://schemas.openxmlformats.org/officeDocument/2006/relationships/tags" Target="../tags/tag80.xml"/><Relationship Id="rId5" Type="http://schemas.openxmlformats.org/officeDocument/2006/relationships/image" Target="../media/image2.png"/><Relationship Id="rId4" Type="http://schemas.openxmlformats.org/officeDocument/2006/relationships/tags" Target="../tags/tag79.xml"/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tags" Target="../tags/tag88.xml"/><Relationship Id="rId7" Type="http://schemas.openxmlformats.org/officeDocument/2006/relationships/tags" Target="../tags/tag87.xml"/><Relationship Id="rId6" Type="http://schemas.openxmlformats.org/officeDocument/2006/relationships/tags" Target="../tags/tag86.xml"/><Relationship Id="rId5" Type="http://schemas.openxmlformats.org/officeDocument/2006/relationships/image" Target="../media/image2.png"/><Relationship Id="rId4" Type="http://schemas.openxmlformats.org/officeDocument/2006/relationships/tags" Target="../tags/tag85.xml"/><Relationship Id="rId3" Type="http://schemas.openxmlformats.org/officeDocument/2006/relationships/tags" Target="../tags/tag84.xml"/><Relationship Id="rId2" Type="http://schemas.openxmlformats.org/officeDocument/2006/relationships/tags" Target="../tags/tag83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82.xml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tags" Target="../tags/tag96.xml"/><Relationship Id="rId8" Type="http://schemas.openxmlformats.org/officeDocument/2006/relationships/tags" Target="../tags/tag95.xml"/><Relationship Id="rId7" Type="http://schemas.openxmlformats.org/officeDocument/2006/relationships/tags" Target="../tags/tag94.xml"/><Relationship Id="rId6" Type="http://schemas.openxmlformats.org/officeDocument/2006/relationships/tags" Target="../tags/tag93.xml"/><Relationship Id="rId5" Type="http://schemas.openxmlformats.org/officeDocument/2006/relationships/image" Target="../media/image2.png"/><Relationship Id="rId4" Type="http://schemas.openxmlformats.org/officeDocument/2006/relationships/tags" Target="../tags/tag92.xml"/><Relationship Id="rId3" Type="http://schemas.openxmlformats.org/officeDocument/2006/relationships/tags" Target="../tags/tag91.xml"/><Relationship Id="rId2" Type="http://schemas.openxmlformats.org/officeDocument/2006/relationships/tags" Target="../tags/tag90.xml"/><Relationship Id="rId11" Type="http://schemas.openxmlformats.org/officeDocument/2006/relationships/slideLayout" Target="../slideLayouts/slideLayout1.xml"/><Relationship Id="rId10" Type="http://schemas.openxmlformats.org/officeDocument/2006/relationships/image" Target="../media/image10.png"/><Relationship Id="rId1" Type="http://schemas.openxmlformats.org/officeDocument/2006/relationships/tags" Target="../tags/tag89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tags" Target="../tags/tag103.xml"/><Relationship Id="rId8" Type="http://schemas.openxmlformats.org/officeDocument/2006/relationships/image" Target="../media/image11.png"/><Relationship Id="rId7" Type="http://schemas.openxmlformats.org/officeDocument/2006/relationships/tags" Target="../tags/tag102.xml"/><Relationship Id="rId6" Type="http://schemas.openxmlformats.org/officeDocument/2006/relationships/tags" Target="../tags/tag101.xml"/><Relationship Id="rId5" Type="http://schemas.openxmlformats.org/officeDocument/2006/relationships/image" Target="../media/image2.png"/><Relationship Id="rId4" Type="http://schemas.openxmlformats.org/officeDocument/2006/relationships/tags" Target="../tags/tag100.xml"/><Relationship Id="rId3" Type="http://schemas.openxmlformats.org/officeDocument/2006/relationships/tags" Target="../tags/tag99.xml"/><Relationship Id="rId2" Type="http://schemas.openxmlformats.org/officeDocument/2006/relationships/tags" Target="../tags/tag98.xml"/><Relationship Id="rId12" Type="http://schemas.openxmlformats.org/officeDocument/2006/relationships/slideLayout" Target="../slideLayouts/slideLayout1.xml"/><Relationship Id="rId11" Type="http://schemas.openxmlformats.org/officeDocument/2006/relationships/tags" Target="../tags/tag104.xml"/><Relationship Id="rId10" Type="http://schemas.openxmlformats.org/officeDocument/2006/relationships/image" Target="../media/image12.png"/><Relationship Id="rId1" Type="http://schemas.openxmlformats.org/officeDocument/2006/relationships/tags" Target="../tags/tag97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3.xml"/><Relationship Id="rId8" Type="http://schemas.openxmlformats.org/officeDocument/2006/relationships/tags" Target="../tags/tag12.xml"/><Relationship Id="rId7" Type="http://schemas.openxmlformats.org/officeDocument/2006/relationships/image" Target="../media/image2.png"/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1" Type="http://schemas.openxmlformats.org/officeDocument/2006/relationships/slideLayout" Target="../slideLayouts/slideLayout1.xml"/><Relationship Id="rId10" Type="http://schemas.openxmlformats.org/officeDocument/2006/relationships/tags" Target="../tags/tag14.xml"/><Relationship Id="rId1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21.xml"/><Relationship Id="rId8" Type="http://schemas.openxmlformats.org/officeDocument/2006/relationships/image" Target="../media/image3.png"/><Relationship Id="rId7" Type="http://schemas.openxmlformats.org/officeDocument/2006/relationships/tags" Target="../tags/tag20.xml"/><Relationship Id="rId6" Type="http://schemas.openxmlformats.org/officeDocument/2006/relationships/tags" Target="../tags/tag19.xml"/><Relationship Id="rId5" Type="http://schemas.openxmlformats.org/officeDocument/2006/relationships/image" Target="../media/image2.png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tags" Target="../tags/tag26.xml"/><Relationship Id="rId5" Type="http://schemas.openxmlformats.org/officeDocument/2006/relationships/image" Target="../media/image2.png"/><Relationship Id="rId4" Type="http://schemas.openxmlformats.org/officeDocument/2006/relationships/tags" Target="../tags/tag25.xml"/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tags" Target="../tags/tag33.xml"/><Relationship Id="rId7" Type="http://schemas.openxmlformats.org/officeDocument/2006/relationships/tags" Target="../tags/tag32.xml"/><Relationship Id="rId6" Type="http://schemas.openxmlformats.org/officeDocument/2006/relationships/tags" Target="../tags/tag31.xml"/><Relationship Id="rId5" Type="http://schemas.openxmlformats.org/officeDocument/2006/relationships/image" Target="../media/image2.png"/><Relationship Id="rId4" Type="http://schemas.openxmlformats.org/officeDocument/2006/relationships/tags" Target="../tags/tag30.xml"/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27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5.png"/><Relationship Id="rId8" Type="http://schemas.openxmlformats.org/officeDocument/2006/relationships/tags" Target="../tags/tag40.xml"/><Relationship Id="rId7" Type="http://schemas.openxmlformats.org/officeDocument/2006/relationships/tags" Target="../tags/tag39.xml"/><Relationship Id="rId6" Type="http://schemas.openxmlformats.org/officeDocument/2006/relationships/tags" Target="../tags/tag38.xml"/><Relationship Id="rId5" Type="http://schemas.openxmlformats.org/officeDocument/2006/relationships/image" Target="../media/image2.png"/><Relationship Id="rId4" Type="http://schemas.openxmlformats.org/officeDocument/2006/relationships/tags" Target="../tags/tag37.xml"/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34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image" Target="../media/image6.png"/><Relationship Id="rId8" Type="http://schemas.openxmlformats.org/officeDocument/2006/relationships/tags" Target="../tags/tag47.xml"/><Relationship Id="rId7" Type="http://schemas.openxmlformats.org/officeDocument/2006/relationships/tags" Target="../tags/tag46.xml"/><Relationship Id="rId6" Type="http://schemas.openxmlformats.org/officeDocument/2006/relationships/tags" Target="../tags/tag45.xml"/><Relationship Id="rId5" Type="http://schemas.openxmlformats.org/officeDocument/2006/relationships/image" Target="../media/image2.png"/><Relationship Id="rId4" Type="http://schemas.openxmlformats.org/officeDocument/2006/relationships/tags" Target="../tags/tag44.xml"/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4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53.xml"/><Relationship Id="rId6" Type="http://schemas.openxmlformats.org/officeDocument/2006/relationships/tags" Target="../tags/tag52.xml"/><Relationship Id="rId5" Type="http://schemas.openxmlformats.org/officeDocument/2006/relationships/image" Target="../media/image2.png"/><Relationship Id="rId4" Type="http://schemas.openxmlformats.org/officeDocument/2006/relationships/tags" Target="../tags/tag51.xml"/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tags" Target="../tags/tag48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61.xml"/><Relationship Id="rId8" Type="http://schemas.openxmlformats.org/officeDocument/2006/relationships/tags" Target="../tags/tag60.xml"/><Relationship Id="rId7" Type="http://schemas.openxmlformats.org/officeDocument/2006/relationships/tags" Target="../tags/tag59.xml"/><Relationship Id="rId6" Type="http://schemas.openxmlformats.org/officeDocument/2006/relationships/tags" Target="../tags/tag58.xml"/><Relationship Id="rId5" Type="http://schemas.openxmlformats.org/officeDocument/2006/relationships/image" Target="../media/image2.png"/><Relationship Id="rId4" Type="http://schemas.openxmlformats.org/officeDocument/2006/relationships/tags" Target="../tags/tag57.xml"/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1" Type="http://schemas.openxmlformats.org/officeDocument/2006/relationships/slideLayout" Target="../slideLayouts/slideLayout1.xml"/><Relationship Id="rId10" Type="http://schemas.openxmlformats.org/officeDocument/2006/relationships/image" Target="../media/image7.png"/><Relationship Id="rId1" Type="http://schemas.openxmlformats.org/officeDocument/2006/relationships/tags" Target="../tags/tag5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-412750" y="2274888"/>
            <a:ext cx="8128000" cy="230695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itle"/>
              </a:ext>
            </a:extLst>
          </a:bodyPr>
          <a:p>
            <a:pPr algn="ctr"/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主题</a:t>
            </a: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一</a:t>
            </a:r>
            <a:endParaRPr lang="zh-CN" altLang="en-US" sz="4800" b="1" dirty="0">
              <a:solidFill>
                <a:srgbClr val="363D44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algn="ctr"/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原子结构与化学键</a:t>
            </a:r>
            <a:endParaRPr lang="zh-CN" altLang="en-US" sz="4800" b="1" dirty="0">
              <a:solidFill>
                <a:srgbClr val="363D44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algn="l"/>
            <a:endParaRPr lang="zh-CN" altLang="en-US" sz="4800" b="1" spc="4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0" y="6453505"/>
            <a:ext cx="12193271" cy="473710"/>
            <a:chOff x="-1" y="10163"/>
            <a:chExt cx="19159" cy="746"/>
          </a:xfrm>
        </p:grpSpPr>
        <p:sp>
          <p:nvSpPr>
            <p:cNvPr id="21" name="矩形 20"/>
            <p:cNvSpPr/>
            <p:nvPr>
              <p:custDataLst>
                <p:tags r:id="rId2"/>
              </p:custDataLst>
            </p:nvPr>
          </p:nvSpPr>
          <p:spPr>
            <a:xfrm>
              <a:off x="-1" y="10210"/>
              <a:ext cx="19159" cy="64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2" name="文本框 21"/>
            <p:cNvSpPr txBox="1"/>
            <p:nvPr>
              <p:custDataLst>
                <p:tags r:id="rId3"/>
              </p:custDataLst>
            </p:nvPr>
          </p:nvSpPr>
          <p:spPr>
            <a:xfrm>
              <a:off x="2140" y="10270"/>
              <a:ext cx="6400" cy="580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l"/>
              <a:r>
                <a:rPr lang="zh-CN" altLang="en-US" sz="1800">
                  <a:solidFill>
                    <a:schemeClr val="bg1"/>
                  </a:solidFill>
                  <a:latin typeface="华文行楷" panose="02010800040101010101" charset="-122"/>
                  <a:ea typeface="华文行楷" panose="02010800040101010101" charset="-122"/>
                </a:rPr>
                <a:t>山东科学技术出版社</a:t>
              </a:r>
              <a:endPara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endParaRPr>
            </a:p>
          </p:txBody>
        </p:sp>
        <p:sp>
          <p:nvSpPr>
            <p:cNvPr id="24" name="文本框 23"/>
            <p:cNvSpPr txBox="1"/>
            <p:nvPr>
              <p:custDataLst>
                <p:tags r:id="rId4"/>
              </p:custDataLst>
            </p:nvPr>
          </p:nvSpPr>
          <p:spPr>
            <a:xfrm>
              <a:off x="11740" y="10275"/>
              <a:ext cx="6400" cy="531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l"/>
              <a:r>
                <a:rPr lang="zh-CN" altLang="en-US" sz="16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</a:rPr>
                <a:t>网址：http://www.lkj.com.cn/</a:t>
              </a:r>
              <a:endPara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  <p:pic>
          <p:nvPicPr>
            <p:cNvPr id="6" name="图片 5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>
              <a:off x="8540" y="10163"/>
              <a:ext cx="835" cy="746"/>
            </a:xfrm>
            <a:prstGeom prst="rect">
              <a:avLst/>
            </a:prstGeom>
            <a:noFill/>
          </p:spPr>
        </p:pic>
      </p:grpSp>
    </p:spTree>
    <p:custDataLst>
      <p:tags r:id="rId7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原子结构与化学键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化学键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7"/>
            </p:custDataLst>
          </p:nvPr>
        </p:nvSpPr>
        <p:spPr>
          <a:xfrm>
            <a:off x="1190625" y="1644650"/>
            <a:ext cx="9862820" cy="12471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l" fontAlgn="auto">
              <a:lnSpc>
                <a:spcPct val="150000"/>
              </a:lnSpc>
            </a:pP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与氯化铀的形成不同氢分子、氯分子、氯化氢分子等并不能通过原子间得失电子来形成。以氯分子为例进行分析，氯原子的最外层电子数为7</a:t>
            </a: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两个氯原子各获得1个电子才可达到最外层8电子稳定结构，而氯原子间又难以发生电子的得失。那么，它们是怎样结合在一起的呢？在这种情况下，两个氯原子各提供1个电子，形成一对共用电子，如此，二者就都能形成最外层8电子稳定结构。用电子式表示这一过程为：</a:t>
            </a:r>
            <a:endParaRPr lang="en-US" altLang="zh-CN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2819400" y="4384675"/>
            <a:ext cx="6359525" cy="106743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原子结构与化学键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化学键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7"/>
            </p:custDataLst>
          </p:nvPr>
        </p:nvSpPr>
        <p:spPr>
          <a:xfrm>
            <a:off x="1068070" y="1243965"/>
            <a:ext cx="10233660" cy="350456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l" fontAlgn="auto">
              <a:lnSpc>
                <a:spcPct val="150000"/>
              </a:lnSpc>
            </a:pP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像氯分子这样原子之间</a:t>
            </a:r>
            <a:r>
              <a:rPr lang="en-US" altLang="zh-CN" sz="2000" dirty="0"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通过共用电子所形成的强烈的相互作用</a:t>
            </a: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叫作</a:t>
            </a:r>
            <a:r>
              <a:rPr lang="en-US" altLang="zh-CN" sz="2000" b="1" dirty="0"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共价键</a:t>
            </a: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。以共价键形成的化合物叫作</a:t>
            </a:r>
            <a:r>
              <a:rPr lang="en-US" altLang="zh-CN" sz="2000" b="1" dirty="0"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共价化合物</a:t>
            </a: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。非金属氢化物（如HCl、H</a:t>
            </a:r>
            <a:r>
              <a:rPr lang="en-US" altLang="zh-CN" sz="2000" baseline="-25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、NH</a:t>
            </a:r>
            <a:r>
              <a:rPr lang="en-US" altLang="zh-CN" sz="2000" baseline="-25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）、非金属氧化物（如CO</a:t>
            </a:r>
            <a:r>
              <a:rPr lang="en-US" altLang="zh-CN" sz="2000" baseline="-25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、SO</a:t>
            </a:r>
            <a:r>
              <a:rPr lang="en-US" altLang="zh-CN" sz="2000" baseline="-25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）、含氧酸（如H</a:t>
            </a:r>
            <a:r>
              <a:rPr lang="en-US" altLang="zh-CN" sz="2000" baseline="-25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</a:t>
            </a: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lang="en-US" altLang="zh-CN" sz="2000" baseline="-25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、HN</a:t>
            </a: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lang="en-US" altLang="zh-CN" sz="2000" baseline="-25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）、大多数有机化合物（如</a:t>
            </a: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甲烷</a:t>
            </a: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、乙醇）都是共价化合物。</a:t>
            </a:r>
            <a:endParaRPr lang="en-US" altLang="zh-CN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通常，在化学上用短线“-”表示1对共用电子，如氯分子可以表示为Cl-Cl、水分子可以表示为H-O-H</a:t>
            </a: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这种表示分子组成的方式称为结构式</a:t>
            </a: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8"/>
            </p:custDataLst>
          </p:nvPr>
        </p:nvSpPr>
        <p:spPr>
          <a:xfrm>
            <a:off x="1068705" y="4181475"/>
            <a:ext cx="10088880" cy="230187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l" fontAlgn="auto">
              <a:lnSpc>
                <a:spcPct val="150000"/>
              </a:lnSpc>
            </a:pPr>
            <a:r>
              <a:rPr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通过对NaCl、Cl</a:t>
            </a:r>
            <a:r>
              <a:rPr sz="2000" baseline="-25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形成过程的分析我们可以看到，原子结合成分子时原子之间存在着相互作用。人们把这种相邻原子之间的强烈的相互作用叫作</a:t>
            </a:r>
            <a:r>
              <a:rPr sz="2000" b="1" dirty="0"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化学键</a:t>
            </a:r>
            <a:r>
              <a:rPr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r>
              <a:rPr sz="2000" dirty="0"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离子键和共价键是两种常见的化学键。</a:t>
            </a:r>
            <a:endParaRPr sz="2000" dirty="0"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流程图: 多文档 2"/>
          <p:cNvSpPr/>
          <p:nvPr/>
        </p:nvSpPr>
        <p:spPr>
          <a:xfrm>
            <a:off x="1023620" y="1492885"/>
            <a:ext cx="10495280" cy="3814445"/>
          </a:xfrm>
          <a:prstGeom prst="flowChartMultidocument">
            <a:avLst/>
          </a:prstGeom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原子结构与化学键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化学键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7"/>
            </p:custDataLst>
          </p:nvPr>
        </p:nvSpPr>
        <p:spPr>
          <a:xfrm>
            <a:off x="1122045" y="2140585"/>
            <a:ext cx="8627745" cy="24447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ctr" fontAlgn="auto">
              <a:lnSpc>
                <a:spcPct val="150000"/>
              </a:lnSpc>
            </a:pPr>
            <a:r>
              <a:rPr lang="zh-CN" altLang="en-US" sz="2400" b="1" dirty="0"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分子间作用力</a:t>
            </a:r>
            <a:endParaRPr lang="en-US" altLang="zh-CN" sz="2400" b="1" dirty="0"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r>
              <a:rPr sz="2000" b="1" dirty="0"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降温加压时气体会液化，降温时液体会凝固，这些事实表明分子之间也存在着相互作用，这种相互作用称为分子间作用力。荷兰物理学家范德华最早对其进行了研究，所以最初人们把这类分子间作用力称为范德华力。范德华力比化学键弱很多，它对物质的熔点、沸点等有重要影响。</a:t>
            </a:r>
            <a:endParaRPr sz="2000" b="1" dirty="0"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原子结构与化学键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化学键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7"/>
            </p:custDataLst>
          </p:nvPr>
        </p:nvSpPr>
        <p:spPr>
          <a:xfrm>
            <a:off x="667385" y="1656080"/>
            <a:ext cx="6332220" cy="33483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fontAlgn="auto">
              <a:lnSpc>
                <a:spcPct val="150000"/>
              </a:lnSpc>
            </a:pP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氢键是除范德华力之外的另一种分子间作用力。它比一般的范德华力强，但比化学键弱。水分子之间存在着氢键，且因态水中相邻水分子间通过氢键形成规则的网状结构，导致水分子间平均距离交大，因此，冰的微观结构中空隙较大，表现在宏观性质上即与等质量的液态水相比，冰的体积膨胀。</a:t>
            </a:r>
            <a:endParaRPr lang="en-US" altLang="zh-CN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      </a:t>
            </a: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结合信息资料，思考一下，冰为什么能浮在水面上？</a:t>
            </a: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7318375" y="1943100"/>
            <a:ext cx="4200525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圆角矩形 2"/>
          <p:cNvSpPr/>
          <p:nvPr/>
        </p:nvSpPr>
        <p:spPr>
          <a:xfrm>
            <a:off x="4697730" y="713105"/>
            <a:ext cx="2159000" cy="779780"/>
          </a:xfrm>
          <a:prstGeom prst="roundRect">
            <a:avLst/>
          </a:prstGeom>
          <a:solidFill>
            <a:schemeClr val="bg1"/>
          </a:solidFill>
          <a:ln w="41275" cmpd="sng">
            <a:solidFill>
              <a:schemeClr val="accent1">
                <a:shade val="50000"/>
              </a:schemeClr>
            </a:solidFill>
            <a:prstDash val="lgDash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原子结构与化学键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2" name="文本框 11"/>
          <p:cNvSpPr txBox="1"/>
          <p:nvPr>
            <p:custDataLst>
              <p:tags r:id="rId7"/>
            </p:custDataLst>
          </p:nvPr>
        </p:nvSpPr>
        <p:spPr>
          <a:xfrm>
            <a:off x="4748258" y="816638"/>
            <a:ext cx="2066374" cy="5835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知识归纳</a:t>
            </a:r>
            <a:endParaRPr kumimoji="0" lang="zh-CN" altLang="en-US" sz="3200" b="1" i="0" u="none" strike="noStrike" kern="1200" cap="none" spc="0" normalizeH="0" baseline="0" noProof="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>
            <p:custDataLst>
              <p:tags r:id="rId8"/>
            </p:custDataLst>
          </p:nvPr>
        </p:nvSpPr>
        <p:spPr>
          <a:xfrm>
            <a:off x="5027930" y="2302510"/>
            <a:ext cx="7164070" cy="2399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2000" b="1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质量数</a:t>
            </a: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：质量数（</a:t>
            </a: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A</a:t>
            </a: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）＝质子数（</a:t>
            </a: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Z)</a:t>
            </a: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＋中子数（</a:t>
            </a: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N</a:t>
            </a: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）。</a:t>
            </a: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核外电子排布</a:t>
            </a: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：电子是按照一定规律在不同的电子层上运动的，它总是尽可能地先从内层排起，排满一层后再填充下一层。</a:t>
            </a: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离子键</a:t>
            </a: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：存在于阴、阳离子之间的强烈的相互作用。</a:t>
            </a: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共价键</a:t>
            </a: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：原子之间通过共用电子所形成的强烈的相互作用</a:t>
            </a:r>
            <a:r>
              <a:rPr lang="zh-CN" altLang="en-US" sz="180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239395" y="1920240"/>
            <a:ext cx="4649470" cy="345948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原子结构与化学键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408940" y="1211580"/>
            <a:ext cx="2857500" cy="6032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5027930" y="1860550"/>
            <a:ext cx="7047865" cy="2884170"/>
          </a:xfrm>
          <a:prstGeom prst="rect">
            <a:avLst/>
          </a:prstGeom>
        </p:spPr>
      </p:pic>
      <p:sp>
        <p:nvSpPr>
          <p:cNvPr id="18" name="文本框 17"/>
          <p:cNvSpPr txBox="1"/>
          <p:nvPr>
            <p:custDataLst>
              <p:tags r:id="rId11"/>
            </p:custDataLst>
          </p:nvPr>
        </p:nvSpPr>
        <p:spPr>
          <a:xfrm>
            <a:off x="612775" y="2116455"/>
            <a:ext cx="3857625" cy="27990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>
              <a:lnSpc>
                <a:spcPct val="150000"/>
              </a:lnSpc>
            </a:pPr>
            <a:r>
              <a:rPr lang="zh-CN" altLang="en-US" sz="2000" dirty="0">
                <a:solidFill>
                  <a:prstClr val="black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元素周期表是元素周期律的具体表现形式，元素的原子结构与元素在元素周期表中的位置、元素的性质紧密相关。</a:t>
            </a:r>
            <a:endParaRPr lang="zh-CN" altLang="en-US" sz="2000" dirty="0">
              <a:solidFill>
                <a:prstClr val="black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7" name="圆角矩形 6"/>
          <p:cNvSpPr/>
          <p:nvPr/>
        </p:nvSpPr>
        <p:spPr>
          <a:xfrm>
            <a:off x="1005840" y="4202430"/>
            <a:ext cx="10013315" cy="1781175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4152265" y="830580"/>
            <a:ext cx="36277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  </a:t>
            </a:r>
            <a:r>
              <a:rPr lang="zh-CN" altLang="en-US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化学键</a:t>
            </a:r>
            <a:endParaRPr lang="zh-CN" altLang="en-US" sz="3200" b="1" dirty="0">
              <a:ln w="15875"/>
              <a:solidFill>
                <a:schemeClr val="tx2">
                  <a:lumMod val="50000"/>
                  <a:lumOff val="50000"/>
                </a:schemeClr>
              </a:solidFill>
              <a:effectLst/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730250" y="1694180"/>
            <a:ext cx="1387475" cy="518160"/>
            <a:chOff x="904" y="2630"/>
            <a:chExt cx="2185" cy="816"/>
          </a:xfrm>
        </p:grpSpPr>
        <p:sp>
          <p:nvSpPr>
            <p:cNvPr id="4" name="圆角矩形 3"/>
            <p:cNvSpPr/>
            <p:nvPr/>
          </p:nvSpPr>
          <p:spPr>
            <a:xfrm>
              <a:off x="904" y="2630"/>
              <a:ext cx="2163" cy="816"/>
            </a:xfrm>
            <a:prstGeom prst="round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文本框 16"/>
            <p:cNvSpPr txBox="1"/>
            <p:nvPr>
              <p:custDataLst>
                <p:tags r:id="rId2"/>
              </p:custDataLst>
            </p:nvPr>
          </p:nvSpPr>
          <p:spPr>
            <a:xfrm>
              <a:off x="1023" y="2723"/>
              <a:ext cx="2066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学习目标</a:t>
              </a:r>
              <a:endParaRPr lang="zh-CN" altLang="en-US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3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4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5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8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原子结构与化学键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9"/>
            </p:custDataLst>
          </p:nvPr>
        </p:nvSpPr>
        <p:spPr>
          <a:xfrm>
            <a:off x="1219835" y="2439035"/>
            <a:ext cx="1045146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1.知道微观粒子之间存在着相互作用，建立化学键的概念。</a:t>
            </a:r>
            <a:endParaRPr lang="en-US" altLang="zh-CN" sz="2000" dirty="0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2.认识离子键与共价键的形成过程知道离子化合物与共价化合物。</a:t>
            </a:r>
            <a:endParaRPr lang="en-US" altLang="zh-CN" sz="2000" dirty="0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3.理解化学反应的实质。</a:t>
            </a:r>
            <a:endParaRPr lang="en-US" altLang="zh-CN" sz="2000" dirty="0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4" name="文本框 13"/>
          <p:cNvSpPr txBox="1"/>
          <p:nvPr>
            <p:custDataLst>
              <p:tags r:id="rId10"/>
            </p:custDataLst>
          </p:nvPr>
        </p:nvSpPr>
        <p:spPr>
          <a:xfrm>
            <a:off x="1399540" y="4345305"/>
            <a:ext cx="935799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5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目前人类发现和合成的物质已超过1亿种，这些物质归根结底都是由原子通过一定的方式相互结合形成的。那么，一个个小小的原子为什么能够相互结合，又是怎样结合形成了世界上如此丰富多彩的物质呢？</a:t>
            </a:r>
            <a:endParaRPr lang="en-US" altLang="zh-CN" sz="2000" dirty="0"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6596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原子结构与化学键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化学键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21055" y="1209675"/>
            <a:ext cx="2002790" cy="460375"/>
          </a:xfrm>
          <a:prstGeom prst="rect">
            <a:avLst/>
          </a:prstGeom>
        </p:spPr>
        <p:style>
          <a:lnRef idx="0">
            <a:srgbClr val="FFFFFF"/>
          </a:lnRef>
          <a:fillRef idx="2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2400" b="1">
                <a:latin typeface="Arial" panose="020B0604020202020204" pitchFamily="34" charset="0"/>
                <a:ea typeface="微软雅黑" panose="020B0503020204020204" charset="-122"/>
              </a:rPr>
              <a:t>一、离子键</a:t>
            </a:r>
            <a:endParaRPr lang="zh-CN" altLang="en-US" sz="24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2129790" y="3028315"/>
            <a:ext cx="7381240" cy="3039110"/>
            <a:chOff x="3336" y="4949"/>
            <a:chExt cx="11624" cy="4786"/>
          </a:xfrm>
        </p:grpSpPr>
        <p:sp>
          <p:nvSpPr>
            <p:cNvPr id="7" name="圆角矩形 6"/>
            <p:cNvSpPr/>
            <p:nvPr/>
          </p:nvSpPr>
          <p:spPr>
            <a:xfrm>
              <a:off x="3336" y="4949"/>
              <a:ext cx="11625" cy="4786"/>
            </a:xfrm>
            <a:prstGeom prst="roundRect">
              <a:avLst/>
            </a:prstGeom>
            <a:noFill/>
            <a:ln w="66675" cmpd="sng">
              <a:solidFill>
                <a:schemeClr val="accent1">
                  <a:shade val="50000"/>
                </a:schemeClr>
              </a:solidFill>
              <a:prstDash val="lgDash"/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5" name="图片 4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8"/>
            <a:stretch>
              <a:fillRect/>
            </a:stretch>
          </p:blipFill>
          <p:spPr>
            <a:xfrm>
              <a:off x="3625" y="5137"/>
              <a:ext cx="10991" cy="4373"/>
            </a:xfrm>
            <a:prstGeom prst="rect">
              <a:avLst/>
            </a:prstGeom>
          </p:spPr>
        </p:pic>
      </p:grpSp>
      <p:sp>
        <p:nvSpPr>
          <p:cNvPr id="10" name="文本框 9"/>
          <p:cNvSpPr txBox="1"/>
          <p:nvPr>
            <p:custDataLst>
              <p:tags r:id="rId9"/>
            </p:custDataLst>
          </p:nvPr>
        </p:nvSpPr>
        <p:spPr>
          <a:xfrm>
            <a:off x="1068070" y="1809750"/>
            <a:ext cx="9872980" cy="21996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食盐是我们十分熟悉的物质，它的主要成分是氯化钠。下面，我们就以氯化钠的形成过程为例来探索物质构成的奥秘。</a:t>
            </a:r>
            <a:endParaRPr lang="en-US" altLang="zh-CN" sz="2000" dirty="0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5" name="流程图: 顺序访问存储器 4"/>
          <p:cNvSpPr/>
          <p:nvPr/>
        </p:nvSpPr>
        <p:spPr>
          <a:xfrm>
            <a:off x="1477645" y="1908175"/>
            <a:ext cx="8965565" cy="2771140"/>
          </a:xfrm>
          <a:prstGeom prst="flowChartMagneticTape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原子结构与化学键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化学键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77390" y="2590800"/>
            <a:ext cx="809815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457200" algn="l" fontAlgn="auto">
              <a:lnSpc>
                <a:spcPct val="150000"/>
              </a:lnSpc>
            </a:pPr>
            <a:r>
              <a:rPr lang="zh-CN" altLang="en-US" sz="2400" b="1" dirty="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钠</a:t>
            </a:r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和氯气在点燃的条件下反应，生成了氯化钠。从微观角度分析，这一反应过程是如何发生的呢</a:t>
            </a:r>
            <a:r>
              <a:rPr lang="zh-CN" altLang="en-US" sz="2400" b="1" dirty="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？</a:t>
            </a:r>
            <a:endParaRPr lang="zh-CN" altLang="en-US" sz="2400" b="1" dirty="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原子结构与化学键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化学键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7"/>
            </p:custDataLst>
          </p:nvPr>
        </p:nvSpPr>
        <p:spPr>
          <a:xfrm>
            <a:off x="811530" y="2004695"/>
            <a:ext cx="6216015" cy="20447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l" fontAlgn="auto">
              <a:lnSpc>
                <a:spcPct val="150000"/>
              </a:lnSpc>
            </a:pP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我们知道，金属钠是由钠原子构成的，氯气分子是由氯原子构成的，而氯化钠固体则是由带正电荷的钠离子(Na</a:t>
            </a:r>
            <a:r>
              <a:rPr lang="en-US" altLang="zh-CN" sz="2000" baseline="30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）和带负电荷的氯离子（Cl</a:t>
            </a:r>
            <a:r>
              <a:rPr lang="en-US" altLang="zh-CN" sz="2000" baseline="30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）结合形成的（图1-14）。</a:t>
            </a:r>
            <a:endParaRPr lang="en-US" altLang="zh-CN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7454900" y="1778000"/>
            <a:ext cx="3218180" cy="249745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原子结构与化学键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化学键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7"/>
            </p:custDataLst>
          </p:nvPr>
        </p:nvSpPr>
        <p:spPr>
          <a:xfrm>
            <a:off x="716280" y="1467485"/>
            <a:ext cx="6504305" cy="20447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l" fontAlgn="auto">
              <a:lnSpc>
                <a:spcPct val="150000"/>
              </a:lnSpc>
            </a:pP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依据钠原子和氯原子的核外电子排布，钠原子最外层电子数为1，容易失去1个电子达到8电子稳定结构；氯原子最外层电子数为7，容易得到1个电子达到8电子稳定结构。因此，在氯化钠的形成过程中，钠原子最外层的1个电子转移到了氯原子的最外层上，由此形成带正电荷的Na</a:t>
            </a:r>
            <a:r>
              <a:rPr lang="en-US" altLang="zh-CN" sz="2000" baseline="30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和带负电荷的Cl</a:t>
            </a:r>
            <a:r>
              <a:rPr lang="en-US" altLang="zh-CN" sz="2000" baseline="30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－</a:t>
            </a: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。这两种带相反电荷的离子通过静电作用结合在一起，从而形成了稳定的化合物一一氧化钠，如图1-15所示。</a:t>
            </a:r>
            <a:endParaRPr lang="en-US" altLang="zh-CN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7657465" y="1365250"/>
            <a:ext cx="3233420" cy="419989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原子结构与化学键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化学键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7"/>
            </p:custDataLst>
          </p:nvPr>
        </p:nvSpPr>
        <p:spPr>
          <a:xfrm>
            <a:off x="1190625" y="1931670"/>
            <a:ext cx="9408795" cy="12471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l" fontAlgn="auto">
              <a:lnSpc>
                <a:spcPct val="150000"/>
              </a:lnSpc>
            </a:pP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如果用电子式（由元素符号及用于表示最外层电子的“·”或“×”组成的式子）来表示氯化</a:t>
            </a: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钠</a:t>
            </a: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的形成过程：</a:t>
            </a:r>
            <a:endParaRPr lang="en-US" altLang="zh-CN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1846580" y="3127375"/>
            <a:ext cx="8229600" cy="108648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原子结构与化学键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化学键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7"/>
            </p:custDataLst>
          </p:nvPr>
        </p:nvSpPr>
        <p:spPr>
          <a:xfrm>
            <a:off x="981075" y="2077085"/>
            <a:ext cx="9954260" cy="12471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l" fontAlgn="auto">
              <a:lnSpc>
                <a:spcPct val="150000"/>
              </a:lnSpc>
            </a:pP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人们将这种存在于阴、阳离子之间的强烈的相互作用称为</a:t>
            </a:r>
            <a:r>
              <a:rPr lang="en-US" altLang="zh-CN" sz="2000" b="1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离子键</a:t>
            </a: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，由离子键结合而形成的化合物叫作</a:t>
            </a:r>
            <a:r>
              <a:rPr lang="en-US" altLang="zh-CN" sz="2000" b="1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离子化合物</a:t>
            </a: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。通常，活泼的金属（如</a:t>
            </a: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钾</a:t>
            </a: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钠</a:t>
            </a: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镁</a:t>
            </a: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等）与活泼的非金属（如氯、</a:t>
            </a: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溴</a:t>
            </a: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碘</a:t>
            </a: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等）化合时，能形成离子键。绝大多数盐、强碱和活泼金属氧化物都是离子化合物，如KCl、NaOH、MgO等。</a:t>
            </a:r>
            <a:endParaRPr lang="en-US" altLang="zh-CN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原子结构与化学键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化学键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7"/>
            </p:custDataLst>
          </p:nvPr>
        </p:nvSpPr>
        <p:spPr>
          <a:xfrm>
            <a:off x="821055" y="1243965"/>
            <a:ext cx="2002790" cy="460375"/>
          </a:xfrm>
          <a:prstGeom prst="rect">
            <a:avLst/>
          </a:prstGeom>
        </p:spPr>
        <p:style>
          <a:lnRef idx="0">
            <a:srgbClr val="FFFFFF"/>
          </a:lnRef>
          <a:fillRef idx="2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2400" b="1">
                <a:latin typeface="Arial" panose="020B0604020202020204" pitchFamily="34" charset="0"/>
                <a:ea typeface="微软雅黑" panose="020B0503020204020204" charset="-122"/>
              </a:rPr>
              <a:t>二、</a:t>
            </a:r>
            <a:r>
              <a:rPr lang="zh-CN" altLang="en-US" sz="2400" b="1">
                <a:latin typeface="Arial" panose="020B0604020202020204" pitchFamily="34" charset="0"/>
                <a:ea typeface="微软雅黑" panose="020B0503020204020204" charset="-122"/>
              </a:rPr>
              <a:t>共价键</a:t>
            </a:r>
            <a:endParaRPr lang="zh-CN" altLang="en-US" sz="24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8"/>
            </p:custDataLst>
          </p:nvPr>
        </p:nvSpPr>
        <p:spPr>
          <a:xfrm>
            <a:off x="1225550" y="2181860"/>
            <a:ext cx="9408795" cy="12471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l" fontAlgn="auto">
              <a:lnSpc>
                <a:spcPct val="150000"/>
              </a:lnSpc>
            </a:pP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观看氯化氢分子形成的动画，并运用原子结构的知识，从核外电子排布的角度出发，分析当氢原子与氯原子结合形成氯化氢分子时，其原子最外层电子发生了怎样的变化？</a:t>
            </a:r>
            <a:endParaRPr lang="en-US" altLang="zh-CN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2733040" y="3954780"/>
            <a:ext cx="6105525" cy="139255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COMMONDATA" val="eyJoZGlkIjoiNmZjMGM2NTdiODU4YWI0ZTBhYjQ1ODVlMTNhMjI5OGYifQ==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TEMPLATE_THUMBS_INDEX" val="1、4、7、9、12、16、21、24、25、26、27、30、35、39、42、43"/>
  <p:tag name="KSO_WM_SLIDE_ID" val="custom20204411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EMPLATE_MASTER_THUMB_INDEX" val="12"/>
  <p:tag name="KSO_WM_TAG_VERSION" val="1.0"/>
  <p:tag name="KSO_WM_BEAUTIFY_FLAG" val="#wm#"/>
  <p:tag name="KSO_WM_TEMPLATE_CATEGORY" val="custom"/>
  <p:tag name="KSO_WM_TEMPLATE_INDEX" val="20204411"/>
  <p:tag name="KSO_WM_SLIDE_LAYOUT" val="a_b"/>
  <p:tag name="KSO_WM_SLIDE_LAYOUT_CNT" val="1_3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2465</Words>
  <Application>WPS 演示</Application>
  <PresentationFormat>宽屏</PresentationFormat>
  <Paragraphs>144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Arial</vt:lpstr>
      <vt:lpstr>宋体</vt:lpstr>
      <vt:lpstr>Wingdings</vt:lpstr>
      <vt:lpstr>微软雅黑</vt:lpstr>
      <vt:lpstr>华文行楷</vt:lpstr>
      <vt:lpstr>Calibri</vt:lpstr>
      <vt:lpstr>Arial Unicode MS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DELL</dc:creator>
  <cp:lastModifiedBy>WPS_1695177536</cp:lastModifiedBy>
  <cp:revision>20</cp:revision>
  <dcterms:created xsi:type="dcterms:W3CDTF">2023-09-22T08:13:00Z</dcterms:created>
  <dcterms:modified xsi:type="dcterms:W3CDTF">2023-10-31T10:28:15Z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5E26652396384DFE8DEBF6629BF280EE_13</vt:lpwstr>
  </property>
  <property fmtid="{D5CDD505-2E9C-101B-9397-08002B2CF9AE}" pid="3" name="KSOProductBuildVer">
    <vt:lpwstr>2052-12.1.0.15712</vt:lpwstr>
  </property>
</Properties>
</file>