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 id="264" r:id="rId5"/>
    <p:sldId id="265" r:id="rId6"/>
    <p:sldId id="259" r:id="rId7"/>
    <p:sldId id="266" r:id="rId8"/>
    <p:sldId id="268" r:id="rId9"/>
    <p:sldId id="269" r:id="rId10"/>
    <p:sldId id="270" r:id="rId11"/>
    <p:sldId id="271" r:id="rId12"/>
    <p:sldId id="272" r:id="rId13"/>
    <p:sldId id="273" r:id="rId14"/>
    <p:sldId id="274" r:id="rId15"/>
    <p:sldId id="275" r:id="rId16"/>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9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media/image12.png"/><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image" Target="../media/image2.png"/><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1" Type="http://schemas.openxmlformats.org/officeDocument/2006/relationships/slideLayout" Target="../slideLayouts/slideLayout1.xml"/><Relationship Id="rId10" Type="http://schemas.openxmlformats.org/officeDocument/2006/relationships/tags" Target="../tags/tag71.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image" Target="../media/image2.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0" Type="http://schemas.openxmlformats.org/officeDocument/2006/relationships/slideLayout" Target="../slideLayouts/slideLayout1.xml"/><Relationship Id="rId1" Type="http://schemas.openxmlformats.org/officeDocument/2006/relationships/tags" Target="../tags/tag72.xml"/></Relationships>
</file>

<file path=ppt/slides/_rels/slide1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image" Target="../media/image2.png"/><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0" Type="http://schemas.openxmlformats.org/officeDocument/2006/relationships/slideLayout" Target="../slideLayouts/slideLayout1.xml"/><Relationship Id="rId1" Type="http://schemas.openxmlformats.org/officeDocument/2006/relationships/tags" Target="../tags/tag79.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image" Target="../media/image2.png"/><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image" Target="../media/image2.png"/><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image" Target="../media/image2.png"/><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2" Type="http://schemas.openxmlformats.org/officeDocument/2006/relationships/slideLayout" Target="../slideLayouts/slideLayout1.xml"/><Relationship Id="rId11" Type="http://schemas.openxmlformats.org/officeDocument/2006/relationships/image" Target="../media/image4.png"/><Relationship Id="rId10" Type="http://schemas.openxmlformats.org/officeDocument/2006/relationships/tags" Target="../tags/tag27.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image" Target="../media/image5.png"/><Relationship Id="rId6" Type="http://schemas.openxmlformats.org/officeDocument/2006/relationships/tags" Target="../tags/tag32.xml"/><Relationship Id="rId5" Type="http://schemas.openxmlformats.org/officeDocument/2006/relationships/image" Target="../media/image2.png"/><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2" Type="http://schemas.openxmlformats.org/officeDocument/2006/relationships/slideLayout" Target="../slideLayouts/slideLayout1.xml"/><Relationship Id="rId11" Type="http://schemas.openxmlformats.org/officeDocument/2006/relationships/tags" Target="../tags/tag35.xml"/><Relationship Id="rId10" Type="http://schemas.openxmlformats.org/officeDocument/2006/relationships/image" Target="../media/image6.png"/><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image" Target="../media/image2.png"/><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3" Type="http://schemas.openxmlformats.org/officeDocument/2006/relationships/notesSlide" Target="../notesSlides/notesSlide2.xml"/><Relationship Id="rId12" Type="http://schemas.openxmlformats.org/officeDocument/2006/relationships/slideLayout" Target="../slideLayouts/slideLayout1.xml"/><Relationship Id="rId11" Type="http://schemas.openxmlformats.org/officeDocument/2006/relationships/image" Target="../media/image7.png"/><Relationship Id="rId10" Type="http://schemas.openxmlformats.org/officeDocument/2006/relationships/tags" Target="../tags/tag43.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8.png"/><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image" Target="../media/image2.png"/><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image" Target="../media/image2.png"/><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1" Type="http://schemas.openxmlformats.org/officeDocument/2006/relationships/slideLayout" Target="../slideLayouts/slideLayout1.xml"/><Relationship Id="rId10" Type="http://schemas.openxmlformats.org/officeDocument/2006/relationships/image" Target="../media/image9.png"/><Relationship Id="rId1" Type="http://schemas.openxmlformats.org/officeDocument/2006/relationships/tags" Target="../tags/tag50.xml"/></Relationships>
</file>

<file path=ppt/slides/_rels/slide9.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63.xml"/><Relationship Id="rId7" Type="http://schemas.openxmlformats.org/officeDocument/2006/relationships/image" Target="../media/image10.png"/><Relationship Id="rId6" Type="http://schemas.openxmlformats.org/officeDocument/2006/relationships/tags" Target="../tags/tag62.xml"/><Relationship Id="rId5" Type="http://schemas.openxmlformats.org/officeDocument/2006/relationships/image" Target="../media/image2.png"/><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0" Type="http://schemas.openxmlformats.org/officeDocument/2006/relationships/slideLayout" Target="../slideLayouts/slideLayout1.xml"/><Relationship Id="rId1"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12750" y="2274888"/>
            <a:ext cx="8128000" cy="2306955"/>
          </a:xfrm>
          <a:prstGeom prst="rect">
            <a:avLst/>
          </a:prstGeom>
        </p:spPr>
        <p:txBody>
          <a:bodyPr>
            <a:spAutoFit/>
            <a:extLst>
              <a:ext uri="{4A0BC546-FE56-4ADE-93B0-CB8AF2F6F144}">
                <wpsdc:textFrameExt xmlns:wpsdc="http://www.wps.cn/officeDocument/2022/drawingmlCustomData" type="title"/>
              </a:ext>
            </a:extLst>
          </a:bodyPr>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主题</a:t>
            </a: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一</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原子结构与化学键</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l"/>
            <a:endParaRPr lang="zh-CN" altLang="en-US" sz="4800" b="1" spc="400">
              <a:latin typeface="Arial" panose="020B0604020202020204" pitchFamily="34" charset="0"/>
              <a:ea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2140" y="10270"/>
              <a:ext cx="6400" cy="58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854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82994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第一节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a:p>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pic>
        <p:nvPicPr>
          <p:cNvPr id="12" name="图片 11"/>
          <p:cNvPicPr>
            <a:picLocks noChangeAspect="1"/>
          </p:cNvPicPr>
          <p:nvPr>
            <p:custDataLst>
              <p:tags r:id="rId7"/>
            </p:custDataLst>
          </p:nvPr>
        </p:nvPicPr>
        <p:blipFill>
          <a:blip r:embed="rId8"/>
          <a:stretch>
            <a:fillRect/>
          </a:stretch>
        </p:blipFill>
        <p:spPr>
          <a:xfrm>
            <a:off x="7901940" y="1559560"/>
            <a:ext cx="3326765" cy="3514090"/>
          </a:xfrm>
          <a:prstGeom prst="rect">
            <a:avLst/>
          </a:prstGeom>
        </p:spPr>
      </p:pic>
      <p:sp>
        <p:nvSpPr>
          <p:cNvPr id="13" name="文本框 12"/>
          <p:cNvSpPr txBox="1"/>
          <p:nvPr>
            <p:custDataLst>
              <p:tags r:id="rId9"/>
            </p:custDataLst>
          </p:nvPr>
        </p:nvSpPr>
        <p:spPr>
          <a:xfrm>
            <a:off x="681355" y="1799590"/>
            <a:ext cx="6976110" cy="3322955"/>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我们知道，电子在原子核外的“巨大”空间里高速运动，其运动规律与宏观物体不同，并没有确定的方向和轨迹。现代物质结构理论认为，在含有多个电子的原子里，由于电子的能量不相同，它们运动的区域也不相同。通常，能量低的电子在离核较近的区域运动，而能量高的电子就在离核较远的区域运动。人们将这些不同的</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区域”称作</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电子层</a:t>
            </a:r>
            <a:r>
              <a:rPr lang="zh-CN" altLang="en-US" sz="2000">
                <a:latin typeface="微软雅黑" panose="020B0503020204020204" charset="-122"/>
                <a:ea typeface="微软雅黑" panose="020B0503020204020204" charset="-122"/>
                <a:cs typeface="微软雅黑" panose="020B0503020204020204" charset="-122"/>
              </a:rPr>
              <a:t>，并分别用n=1,2,3,4,5,6,7或K</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L,M,N,</a:t>
            </a:r>
            <a:r>
              <a:rPr lang="en-US" altLang="zh-CN" sz="2000">
                <a:latin typeface="微软雅黑" panose="020B0503020204020204" charset="-122"/>
                <a:ea typeface="微软雅黑" panose="020B0503020204020204" charset="-122"/>
                <a:cs typeface="微软雅黑" panose="020B0503020204020204" charset="-122"/>
              </a:rPr>
              <a:t>O</a:t>
            </a:r>
            <a:r>
              <a:rPr lang="zh-CN" altLang="en-US" sz="2000">
                <a:latin typeface="微软雅黑" panose="020B0503020204020204" charset="-122"/>
                <a:ea typeface="微软雅黑" panose="020B0503020204020204" charset="-122"/>
                <a:cs typeface="微软雅黑" panose="020B0503020204020204" charset="-122"/>
              </a:rPr>
              <a:t>,P,Q来表示，如图1-4所示。</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10"/>
            </p:custDataLst>
          </p:nvPr>
        </p:nvSpPr>
        <p:spPr>
          <a:xfrm>
            <a:off x="821055" y="1191260"/>
            <a:ext cx="3669030" cy="368300"/>
          </a:xfrm>
          <a:prstGeom prst="rect">
            <a:avLst/>
          </a:prstGeom>
        </p:spPr>
        <p:style>
          <a:lnRef idx="0">
            <a:srgbClr val="FFFFFF"/>
          </a:lnRef>
          <a:fillRef idx="2">
            <a:schemeClr val="accent1"/>
          </a:fillRef>
          <a:effectRef idx="0">
            <a:srgbClr val="FFFFFF"/>
          </a:effectRef>
          <a:fontRef idx="minor">
            <a:schemeClr val="lt1"/>
          </a:fontRef>
        </p:style>
        <p:txBody>
          <a:bodyPr wrap="square">
            <a:spAutoFit/>
            <a:extLst>
              <a:ext uri="{4A0BC546-FE56-4ADE-93B0-CB8AF2F6F144}">
                <wpsdc:textFrameExt xmlns:wpsdc="http://www.wps.cn/officeDocument/2022/drawingmlCustomData" type="text"/>
              </a:ext>
            </a:extLst>
          </a:bodyPr>
          <a:p>
            <a:pPr algn="l"/>
            <a:r>
              <a:rPr lang="zh-CN" altLang="en-US" sz="1800" b="1">
                <a:latin typeface="Arial" panose="020B0604020202020204" pitchFamily="34" charset="0"/>
                <a:ea typeface="微软雅黑" panose="020B0503020204020204" charset="-122"/>
              </a:rPr>
              <a:t>二、原子核外电子的排布</a:t>
            </a:r>
            <a:endParaRPr lang="zh-CN" altLang="en-US" sz="1800" b="1">
              <a:latin typeface="Arial" panose="020B0604020202020204" pitchFamily="34" charset="0"/>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82994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第一节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a:p>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3" name="文本框 12"/>
          <p:cNvSpPr txBox="1"/>
          <p:nvPr>
            <p:custDataLst>
              <p:tags r:id="rId7"/>
            </p:custDataLst>
          </p:nvPr>
        </p:nvSpPr>
        <p:spPr>
          <a:xfrm>
            <a:off x="1193165" y="2110105"/>
            <a:ext cx="4759960" cy="807720"/>
          </a:xfrm>
          <a:prstGeom prst="rect">
            <a:avLst/>
          </a:prstGeom>
          <a:noFill/>
        </p:spPr>
        <p:txBody>
          <a:bodyPr wrap="square" rtlCol="0">
            <a:noAutofit/>
          </a:bodyPr>
          <a:p>
            <a:pPr>
              <a:lnSpc>
                <a:spcPct val="150000"/>
              </a:lnSpc>
            </a:pPr>
            <a:r>
              <a:rPr lang="zh-CN" altLang="en-US" sz="2000">
                <a:latin typeface="微软雅黑" panose="020B0503020204020204" charset="-122"/>
                <a:ea typeface="微软雅黑" panose="020B0503020204020204" charset="-122"/>
                <a:cs typeface="微软雅黑" panose="020B0503020204020204" charset="-122"/>
              </a:rPr>
              <a:t>为了方便，人们常用原子结构示意图表示电子的分层排布情况。图1-5所示为氧原子的原子结构示意图。</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14" name="图片 13"/>
          <p:cNvPicPr>
            <a:picLocks noChangeAspect="1"/>
          </p:cNvPicPr>
          <p:nvPr>
            <p:custDataLst>
              <p:tags r:id="rId8"/>
            </p:custDataLst>
          </p:nvPr>
        </p:nvPicPr>
        <p:blipFill>
          <a:blip r:embed="rId9"/>
          <a:stretch>
            <a:fillRect/>
          </a:stretch>
        </p:blipFill>
        <p:spPr>
          <a:xfrm>
            <a:off x="6791960" y="1764665"/>
            <a:ext cx="3696970" cy="24911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82994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第一节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a:p>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4" name="文本框 13"/>
          <p:cNvSpPr txBox="1"/>
          <p:nvPr>
            <p:custDataLst>
              <p:tags r:id="rId7"/>
            </p:custDataLst>
          </p:nvPr>
        </p:nvSpPr>
        <p:spPr>
          <a:xfrm>
            <a:off x="6283325" y="1365250"/>
            <a:ext cx="5514975" cy="3703320"/>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仔细观察图1-6可以发现，原子的核外电子排布是有一定规律的。它们总是尽可能地先从</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内层</a:t>
            </a:r>
            <a:r>
              <a:rPr lang="zh-CN" altLang="en-US" sz="2000">
                <a:latin typeface="微软雅黑" panose="020B0503020204020204" charset="-122"/>
                <a:ea typeface="微软雅黑" panose="020B0503020204020204" charset="-122"/>
                <a:cs typeface="微软雅黑" panose="020B0503020204020204" charset="-122"/>
              </a:rPr>
              <a:t>排起，排满一层后再排下一层。原子核外第n层最多能容钠</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000" i="1">
                <a:solidFill>
                  <a:srgbClr val="FF0000"/>
                </a:solidFill>
                <a:latin typeface="微软雅黑" panose="020B0503020204020204" charset="-122"/>
                <a:ea typeface="微软雅黑" panose="020B0503020204020204" charset="-122"/>
                <a:cs typeface="微软雅黑" panose="020B0503020204020204" charset="-122"/>
              </a:rPr>
              <a:t>n</a:t>
            </a:r>
            <a:r>
              <a:rPr lang="en-US" altLang="zh-CN" sz="800" i="1">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000" baseline="3000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000">
                <a:latin typeface="微软雅黑" panose="020B0503020204020204" charset="-122"/>
                <a:ea typeface="微软雅黑" panose="020B0503020204020204" charset="-122"/>
                <a:cs typeface="微软雅黑" panose="020B0503020204020204" charset="-122"/>
              </a:rPr>
              <a:t>个电子，最外层最多能容纳8个电子（当最外层为K层时，最多能容钠2个电子）。原子最外层有8个电子时，结构稳定（最外层是K层时，有2个电子即达到稳定结构）。这也意味着</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元素的性质</a:t>
            </a:r>
            <a:r>
              <a:rPr lang="zh-CN" altLang="en-US" sz="2000">
                <a:latin typeface="微软雅黑" panose="020B0503020204020204" charset="-122"/>
                <a:ea typeface="微软雅黑" panose="020B0503020204020204" charset="-122"/>
                <a:cs typeface="微软雅黑" panose="020B0503020204020204" charset="-122"/>
              </a:rPr>
              <a:t>与其</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原子的最外层电子数</a:t>
            </a:r>
            <a:r>
              <a:rPr lang="zh-CN" altLang="en-US" sz="2000">
                <a:latin typeface="微软雅黑" panose="020B0503020204020204" charset="-122"/>
                <a:ea typeface="微软雅黑" panose="020B0503020204020204" charset="-122"/>
                <a:cs typeface="微软雅黑" panose="020B0503020204020204" charset="-122"/>
              </a:rPr>
              <a:t>密切相关。</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695325" y="1365250"/>
            <a:ext cx="5391150" cy="42481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82994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第一节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a:p>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4" name="文本框 13"/>
          <p:cNvSpPr txBox="1"/>
          <p:nvPr>
            <p:custDataLst>
              <p:tags r:id="rId7"/>
            </p:custDataLst>
          </p:nvPr>
        </p:nvSpPr>
        <p:spPr>
          <a:xfrm>
            <a:off x="1440180" y="1943100"/>
            <a:ext cx="8731250" cy="2971165"/>
          </a:xfrm>
          <a:prstGeom prst="rect">
            <a:avLst/>
          </a:prstGeom>
          <a:noFill/>
        </p:spPr>
        <p:txBody>
          <a:bodyPr wrap="square" rtlCol="0">
            <a:noAutofit/>
          </a:bodyPr>
          <a:p>
            <a:pPr indent="457200"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rPr>
              <a:t>一般来说，</a:t>
            </a:r>
            <a:r>
              <a:rPr lang="en-US" altLang="zh-CN" sz="2000">
                <a:solidFill>
                  <a:srgbClr val="FF0000"/>
                </a:solidFill>
                <a:latin typeface="微软雅黑" panose="020B0503020204020204" charset="-122"/>
                <a:ea typeface="微软雅黑" panose="020B0503020204020204" charset="-122"/>
                <a:cs typeface="微软雅黑" panose="020B0503020204020204" charset="-122"/>
              </a:rPr>
              <a:t>稀有气体元素</a:t>
            </a:r>
            <a:r>
              <a:rPr lang="en-US" altLang="zh-CN" sz="2000">
                <a:latin typeface="微软雅黑" panose="020B0503020204020204" charset="-122"/>
                <a:ea typeface="微软雅黑" panose="020B0503020204020204" charset="-122"/>
                <a:cs typeface="微软雅黑" panose="020B0503020204020204" charset="-122"/>
              </a:rPr>
              <a:t>的原子最外层电子数为</a:t>
            </a:r>
            <a:r>
              <a:rPr lang="en-US" altLang="zh-CN" sz="2000">
                <a:solidFill>
                  <a:srgbClr val="FF0000"/>
                </a:solidFill>
                <a:latin typeface="微软雅黑" panose="020B0503020204020204" charset="-122"/>
                <a:ea typeface="微软雅黑" panose="020B0503020204020204" charset="-122"/>
                <a:cs typeface="微软雅黑" panose="020B0503020204020204" charset="-122"/>
              </a:rPr>
              <a:t>8</a:t>
            </a:r>
            <a:r>
              <a:rPr lang="en-US" altLang="zh-CN" sz="2000">
                <a:latin typeface="微软雅黑" panose="020B0503020204020204" charset="-122"/>
                <a:ea typeface="微软雅黑" panose="020B0503020204020204" charset="-122"/>
                <a:cs typeface="微软雅黑" panose="020B0503020204020204" charset="-122"/>
              </a:rPr>
              <a:t>（氮元素的原子最外</a:t>
            </a:r>
            <a:r>
              <a:rPr lang="zh-CN" altLang="en-US" sz="2000">
                <a:latin typeface="微软雅黑" panose="020B0503020204020204" charset="-122"/>
                <a:ea typeface="微软雅黑" panose="020B0503020204020204" charset="-122"/>
                <a:cs typeface="微软雅黑" panose="020B0503020204020204" charset="-122"/>
              </a:rPr>
              <a:t>层电子数为2），</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结构稳定</a:t>
            </a:r>
            <a:r>
              <a:rPr lang="zh-CN" altLang="en-US" sz="2000">
                <a:latin typeface="微软雅黑" panose="020B0503020204020204" charset="-122"/>
                <a:ea typeface="微软雅黑" panose="020B0503020204020204" charset="-122"/>
                <a:cs typeface="微软雅黑" panose="020B0503020204020204" charset="-122"/>
              </a:rPr>
              <a:t>，既不容易得到电子，也不容易失去电子，因而稀有气体元素化学性质不活泼；</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金属元素</a:t>
            </a:r>
            <a:r>
              <a:rPr lang="zh-CN" altLang="en-US" sz="2000">
                <a:latin typeface="微软雅黑" panose="020B0503020204020204" charset="-122"/>
                <a:ea typeface="微软雅黑" panose="020B0503020204020204" charset="-122"/>
                <a:cs typeface="微软雅黑" panose="020B0503020204020204" charset="-122"/>
              </a:rPr>
              <a:t>的原子最外层电子数</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大多少于4个</a:t>
            </a:r>
            <a:r>
              <a:rPr lang="zh-CN" altLang="en-US" sz="2000">
                <a:latin typeface="微软雅黑" panose="020B0503020204020204" charset="-122"/>
                <a:ea typeface="微软雅黑" panose="020B0503020204020204" charset="-122"/>
                <a:cs typeface="微软雅黑" panose="020B0503020204020204" charset="-122"/>
              </a:rPr>
              <a:t>，易失去电子形成阳离子，因此金属元素具有</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金属性</a:t>
            </a:r>
            <a:r>
              <a:rPr lang="zh-CN" altLang="en-US" sz="2000">
                <a:latin typeface="微软雅黑" panose="020B0503020204020204" charset="-122"/>
                <a:ea typeface="微软雅黑" panose="020B0503020204020204" charset="-122"/>
                <a:cs typeface="微软雅黑" panose="020B0503020204020204" charset="-122"/>
              </a:rPr>
              <a:t>（表现为原子的</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失电子</a:t>
            </a:r>
            <a:r>
              <a:rPr lang="zh-CN" altLang="en-US" sz="2000">
                <a:latin typeface="微软雅黑" panose="020B0503020204020204" charset="-122"/>
                <a:ea typeface="微软雅黑" panose="020B0503020204020204" charset="-122"/>
                <a:cs typeface="微软雅黑" panose="020B0503020204020204" charset="-122"/>
              </a:rPr>
              <a:t>能力）；</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非金属元素</a:t>
            </a:r>
            <a:r>
              <a:rPr lang="zh-CN" altLang="en-US" sz="2000">
                <a:latin typeface="微软雅黑" panose="020B0503020204020204" charset="-122"/>
                <a:ea typeface="微软雅黑" panose="020B0503020204020204" charset="-122"/>
                <a:cs typeface="微软雅黑" panose="020B0503020204020204" charset="-122"/>
              </a:rPr>
              <a:t>的原子最外层电子</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多于或等于4个</a:t>
            </a:r>
            <a:r>
              <a:rPr lang="zh-CN" altLang="en-US" sz="2000">
                <a:latin typeface="微软雅黑" panose="020B0503020204020204" charset="-122"/>
                <a:ea typeface="微软雅黑" panose="020B0503020204020204" charset="-122"/>
                <a:cs typeface="微软雅黑" panose="020B0503020204020204" charset="-122"/>
              </a:rPr>
              <a:t>，易得到电子形成阴离子，因此非金属元素具有</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非金属性</a:t>
            </a:r>
            <a:r>
              <a:rPr lang="zh-CN" altLang="en-US" sz="2000">
                <a:latin typeface="微软雅黑" panose="020B0503020204020204" charset="-122"/>
                <a:ea typeface="微软雅黑" panose="020B0503020204020204" charset="-122"/>
                <a:cs typeface="微软雅黑" panose="020B0503020204020204" charset="-122"/>
              </a:rPr>
              <a:t>（表现为原子的</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得电子</a:t>
            </a:r>
            <a:r>
              <a:rPr lang="zh-CN" altLang="en-US" sz="2000">
                <a:latin typeface="微软雅黑" panose="020B0503020204020204" charset="-122"/>
                <a:ea typeface="微软雅黑" panose="020B0503020204020204" charset="-122"/>
                <a:cs typeface="微软雅黑" panose="020B0503020204020204" charset="-122"/>
              </a:rPr>
              <a:t>能力）。</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6" name="文本框 15"/>
          <p:cNvSpPr txBox="1"/>
          <p:nvPr>
            <p:custDataLst>
              <p:tags r:id="rId1"/>
            </p:custDataLst>
          </p:nvPr>
        </p:nvSpPr>
        <p:spPr>
          <a:xfrm>
            <a:off x="3133090" y="339725"/>
            <a:ext cx="6589395" cy="645160"/>
          </a:xfrm>
          <a:prstGeom prst="rect">
            <a:avLst/>
          </a:prstGeom>
          <a:noFill/>
        </p:spPr>
        <p:txBody>
          <a:bodyPr wrap="square" rtlCol="0">
            <a:spAutoFit/>
          </a:bodyPr>
          <a:p>
            <a:r>
              <a:rPr lang="zh-CN" alt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主题一</a:t>
            </a:r>
            <a:r>
              <a:rPr lang="en-US" altLang="zh-CN"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endParaRPr lang="zh-CN" alt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grpSp>
        <p:nvGrpSpPr>
          <p:cNvPr id="9" name="组合 8"/>
          <p:cNvGrpSpPr/>
          <p:nvPr/>
        </p:nvGrpSpPr>
        <p:grpSpPr>
          <a:xfrm>
            <a:off x="-635" y="6439535"/>
            <a:ext cx="12193271" cy="473710"/>
            <a:chOff x="-1" y="10141"/>
            <a:chExt cx="19159" cy="746"/>
          </a:xfrm>
        </p:grpSpPr>
        <p:sp>
          <p:nvSpPr>
            <p:cNvPr id="21" name="矩形 20"/>
            <p:cNvSpPr/>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2140" y="10270"/>
              <a:ext cx="6400" cy="58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5"/>
              </p:custDataLst>
            </p:nvPr>
          </p:nvPicPr>
          <p:blipFill>
            <a:blip r:embed="rId6"/>
            <a:stretch>
              <a:fillRect/>
            </a:stretch>
          </p:blipFill>
          <p:spPr>
            <a:xfrm>
              <a:off x="8540" y="10141"/>
              <a:ext cx="835" cy="746"/>
            </a:xfrm>
            <a:prstGeom prst="rect">
              <a:avLst/>
            </a:prstGeom>
            <a:noFill/>
          </p:spPr>
        </p:pic>
      </p:grpSp>
      <p:grpSp>
        <p:nvGrpSpPr>
          <p:cNvPr id="8" name="组合 7"/>
          <p:cNvGrpSpPr/>
          <p:nvPr/>
        </p:nvGrpSpPr>
        <p:grpSpPr>
          <a:xfrm>
            <a:off x="674370" y="1850390"/>
            <a:ext cx="5646420" cy="3269615"/>
            <a:chOff x="1062" y="2582"/>
            <a:chExt cx="8765" cy="4472"/>
          </a:xfrm>
        </p:grpSpPr>
        <p:sp>
          <p:nvSpPr>
            <p:cNvPr id="7" name="剪去单角的矩形 6"/>
            <p:cNvSpPr/>
            <p:nvPr/>
          </p:nvSpPr>
          <p:spPr>
            <a:xfrm>
              <a:off x="1127" y="2582"/>
              <a:ext cx="8696" cy="4472"/>
            </a:xfrm>
            <a:prstGeom prst="snip1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custDataLst>
                <p:tags r:id="rId7"/>
              </p:custDataLst>
            </p:nvPr>
          </p:nvSpPr>
          <p:spPr>
            <a:xfrm>
              <a:off x="1062" y="2936"/>
              <a:ext cx="8765" cy="3560"/>
            </a:xfrm>
            <a:prstGeom prst="rect">
              <a:avLst/>
            </a:prstGeom>
            <a:noFill/>
          </p:spPr>
          <p:txBody>
            <a:bodyPr wrap="square" rtlCol="0">
              <a:noAutofit/>
              <a:scene3d>
                <a:camera prst="orthographicFront"/>
                <a:lightRig rig="threePt" dir="t"/>
              </a:scene3d>
              <a:sp3d contourW="12700"/>
            </a:bodyPr>
            <a:p>
              <a:pPr indent="0" algn="l" fontAlgn="auto">
                <a:lnSpc>
                  <a:spcPct val="150000"/>
                </a:lnSpc>
              </a:pPr>
              <a:r>
                <a:rPr lang="en-US" altLang="zh-CN" sz="2000" b="1" dirty="0">
                  <a:solidFill>
                    <a:schemeClr val="bg1"/>
                  </a:solidFill>
                  <a:latin typeface="微软雅黑" panose="020B0503020204020204" charset="-122"/>
                  <a:ea typeface="微软雅黑" panose="020B0503020204020204" charset="-122"/>
                  <a:cs typeface="微软雅黑" panose="020B0503020204020204" charset="-122"/>
                </a:rPr>
                <a:t>我们生活在缤纷多彩的物质世界中。物质是由</a:t>
              </a:r>
              <a:r>
                <a:rPr lang="en-US" altLang="zh-CN" sz="2000" b="1" dirty="0">
                  <a:solidFill>
                    <a:srgbClr val="FF0000"/>
                  </a:solidFill>
                  <a:latin typeface="微软雅黑" panose="020B0503020204020204" charset="-122"/>
                  <a:ea typeface="微软雅黑" panose="020B0503020204020204" charset="-122"/>
                  <a:cs typeface="微软雅黑" panose="020B0503020204020204" charset="-122"/>
                </a:rPr>
                <a:t>原子、分子、离子</a:t>
              </a:r>
              <a:r>
                <a:rPr lang="en-US" altLang="zh-CN" sz="2000" b="1" dirty="0">
                  <a:solidFill>
                    <a:schemeClr val="bg1"/>
                  </a:solidFill>
                  <a:latin typeface="微软雅黑" panose="020B0503020204020204" charset="-122"/>
                  <a:ea typeface="微软雅黑" panose="020B0503020204020204" charset="-122"/>
                  <a:cs typeface="微软雅黑" panose="020B0503020204020204" charset="-122"/>
                </a:rPr>
                <a:t>等微观粒子构成的。如水是由水分子构成的</a:t>
              </a: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2000" b="1" dirty="0">
                  <a:solidFill>
                    <a:schemeClr val="bg1"/>
                  </a:solidFill>
                  <a:latin typeface="微软雅黑" panose="020B0503020204020204" charset="-122"/>
                  <a:ea typeface="微软雅黑" panose="020B0503020204020204" charset="-122"/>
                  <a:cs typeface="微软雅黑" panose="020B0503020204020204" charset="-122"/>
                </a:rPr>
                <a:t>食盐（主要成分为氯化</a:t>
              </a: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rPr>
                <a:t>钠</a:t>
              </a:r>
              <a:r>
                <a:rPr lang="en-US" altLang="zh-CN" sz="2000" b="1" dirty="0">
                  <a:solidFill>
                    <a:schemeClr val="bg1"/>
                  </a:solidFill>
                  <a:latin typeface="微软雅黑" panose="020B0503020204020204" charset="-122"/>
                  <a:ea typeface="微软雅黑" panose="020B0503020204020204" charset="-122"/>
                  <a:cs typeface="微软雅黑" panose="020B0503020204020204" charset="-122"/>
                </a:rPr>
                <a:t>）是由</a:t>
              </a: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rPr>
                <a:t>钠</a:t>
              </a:r>
              <a:r>
                <a:rPr lang="en-US" altLang="zh-CN" sz="2000" b="1" dirty="0">
                  <a:solidFill>
                    <a:schemeClr val="bg1"/>
                  </a:solidFill>
                  <a:latin typeface="微软雅黑" panose="020B0503020204020204" charset="-122"/>
                  <a:ea typeface="微软雅黑" panose="020B0503020204020204" charset="-122"/>
                  <a:cs typeface="微软雅黑" panose="020B0503020204020204" charset="-122"/>
                </a:rPr>
                <a:t>离子和氯离子构成的。</a:t>
              </a:r>
              <a:endParaRPr lang="en-US" altLang="zh-CN" sz="2000" b="1" dirty="0">
                <a:solidFill>
                  <a:schemeClr val="bg1"/>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pPr>
              <a:r>
                <a:rPr lang="en-US" altLang="zh-CN" sz="2000" b="1" dirty="0">
                  <a:solidFill>
                    <a:schemeClr val="bg1"/>
                  </a:solidFill>
                  <a:latin typeface="微软雅黑" panose="020B0503020204020204" charset="-122"/>
                  <a:ea typeface="微软雅黑" panose="020B0503020204020204" charset="-122"/>
                  <a:cs typeface="微软雅黑" panose="020B0503020204020204" charset="-122"/>
                </a:rPr>
                <a:t>那么这些微观粒子是怎样相互结合形成多种多样的物质的呢？</a:t>
              </a:r>
              <a:endParaRPr lang="en-US" altLang="zh-CN" sz="20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pic>
        <p:nvPicPr>
          <p:cNvPr id="6" name="图片 5"/>
          <p:cNvPicPr>
            <a:picLocks noChangeAspect="1"/>
          </p:cNvPicPr>
          <p:nvPr>
            <p:custDataLst>
              <p:tags r:id="rId8"/>
            </p:custDataLst>
          </p:nvPr>
        </p:nvPicPr>
        <p:blipFill>
          <a:blip r:embed="rId9"/>
          <a:stretch>
            <a:fillRect/>
          </a:stretch>
        </p:blipFill>
        <p:spPr>
          <a:xfrm>
            <a:off x="6807200" y="1583055"/>
            <a:ext cx="4711700" cy="36918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 name="圆角矩形 9"/>
          <p:cNvSpPr/>
          <p:nvPr/>
        </p:nvSpPr>
        <p:spPr>
          <a:xfrm>
            <a:off x="1545590" y="1698625"/>
            <a:ext cx="9100820" cy="346075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3" name="文本框 2"/>
          <p:cNvSpPr txBox="1"/>
          <p:nvPr>
            <p:custDataLst>
              <p:tags r:id="rId6"/>
            </p:custDataLst>
          </p:nvPr>
        </p:nvSpPr>
        <p:spPr>
          <a:xfrm>
            <a:off x="3133090" y="339725"/>
            <a:ext cx="6589395" cy="645160"/>
          </a:xfrm>
          <a:prstGeom prst="rect">
            <a:avLst/>
          </a:prstGeom>
          <a:noFill/>
        </p:spPr>
        <p:txBody>
          <a:bodyPr wrap="square" rtlCol="0">
            <a:spAutoFit/>
          </a:bodyPr>
          <a:p>
            <a:r>
              <a:rPr lang="zh-CN" alt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主题一</a:t>
            </a:r>
            <a:r>
              <a:rPr lang="en-US" altLang="zh-CN"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endParaRPr lang="zh-CN" altLang="en-US" sz="36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7"/>
            </p:custDataLst>
          </p:nvPr>
        </p:nvSpPr>
        <p:spPr>
          <a:xfrm>
            <a:off x="1913890" y="2205355"/>
            <a:ext cx="8455660" cy="2260600"/>
          </a:xfrm>
          <a:prstGeom prst="rect">
            <a:avLst/>
          </a:prstGeom>
          <a:noFill/>
        </p:spPr>
        <p:txBody>
          <a:bodyPr wrap="square" rtlCol="0">
            <a:noAutofit/>
            <a:scene3d>
              <a:camera prst="orthographicFront"/>
              <a:lightRig rig="threePt" dir="t"/>
            </a:scene3d>
            <a:sp3d contourW="12700"/>
          </a:bodyPr>
          <a:p>
            <a:pPr indent="0" algn="l" fontAlgn="auto">
              <a:lnSpc>
                <a:spcPct val="150000"/>
              </a:lnSpc>
            </a:pPr>
            <a:r>
              <a:rPr sz="2000" b="1" dirty="0">
                <a:solidFill>
                  <a:schemeClr val="bg1"/>
                </a:solidFill>
                <a:latin typeface="微软雅黑" panose="020B0503020204020204" charset="-122"/>
                <a:ea typeface="微软雅黑" panose="020B0503020204020204" charset="-122"/>
                <a:cs typeface="微软雅黑" panose="020B0503020204020204" charset="-122"/>
              </a:rPr>
              <a:t>原子的发现以及对微观粒子间相互作用的研究揭开了物质构成的奥秘</a:t>
            </a:r>
            <a:r>
              <a:rPr lang="zh-CN" sz="2000" b="1" dirty="0">
                <a:solidFill>
                  <a:schemeClr val="bg1"/>
                </a:solidFill>
                <a:latin typeface="微软雅黑" panose="020B0503020204020204" charset="-122"/>
                <a:ea typeface="微软雅黑" panose="020B0503020204020204" charset="-122"/>
                <a:cs typeface="微软雅黑" panose="020B0503020204020204" charset="-122"/>
              </a:rPr>
              <a:t>，</a:t>
            </a:r>
            <a:r>
              <a:rPr sz="2000" b="1" dirty="0">
                <a:solidFill>
                  <a:schemeClr val="bg1"/>
                </a:solidFill>
                <a:latin typeface="微软雅黑" panose="020B0503020204020204" charset="-122"/>
                <a:ea typeface="微软雅黑" panose="020B0503020204020204" charset="-122"/>
                <a:cs typeface="微软雅黑" panose="020B0503020204020204" charset="-122"/>
              </a:rPr>
              <a:t>而元素周期律的发现则使人们能够系统地解释并预测元素的宏观性质。本主题将从原子结构入手</a:t>
            </a:r>
            <a:r>
              <a:rPr lang="zh-CN" sz="2000" b="1" dirty="0">
                <a:solidFill>
                  <a:schemeClr val="bg1"/>
                </a:solidFill>
                <a:latin typeface="微软雅黑" panose="020B0503020204020204" charset="-122"/>
                <a:ea typeface="微软雅黑" panose="020B0503020204020204" charset="-122"/>
                <a:cs typeface="微软雅黑" panose="020B0503020204020204" charset="-122"/>
              </a:rPr>
              <a:t>，</a:t>
            </a:r>
            <a:r>
              <a:rPr sz="2000" b="1" dirty="0">
                <a:solidFill>
                  <a:schemeClr val="bg1"/>
                </a:solidFill>
                <a:latin typeface="微软雅黑" panose="020B0503020204020204" charset="-122"/>
                <a:ea typeface="微软雅黑" panose="020B0503020204020204" charset="-122"/>
                <a:cs typeface="微软雅黑" panose="020B0503020204020204" charset="-122"/>
              </a:rPr>
              <a:t>介绍原子核外电子排布、元素周期律与元素周期表化学键等基本知识</a:t>
            </a:r>
            <a:r>
              <a:rPr lang="zh-CN" sz="2000" b="1" dirty="0">
                <a:solidFill>
                  <a:schemeClr val="bg1"/>
                </a:solidFill>
                <a:latin typeface="微软雅黑" panose="020B0503020204020204" charset="-122"/>
                <a:ea typeface="微软雅黑" panose="020B0503020204020204" charset="-122"/>
                <a:cs typeface="微软雅黑" panose="020B0503020204020204" charset="-122"/>
              </a:rPr>
              <a:t>，</a:t>
            </a:r>
            <a:r>
              <a:rPr sz="2000" b="1" dirty="0">
                <a:solidFill>
                  <a:schemeClr val="bg1"/>
                </a:solidFill>
                <a:latin typeface="微软雅黑" panose="020B0503020204020204" charset="-122"/>
                <a:ea typeface="微软雅黑" panose="020B0503020204020204" charset="-122"/>
                <a:cs typeface="微软雅黑" panose="020B0503020204020204" charset="-122"/>
              </a:rPr>
              <a:t>认识物质结构与性质的关系及其在科学研究和生产实践中的应用。</a:t>
            </a:r>
            <a:endParaRPr sz="20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p:sp>
        <p:nvSpPr>
          <p:cNvPr id="16" name="文本框 15"/>
          <p:cNvSpPr txBox="1"/>
          <p:nvPr>
            <p:custDataLst>
              <p:tags r:id="rId1"/>
            </p:custDataLst>
          </p:nvPr>
        </p:nvSpPr>
        <p:spPr>
          <a:xfrm>
            <a:off x="4152265" y="830580"/>
            <a:ext cx="3627755" cy="583565"/>
          </a:xfrm>
          <a:prstGeom prst="rect">
            <a:avLst/>
          </a:prstGeom>
          <a:noFill/>
        </p:spPr>
        <p:txBody>
          <a:bodyPr wrap="square" rtlCol="0">
            <a:spAutoFit/>
          </a:bodyPr>
          <a:p>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1</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节</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原子结构</a:t>
            </a:r>
            <a:endPar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grpSp>
        <p:nvGrpSpPr>
          <p:cNvPr id="5" name="组合 4"/>
          <p:cNvGrpSpPr/>
          <p:nvPr/>
        </p:nvGrpSpPr>
        <p:grpSpPr>
          <a:xfrm>
            <a:off x="716280" y="1541145"/>
            <a:ext cx="1387475" cy="518160"/>
            <a:chOff x="904" y="2630"/>
            <a:chExt cx="2185" cy="816"/>
          </a:xfrm>
        </p:grpSpPr>
        <p:sp>
          <p:nvSpPr>
            <p:cNvPr id="4" name="圆角矩形 3"/>
            <p:cNvSpPr/>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custDataLst>
                <p:tags r:id="rId2"/>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学习目标</a:t>
              </a:r>
              <a:endParaRPr lang="zh-CN" altLang="en-US" sz="2000" b="1">
                <a:solidFill>
                  <a:schemeClr val="bg1"/>
                </a:solidFill>
                <a:latin typeface="微软雅黑" panose="020B0503020204020204" charset="-122"/>
                <a:ea typeface="微软雅黑" panose="020B0503020204020204" charset="-122"/>
              </a:endParaRPr>
            </a:p>
          </p:txBody>
        </p:sp>
      </p:grpSp>
      <p:sp>
        <p:nvSpPr>
          <p:cNvPr id="18" name="文本框 17"/>
          <p:cNvSpPr txBox="1"/>
          <p:nvPr>
            <p:custDataLst>
              <p:tags r:id="rId3"/>
            </p:custDataLst>
          </p:nvPr>
        </p:nvSpPr>
        <p:spPr>
          <a:xfrm>
            <a:off x="918210" y="2447925"/>
            <a:ext cx="4504690" cy="1920240"/>
          </a:xfrm>
          <a:prstGeom prst="rect">
            <a:avLst/>
          </a:prstGeom>
          <a:noFill/>
        </p:spPr>
        <p:txBody>
          <a:bodyPr wrap="square" rtlCol="0">
            <a:noAutofit/>
          </a:bodyPr>
          <a:p>
            <a:pPr indent="0"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认识原子的结构，了解原子核外电子的排布规律，能画出1-20号元素</a:t>
            </a:r>
            <a:r>
              <a:rPr lang="zh-CN" altLang="en-US" sz="2000">
                <a:latin typeface="微软雅黑" panose="020B0503020204020204" charset="-122"/>
                <a:ea typeface="微软雅黑" panose="020B0503020204020204" charset="-122"/>
                <a:cs typeface="微软雅黑" panose="020B0503020204020204" charset="-122"/>
                <a:sym typeface="+mn-ea"/>
              </a:rPr>
              <a:t>的原子结构示意图。</a:t>
            </a:r>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21" name="矩形 20"/>
          <p:cNvSpPr/>
          <p:nvPr/>
        </p:nvSpPr>
        <p:spPr>
          <a:xfrm>
            <a:off x="-635" y="6483350"/>
            <a:ext cx="1216596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4"/>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5"/>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6"/>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7"/>
            </p:custDataLst>
          </p:nvPr>
        </p:nvPicPr>
        <p:blipFill>
          <a:blip r:embed="rId8"/>
          <a:stretch>
            <a:fillRect/>
          </a:stretch>
        </p:blipFill>
        <p:spPr>
          <a:xfrm>
            <a:off x="5422900" y="6439535"/>
            <a:ext cx="530225" cy="473710"/>
          </a:xfrm>
          <a:prstGeom prst="rect">
            <a:avLst/>
          </a:prstGeom>
          <a:noFill/>
        </p:spPr>
      </p:pic>
      <p:sp>
        <p:nvSpPr>
          <p:cNvPr id="6" name="文本框 5"/>
          <p:cNvSpPr txBox="1"/>
          <p:nvPr>
            <p:custDataLst>
              <p:tags r:id="rId9"/>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pic>
        <p:nvPicPr>
          <p:cNvPr id="3" name="图片 2"/>
          <p:cNvPicPr>
            <a:picLocks noChangeAspect="1"/>
          </p:cNvPicPr>
          <p:nvPr>
            <p:custDataLst>
              <p:tags r:id="rId10"/>
            </p:custDataLst>
          </p:nvPr>
        </p:nvPicPr>
        <p:blipFill>
          <a:blip r:embed="rId11"/>
          <a:stretch>
            <a:fillRect/>
          </a:stretch>
        </p:blipFill>
        <p:spPr>
          <a:xfrm>
            <a:off x="6083300" y="1657985"/>
            <a:ext cx="5295900" cy="45815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6596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pic>
        <p:nvPicPr>
          <p:cNvPr id="15" name="图片 14"/>
          <p:cNvPicPr>
            <a:picLocks noChangeAspect="1"/>
          </p:cNvPicPr>
          <p:nvPr>
            <p:custDataLst>
              <p:tags r:id="rId6"/>
            </p:custDataLst>
          </p:nvPr>
        </p:nvPicPr>
        <p:blipFill>
          <a:blip r:embed="rId7"/>
          <a:stretch>
            <a:fillRect/>
          </a:stretch>
        </p:blipFill>
        <p:spPr>
          <a:xfrm>
            <a:off x="6588125" y="1565910"/>
            <a:ext cx="5230495" cy="3147695"/>
          </a:xfrm>
          <a:prstGeom prst="rect">
            <a:avLst/>
          </a:prstGeom>
        </p:spPr>
      </p:pic>
      <p:sp>
        <p:nvSpPr>
          <p:cNvPr id="11" name="文本框 10"/>
          <p:cNvSpPr txBox="1"/>
          <p:nvPr>
            <p:custDataLst>
              <p:tags r:id="rId8"/>
            </p:custDataLst>
          </p:nvPr>
        </p:nvSpPr>
        <p:spPr>
          <a:xfrm>
            <a:off x="412115" y="1559560"/>
            <a:ext cx="5862320" cy="1327150"/>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原子由</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带正电</a:t>
            </a:r>
            <a:r>
              <a:rPr lang="zh-CN" altLang="en-US" sz="2000">
                <a:latin typeface="微软雅黑" panose="020B0503020204020204" charset="-122"/>
                <a:ea typeface="微软雅黑" panose="020B0503020204020204" charset="-122"/>
                <a:cs typeface="微软雅黑" panose="020B0503020204020204" charset="-122"/>
              </a:rPr>
              <a:t>的</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原子核</a:t>
            </a:r>
            <a:r>
              <a:rPr lang="zh-CN" altLang="en-US" sz="2000">
                <a:latin typeface="微软雅黑" panose="020B0503020204020204" charset="-122"/>
                <a:ea typeface="微软雅黑" panose="020B0503020204020204" charset="-122"/>
                <a:cs typeface="微软雅黑" panose="020B0503020204020204" charset="-122"/>
              </a:rPr>
              <a:t>和</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带负电</a:t>
            </a:r>
            <a:r>
              <a:rPr lang="zh-CN" altLang="en-US" sz="2000">
                <a:latin typeface="微软雅黑" panose="020B0503020204020204" charset="-122"/>
                <a:ea typeface="微软雅黑" panose="020B0503020204020204" charset="-122"/>
                <a:cs typeface="微软雅黑" panose="020B0503020204020204" charset="-122"/>
              </a:rPr>
              <a:t>的</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核外电子</a:t>
            </a:r>
            <a:r>
              <a:rPr lang="zh-CN" altLang="en-US" sz="2000">
                <a:latin typeface="微软雅黑" panose="020B0503020204020204" charset="-122"/>
                <a:ea typeface="微软雅黑" panose="020B0503020204020204" charset="-122"/>
                <a:cs typeface="微软雅黑" panose="020B0503020204020204" charset="-122"/>
              </a:rPr>
              <a:t>构成。原子核很小，体积只占原子体积的几千亿分之一，它居于原子的中心，由更小的粒子一一</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质子</a:t>
            </a:r>
            <a:r>
              <a:rPr lang="zh-CN" altLang="en-US" sz="2000">
                <a:latin typeface="微软雅黑" panose="020B0503020204020204" charset="-122"/>
                <a:ea typeface="微软雅黑" panose="020B0503020204020204" charset="-122"/>
                <a:cs typeface="微软雅黑" panose="020B0503020204020204" charset="-122"/>
              </a:rPr>
              <a:t>和</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中子</a:t>
            </a:r>
            <a:r>
              <a:rPr lang="zh-CN" altLang="en-US" sz="2000">
                <a:latin typeface="微软雅黑" panose="020B0503020204020204" charset="-122"/>
                <a:ea typeface="微软雅黑" panose="020B0503020204020204" charset="-122"/>
                <a:cs typeface="微软雅黑" panose="020B0503020204020204" charset="-122"/>
              </a:rPr>
              <a:t>构成。</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通过表1-1可以看出，一个质子带一个单位的正电荷，中子不带电；一个电子带一个单位的负电荷。整个原子呈电中性，这是因为核电荷数、质子数、核外电子数之间存在如下关系：</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9"/>
            </p:custDataLst>
          </p:nvPr>
        </p:nvPicPr>
        <p:blipFill>
          <a:blip r:embed="rId10"/>
          <a:stretch>
            <a:fillRect/>
          </a:stretch>
        </p:blipFill>
        <p:spPr>
          <a:xfrm>
            <a:off x="3041650" y="5454650"/>
            <a:ext cx="5996940" cy="495300"/>
          </a:xfrm>
          <a:prstGeom prst="rect">
            <a:avLst/>
          </a:prstGeom>
        </p:spPr>
      </p:pic>
      <p:sp>
        <p:nvSpPr>
          <p:cNvPr id="6" name="文本框 5"/>
          <p:cNvSpPr txBox="1"/>
          <p:nvPr>
            <p:custDataLst>
              <p:tags r:id="rId11"/>
            </p:custDataLst>
          </p:nvPr>
        </p:nvSpPr>
        <p:spPr>
          <a:xfrm>
            <a:off x="1068070" y="356235"/>
            <a:ext cx="6589395" cy="46037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第一节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nvSpPr>
        <p:spPr>
          <a:xfrm>
            <a:off x="821055" y="1191260"/>
            <a:ext cx="1736090" cy="368300"/>
          </a:xfrm>
          <a:prstGeom prst="rect">
            <a:avLst/>
          </a:prstGeom>
        </p:spPr>
        <p:style>
          <a:lnRef idx="0">
            <a:srgbClr val="FFFFFF"/>
          </a:lnRef>
          <a:fillRef idx="2">
            <a:schemeClr val="accent1"/>
          </a:fillRef>
          <a:effectRef idx="0">
            <a:srgbClr val="FFFFFF"/>
          </a:effectRef>
          <a:fontRef idx="minor">
            <a:schemeClr val="lt1"/>
          </a:fontRef>
        </p:style>
        <p:txBody>
          <a:bodyPr wrap="square">
            <a:spAutoFit/>
            <a:extLst>
              <a:ext uri="{4A0BC546-FE56-4ADE-93B0-CB8AF2F6F144}">
                <wpsdc:textFrameExt xmlns:wpsdc="http://www.wps.cn/officeDocument/2022/drawingmlCustomData" type="text"/>
              </a:ext>
            </a:extLst>
          </a:bodyPr>
          <a:p>
            <a:pPr algn="l"/>
            <a:r>
              <a:rPr lang="zh-CN" altLang="en-US" sz="1800" b="1">
                <a:latin typeface="Arial" panose="020B0604020202020204" pitchFamily="34" charset="0"/>
                <a:ea typeface="微软雅黑" panose="020B0503020204020204" charset="-122"/>
              </a:rPr>
              <a:t>一、原子结构</a:t>
            </a:r>
            <a:endParaRPr lang="zh-CN" altLang="en-US" sz="1800" b="1">
              <a:latin typeface="Arial" panose="020B0604020202020204" pitchFamily="34" charset="0"/>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6596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53505"/>
            <a:ext cx="530225" cy="473710"/>
          </a:xfrm>
          <a:prstGeom prst="rect">
            <a:avLst/>
          </a:prstGeom>
          <a:noFill/>
        </p:spPr>
      </p:pic>
      <p:sp>
        <p:nvSpPr>
          <p:cNvPr id="6" name="文本框 5"/>
          <p:cNvSpPr txBox="1"/>
          <p:nvPr>
            <p:custDataLst>
              <p:tags r:id="rId6"/>
            </p:custDataLst>
          </p:nvPr>
        </p:nvSpPr>
        <p:spPr>
          <a:xfrm>
            <a:off x="1068070" y="356235"/>
            <a:ext cx="6589395" cy="82994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第一节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a:p>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7"/>
            </p:custDataLst>
          </p:nvPr>
        </p:nvSpPr>
        <p:spPr>
          <a:xfrm>
            <a:off x="384810" y="1899285"/>
            <a:ext cx="6047105" cy="1699895"/>
          </a:xfrm>
          <a:prstGeom prst="rect">
            <a:avLst/>
          </a:prstGeom>
          <a:noFill/>
        </p:spPr>
        <p:txBody>
          <a:bodyPr wrap="square" rtlCol="0">
            <a:no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由于电子的质量很小，可以忽略不计，因此原子的质量主要集中在</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原子核</a:t>
            </a:r>
            <a:r>
              <a:rPr lang="zh-CN" altLang="en-US" sz="2000">
                <a:latin typeface="微软雅黑" panose="020B0503020204020204" charset="-122"/>
                <a:ea typeface="微软雅黑" panose="020B0503020204020204" charset="-122"/>
                <a:cs typeface="微软雅黑" panose="020B0503020204020204" charset="-122"/>
              </a:rPr>
              <a:t>上。质子和中子的相对质量都近似为1，原子核中质子数和中子数之和与原子的相对原子质量的数值接近。据此，人们把原子中质子数和中子数之和称为</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质量数</a:t>
            </a:r>
            <a:r>
              <a:rPr lang="zh-CN" altLang="en-US" sz="2000">
                <a:latin typeface="微软雅黑" panose="020B0503020204020204" charset="-122"/>
                <a:ea typeface="微软雅黑" panose="020B0503020204020204" charset="-122"/>
                <a:cs typeface="微软雅黑" panose="020B0503020204020204" charset="-122"/>
              </a:rPr>
              <a:t>，用符号</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A</a:t>
            </a:r>
            <a:r>
              <a:rPr lang="zh-CN" altLang="en-US" sz="2000">
                <a:latin typeface="微软雅黑" panose="020B0503020204020204" charset="-122"/>
                <a:ea typeface="微软雅黑" panose="020B0503020204020204" charset="-122"/>
                <a:cs typeface="微软雅黑" panose="020B0503020204020204" charset="-122"/>
              </a:rPr>
              <a:t>表示。</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15" name="图片 14"/>
          <p:cNvPicPr>
            <a:picLocks noChangeAspect="1"/>
          </p:cNvPicPr>
          <p:nvPr>
            <p:custDataLst>
              <p:tags r:id="rId8"/>
            </p:custDataLst>
          </p:nvPr>
        </p:nvPicPr>
        <p:blipFill>
          <a:blip r:embed="rId9"/>
          <a:stretch>
            <a:fillRect/>
          </a:stretch>
        </p:blipFill>
        <p:spPr>
          <a:xfrm>
            <a:off x="6523990" y="1365250"/>
            <a:ext cx="5230495" cy="3147695"/>
          </a:xfrm>
          <a:prstGeom prst="rect">
            <a:avLst/>
          </a:prstGeom>
        </p:spPr>
      </p:pic>
      <p:pic>
        <p:nvPicPr>
          <p:cNvPr id="12" name="图片 11"/>
          <p:cNvPicPr>
            <a:picLocks noChangeAspect="1"/>
          </p:cNvPicPr>
          <p:nvPr>
            <p:custDataLst>
              <p:tags r:id="rId10"/>
            </p:custDataLst>
          </p:nvPr>
        </p:nvPicPr>
        <p:blipFill>
          <a:blip r:embed="rId11"/>
          <a:stretch>
            <a:fillRect/>
          </a:stretch>
        </p:blipFill>
        <p:spPr>
          <a:xfrm>
            <a:off x="2747010" y="5061585"/>
            <a:ext cx="5882005" cy="4902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82994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第一节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a:p>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pic>
        <p:nvPicPr>
          <p:cNvPr id="3" name="图片 2"/>
          <p:cNvPicPr>
            <a:picLocks noChangeAspect="1"/>
          </p:cNvPicPr>
          <p:nvPr>
            <p:custDataLst>
              <p:tags r:id="rId7"/>
            </p:custDataLst>
          </p:nvPr>
        </p:nvPicPr>
        <p:blipFill>
          <a:blip r:embed="rId8"/>
          <a:stretch>
            <a:fillRect/>
          </a:stretch>
        </p:blipFill>
        <p:spPr>
          <a:xfrm>
            <a:off x="2008505" y="1808480"/>
            <a:ext cx="8175625" cy="30772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8" name="文本框 17"/>
          <p:cNvSpPr txBox="1"/>
          <p:nvPr>
            <p:custDataLst>
              <p:tags r:id="rId1"/>
            </p:custDataLst>
          </p:nvPr>
        </p:nvSpPr>
        <p:spPr>
          <a:xfrm>
            <a:off x="1068070" y="1090295"/>
            <a:ext cx="1814195" cy="623570"/>
          </a:xfrm>
          <a:prstGeom prst="rect">
            <a:avLst/>
          </a:prstGeom>
        </p:spPr>
        <p:style>
          <a:lnRef idx="0">
            <a:srgbClr val="FFFFFF"/>
          </a:lnRef>
          <a:fillRef idx="1">
            <a:schemeClr val="accent1"/>
          </a:fillRef>
          <a:effectRef idx="2">
            <a:schemeClr val="accent1"/>
          </a:effectRef>
          <a:fontRef idx="minor">
            <a:schemeClr val="lt1"/>
          </a:fontRef>
        </p:style>
        <p:txBody>
          <a:bodyPr wrap="square" rtlCol="0">
            <a:noAutofit/>
          </a:bodyPr>
          <a:p>
            <a:pPr indent="0" algn="ctr" fontAlgn="auto">
              <a:lnSpc>
                <a:spcPct val="150000"/>
              </a:lnSpc>
            </a:pPr>
            <a:r>
              <a:rPr lang="zh-CN" altLang="en-US" sz="2000" b="1">
                <a:latin typeface="微软雅黑" panose="020B0503020204020204" charset="-122"/>
                <a:ea typeface="微软雅黑" panose="020B0503020204020204" charset="-122"/>
                <a:cs typeface="微软雅黑" panose="020B0503020204020204" charset="-122"/>
              </a:rPr>
              <a:t>问题与思考</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6589395" cy="82994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第一节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a:p>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custDataLst>
              <p:tags r:id="rId8"/>
            </p:custDataLst>
          </p:nvPr>
        </p:nvSpPr>
        <p:spPr>
          <a:xfrm>
            <a:off x="2182495" y="2011045"/>
            <a:ext cx="7517765" cy="1014730"/>
          </a:xfrm>
          <a:prstGeom prst="rect">
            <a:avLst/>
          </a:prstGeom>
          <a:noFill/>
        </p:spPr>
        <p:txBody>
          <a:bodyPr wrap="square" rtlCol="0">
            <a:spAutoFit/>
          </a:bodyPr>
          <a:p>
            <a:pPr indent="457200" fontAlgn="auto">
              <a:lnSpc>
                <a:spcPct val="150000"/>
              </a:lnSpc>
            </a:pPr>
            <a:r>
              <a:rPr lang="zh-CN" altLang="en-US" sz="2000" b="1">
                <a:solidFill>
                  <a:schemeClr val="bg1">
                    <a:lumMod val="50000"/>
                  </a:schemeClr>
                </a:solidFill>
                <a:latin typeface="微软雅黑" panose="020B0503020204020204" charset="-122"/>
                <a:ea typeface="微软雅黑" panose="020B0503020204020204" charset="-122"/>
                <a:cs typeface="微软雅黑" panose="020B0503020204020204" charset="-122"/>
              </a:rPr>
              <a:t>下图展示了氢元素的三种原子构成情况。仔细观察，比较</a:t>
            </a:r>
            <a:r>
              <a:rPr lang="zh-CN" altLang="en-US" sz="2000" b="1">
                <a:solidFill>
                  <a:schemeClr val="bg1">
                    <a:lumMod val="50000"/>
                  </a:schemeClr>
                </a:solidFill>
                <a:latin typeface="微软雅黑" panose="020B0503020204020204" charset="-122"/>
                <a:ea typeface="微软雅黑" panose="020B0503020204020204" charset="-122"/>
                <a:cs typeface="微软雅黑" panose="020B0503020204020204" charset="-122"/>
              </a:rPr>
              <a:t>它们之间的异同，你能得到那些结论？</a:t>
            </a:r>
            <a:endParaRPr lang="zh-CN" altLang="en-US" sz="2000" b="1">
              <a:solidFill>
                <a:schemeClr val="bg1">
                  <a:lumMod val="50000"/>
                </a:schemeClr>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9"/>
            </p:custDataLst>
          </p:nvPr>
        </p:nvPicPr>
        <p:blipFill>
          <a:blip r:embed="rId10"/>
          <a:stretch>
            <a:fillRect/>
          </a:stretch>
        </p:blipFill>
        <p:spPr>
          <a:xfrm>
            <a:off x="2002790" y="3120390"/>
            <a:ext cx="7877175" cy="3124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829945"/>
          </a:xfrm>
          <a:prstGeom prst="rect">
            <a:avLst/>
          </a:prstGeom>
          <a:noFill/>
        </p:spPr>
        <p:txBody>
          <a:bodyPr wrap="square" rtlCol="0">
            <a:spAutoFit/>
          </a:bodyPr>
          <a:p>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原子结构与化学键</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第一节</a:t>
            </a:r>
            <a:r>
              <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原子结构</a:t>
            </a:r>
            <a:endParaRPr lang="zh-CN" alt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a:p>
            <a:endParaRPr lang="en-US" alt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mc:AlternateContent xmlns:mc="http://schemas.openxmlformats.org/markup-compatibility/2006">
        <mc:Choice xmlns:a14="http://schemas.microsoft.com/office/drawing/2010/main" Requires="a14">
          <p:sp>
            <p:nvSpPr>
              <p:cNvPr id="4" name="文本框 3"/>
              <p:cNvSpPr txBox="1"/>
              <p:nvPr/>
            </p:nvSpPr>
            <p:spPr>
              <a:xfrm>
                <a:off x="560705" y="1713865"/>
                <a:ext cx="6979920" cy="2450465"/>
              </a:xfrm>
              <a:prstGeom prst="rect">
                <a:avLst/>
              </a:prstGeom>
              <a:noFill/>
            </p:spPr>
            <p:txBody>
              <a:bodyPr wrap="square" rtlCol="0" anchor="t">
                <a:noAutofit/>
              </a:bodyPr>
              <a:p>
                <a:pPr indent="0"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对于同种元素的原子而言，质子数是相同的，但中子数不一定相同。像氕、氘、氚这样同一种元素的不同原子之间互称</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同位素</a:t>
                </a:r>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同位素在军事、医学、考古、农业、工业和环境等多个领域中有着广泛的应用，如</a:t>
                </a:r>
                <a14:m>
                  <m:oMath xmlns:m="http://schemas.openxmlformats.org/officeDocument/2006/math">
                    <m:sPre>
                      <m:sPrePr>
                        <m:ctrlPr>
                          <a:rPr lang="zh-CN" altLang="en-US" sz="2000">
                            <a:latin typeface="微软雅黑" panose="020B0503020204020204" charset="-122"/>
                            <a:ea typeface="微软雅黑" panose="020B0503020204020204" charset="-122"/>
                            <a:cs typeface="微软雅黑" panose="020B0503020204020204" charset="-122"/>
                          </a:rPr>
                        </m:ctrlPr>
                      </m:sPrePr>
                      <m:sub>
                        <m:r>
                          <a:rPr lang="zh-CN" altLang="en-US" sz="2000">
                            <a:latin typeface="微软雅黑" panose="020B0503020204020204" charset="-122"/>
                            <a:ea typeface="微软雅黑" panose="020B0503020204020204" charset="-122"/>
                            <a:cs typeface="微软雅黑" panose="020B0503020204020204" charset="-122"/>
                          </a:rPr>
                          <m:t>1</m:t>
                        </m:r>
                      </m:sub>
                      <m:sup>
                        <m:r>
                          <a:rPr lang="zh-CN" altLang="en-US" sz="2000">
                            <a:latin typeface="微软雅黑" panose="020B0503020204020204" charset="-122"/>
                            <a:ea typeface="微软雅黑" panose="020B0503020204020204" charset="-122"/>
                            <a:cs typeface="微软雅黑" panose="020B0503020204020204" charset="-122"/>
                          </a:rPr>
                          <m:t>2</m:t>
                        </m:r>
                      </m:sup>
                      <m:e>
                        <m:r>
                          <a:rPr lang="zh-CN" altLang="en-US" sz="2000">
                            <a:latin typeface="微软雅黑" panose="020B0503020204020204" charset="-122"/>
                            <a:ea typeface="微软雅黑" panose="020B0503020204020204" charset="-122"/>
                            <a:cs typeface="微软雅黑" panose="020B0503020204020204" charset="-122"/>
                          </a:rPr>
                          <m:t>𝐻</m:t>
                        </m:r>
                      </m:e>
                    </m:sPre>
                  </m:oMath>
                </a14:m>
                <a:r>
                  <a:rPr lang="zh-CN" altLang="en-US" sz="2000">
                    <a:latin typeface="微软雅黑" panose="020B0503020204020204" charset="-122"/>
                    <a:ea typeface="微软雅黑" panose="020B0503020204020204" charset="-122"/>
                    <a:cs typeface="微软雅黑" panose="020B0503020204020204" charset="-122"/>
                  </a:rPr>
                  <a:t>、</a:t>
                </a:r>
                <a14:m>
                  <m:oMath xmlns:m="http://schemas.openxmlformats.org/officeDocument/2006/math">
                    <m:sPre>
                      <m:sPrePr>
                        <m:ctrlPr>
                          <a:rPr lang="zh-CN" altLang="en-US" sz="2000">
                            <a:latin typeface="微软雅黑" panose="020B0503020204020204" charset="-122"/>
                            <a:ea typeface="微软雅黑" panose="020B0503020204020204" charset="-122"/>
                            <a:cs typeface="微软雅黑" panose="020B0503020204020204" charset="-122"/>
                          </a:rPr>
                        </m:ctrlPr>
                      </m:sPrePr>
                      <m:sub>
                        <m:r>
                          <a:rPr lang="zh-CN" altLang="en-US" sz="2000">
                            <a:latin typeface="微软雅黑" panose="020B0503020204020204" charset="-122"/>
                            <a:ea typeface="微软雅黑" panose="020B0503020204020204" charset="-122"/>
                            <a:cs typeface="微软雅黑" panose="020B0503020204020204" charset="-122"/>
                          </a:rPr>
                          <m:t>1</m:t>
                        </m:r>
                      </m:sub>
                      <m:sup>
                        <m:r>
                          <a:rPr lang="zh-CN" altLang="en-US" sz="2000">
                            <a:latin typeface="微软雅黑" panose="020B0503020204020204" charset="-122"/>
                            <a:ea typeface="微软雅黑" panose="020B0503020204020204" charset="-122"/>
                            <a:cs typeface="微软雅黑" panose="020B0503020204020204" charset="-122"/>
                          </a:rPr>
                          <m:t>3</m:t>
                        </m:r>
                      </m:sup>
                      <m:e>
                        <m:r>
                          <m:rPr>
                            <m:sty m:val="p"/>
                          </m:rPr>
                          <a:rPr lang="zh-CN" altLang="en-US" sz="2000">
                            <a:latin typeface="微软雅黑" panose="020B0503020204020204" charset="-122"/>
                            <a:ea typeface="微软雅黑" panose="020B0503020204020204" charset="-122"/>
                            <a:cs typeface="微软雅黑" panose="020B0503020204020204" charset="-122"/>
                          </a:rPr>
                          <m:t>H</m:t>
                        </m:r>
                      </m:e>
                    </m:sPre>
                  </m:oMath>
                </a14:m>
                <a:r>
                  <a:rPr lang="zh-CN" altLang="en-US" sz="2000">
                    <a:latin typeface="微软雅黑" panose="020B0503020204020204" charset="-122"/>
                    <a:ea typeface="微软雅黑" panose="020B0503020204020204" charset="-122"/>
                    <a:cs typeface="微软雅黑" panose="020B0503020204020204" charset="-122"/>
                  </a:rPr>
                  <a:t>可以用作制造氢弹（图1-3），</a:t>
                </a:r>
                <a14:m>
                  <m:oMath xmlns:m="http://schemas.openxmlformats.org/officeDocument/2006/math">
                    <m:sPre>
                      <m:sPrePr>
                        <m:ctrlPr>
                          <a:rPr lang="zh-CN" altLang="en-US" sz="2000">
                            <a:latin typeface="微软雅黑" panose="020B0503020204020204" charset="-122"/>
                            <a:ea typeface="微软雅黑" panose="020B0503020204020204" charset="-122"/>
                            <a:cs typeface="微软雅黑" panose="020B0503020204020204" charset="-122"/>
                          </a:rPr>
                        </m:ctrlPr>
                      </m:sPrePr>
                      <m:sub>
                        <m:r>
                          <a:rPr lang="zh-CN" altLang="en-US" sz="2000">
                            <a:latin typeface="微软雅黑" panose="020B0503020204020204" charset="-122"/>
                            <a:ea typeface="微软雅黑" panose="020B0503020204020204" charset="-122"/>
                            <a:cs typeface="微软雅黑" panose="020B0503020204020204" charset="-122"/>
                          </a:rPr>
                          <m:t>92</m:t>
                        </m:r>
                      </m:sub>
                      <m:sup>
                        <m:r>
                          <a:rPr lang="zh-CN" altLang="en-US" sz="2000">
                            <a:latin typeface="微软雅黑" panose="020B0503020204020204" charset="-122"/>
                            <a:ea typeface="微软雅黑" panose="020B0503020204020204" charset="-122"/>
                            <a:cs typeface="微软雅黑" panose="020B0503020204020204" charset="-122"/>
                          </a:rPr>
                          <m:t>235</m:t>
                        </m:r>
                      </m:sup>
                      <m:e>
                        <m:r>
                          <a:rPr lang="zh-CN" altLang="en-US" sz="2000">
                            <a:latin typeface="微软雅黑" panose="020B0503020204020204" charset="-122"/>
                            <a:ea typeface="微软雅黑" panose="020B0503020204020204" charset="-122"/>
                            <a:cs typeface="微软雅黑" panose="020B0503020204020204" charset="-122"/>
                          </a:rPr>
                          <m:t>𝑈</m:t>
                        </m:r>
                      </m:e>
                    </m:sPre>
                  </m:oMath>
                </a14:m>
                <a:r>
                  <a:rPr lang="zh-CN" altLang="en-US" sz="2000">
                    <a:latin typeface="微软雅黑" panose="020B0503020204020204" charset="-122"/>
                    <a:ea typeface="微软雅黑" panose="020B0503020204020204" charset="-122"/>
                    <a:cs typeface="微软雅黑" panose="020B0503020204020204" charset="-122"/>
                  </a:rPr>
                  <a:t>可用作核反应堆的燃料等。</a:t>
                </a:r>
                <a:endParaRPr lang="zh-CN" altLang="en-US" sz="2000">
                  <a:latin typeface="微软雅黑" panose="020B0503020204020204" charset="-122"/>
                  <a:ea typeface="微软雅黑" panose="020B0503020204020204" charset="-122"/>
                  <a:cs typeface="微软雅黑" panose="020B0503020204020204"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560705" y="1713865"/>
                <a:ext cx="6979920" cy="2450465"/>
              </a:xfrm>
              <a:prstGeom prst="rect">
                <a:avLst/>
              </a:prstGeom>
              <a:blipFill rotWithShape="1">
                <a:blip r:embed="rId7"/>
                <a:stretch>
                  <a:fillRect b="-27494"/>
                </a:stretch>
              </a:blipFill>
            </p:spPr>
            <p:txBody>
              <a:bodyPr/>
              <a:lstStyle/>
              <a:p>
                <a:r>
                  <a:rPr lang="zh-CN" altLang="en-US">
                    <a:noFill/>
                  </a:rPr>
                  <a:t> </a:t>
                </a:r>
              </a:p>
            </p:txBody>
          </p:sp>
        </mc:Fallback>
      </mc:AlternateContent>
      <p:pic>
        <p:nvPicPr>
          <p:cNvPr id="5" name="图片 4"/>
          <p:cNvPicPr>
            <a:picLocks noChangeAspect="1"/>
          </p:cNvPicPr>
          <p:nvPr>
            <p:custDataLst>
              <p:tags r:id="rId8"/>
            </p:custDataLst>
          </p:nvPr>
        </p:nvPicPr>
        <p:blipFill>
          <a:blip r:embed="rId9"/>
          <a:stretch>
            <a:fillRect/>
          </a:stretch>
        </p:blipFill>
        <p:spPr>
          <a:xfrm>
            <a:off x="7871460" y="1468755"/>
            <a:ext cx="3327400" cy="392049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COMMONDATA" val="eyJoZGlkIjoiNmZjMGM2NTdiODU4YWI0ZTBhYjQ1ODVlMTNhMjI5OGYifQ=="/>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2026</Words>
  <Application>WPS 演示</Application>
  <PresentationFormat>宽屏</PresentationFormat>
  <Paragraphs>124</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微软雅黑</vt:lpstr>
      <vt:lpstr>华文行楷</vt:lpstr>
      <vt:lpstr>Calibri</vt:lpstr>
      <vt:lpstr>Arial Unicode MS</vt:lpstr>
      <vt:lpstr>Cambria Math</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宋丸子啊哩哩</cp:lastModifiedBy>
  <cp:revision>14</cp:revision>
  <dcterms:created xsi:type="dcterms:W3CDTF">2023-09-22T08:13:00Z</dcterms:created>
  <dcterms:modified xsi:type="dcterms:W3CDTF">2023-10-18T08:29:02Z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3D5A959AA5DC4FCCB2EB67E9E246EE69_13</vt:lpwstr>
  </property>
  <property fmtid="{D5CDD505-2E9C-101B-9397-08002B2CF9AE}" pid="3" name="KSOProductBuildVer">
    <vt:lpwstr>2052-12.1.0.15712</vt:lpwstr>
  </property>
</Properties>
</file>