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259" r:id="rId5"/>
    <p:sldId id="289" r:id="rId6"/>
    <p:sldId id="306" r:id="rId7"/>
    <p:sldId id="295" r:id="rId8"/>
    <p:sldId id="296" r:id="rId9"/>
    <p:sldId id="297" r:id="rId10"/>
    <p:sldId id="298" r:id="rId11"/>
    <p:sldId id="307" r:id="rId12"/>
    <p:sldId id="299" r:id="rId13"/>
    <p:sldId id="300" r:id="rId14"/>
    <p:sldId id="301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9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image" Target="../media/image2.png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image" Target="../media/image2.png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90.xml"/><Relationship Id="rId8" Type="http://schemas.openxmlformats.org/officeDocument/2006/relationships/tags" Target="../tags/tag89.xml"/><Relationship Id="rId7" Type="http://schemas.openxmlformats.org/officeDocument/2006/relationships/tags" Target="../tags/tag88.xml"/><Relationship Id="rId6" Type="http://schemas.openxmlformats.org/officeDocument/2006/relationships/tags" Target="../tags/tag87.xml"/><Relationship Id="rId5" Type="http://schemas.openxmlformats.org/officeDocument/2006/relationships/image" Target="../media/image2.png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8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3" Type="http://schemas.openxmlformats.org/officeDocument/2006/relationships/slideLayout" Target="../slideLayouts/slideLayout1.xml"/><Relationship Id="rId12" Type="http://schemas.openxmlformats.org/officeDocument/2006/relationships/tags" Target="../tags/tag16.xml"/><Relationship Id="rId11" Type="http://schemas.openxmlformats.org/officeDocument/2006/relationships/tags" Target="../tags/tag15.xml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image" Target="../media/image2.png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25.xml"/><Relationship Id="rId1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image" Target="../media/image2.png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38.xml"/><Relationship Id="rId7" Type="http://schemas.openxmlformats.org/officeDocument/2006/relationships/tags" Target="../tags/tag37.xml"/><Relationship Id="rId6" Type="http://schemas.openxmlformats.org/officeDocument/2006/relationships/tags" Target="../tags/tag36.xml"/><Relationship Id="rId5" Type="http://schemas.openxmlformats.org/officeDocument/2006/relationships/image" Target="../media/image2.png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image" Target="../media/image2.png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image" Target="../media/image2.png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45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image" Target="../media/image2.png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image" Target="../media/image2.png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-412750" y="2219008"/>
            <a:ext cx="8128000" cy="193802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</a:t>
            </a:r>
            <a:r>
              <a:rPr lang="en-US" altLang="zh-CN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组</a:t>
            </a:r>
            <a:r>
              <a:rPr lang="en-US" altLang="zh-CN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实</a:t>
            </a:r>
            <a:r>
              <a:rPr lang="en-US" altLang="zh-CN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验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分组实验二 胶黏剂的配制和使用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圆角矩形 2"/>
          <p:cNvSpPr/>
          <p:nvPr>
            <p:custDataLst>
              <p:tags r:id="rId7"/>
            </p:custDataLst>
          </p:nvPr>
        </p:nvSpPr>
        <p:spPr>
          <a:xfrm>
            <a:off x="895350" y="1517015"/>
            <a:ext cx="1417955" cy="523875"/>
          </a:xfrm>
          <a:prstGeom prst="roundRect">
            <a:avLst/>
          </a:prstGeom>
          <a:ln w="28575" cap="flat" cmpd="sng" algn="ctr">
            <a:solidFill>
              <a:schemeClr val="accent1">
                <a:shade val="50000"/>
              </a:schemeClr>
            </a:solidFill>
            <a:prstDash val="sysDash"/>
            <a:miter lim="800000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647700" y="1574165"/>
            <a:ext cx="18669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0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实验步骤</a:t>
            </a:r>
            <a:endParaRPr lang="zh-CN" altLang="en-US" sz="2000" b="1" dirty="0" smtClean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9"/>
            </p:custDataLst>
          </p:nvPr>
        </p:nvSpPr>
        <p:spPr>
          <a:xfrm>
            <a:off x="895350" y="2230120"/>
            <a:ext cx="1026350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rgbClr val="595757"/>
                </a:solidFill>
                <a:latin typeface="汉仪全唐诗简" panose="00020600040101010101" pitchFamily="18" charset="-122"/>
                <a:ea typeface="汉仪全唐诗简" panose="00020600040101010101" pitchFamily="18" charset="-122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胶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黏剂的配制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(1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）试剂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：取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100g 601</a:t>
            </a:r>
            <a:r>
              <a:rPr lang="zh-CN" altLang="en-US" sz="2000" baseline="30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＃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环氧树脂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置于烧杯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中，水浴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加热至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50~60℃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，在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保温加热下加入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10g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苯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甲酸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二丁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酯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，搅拌均匀；再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加入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5g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石膏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粉和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15g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滑石粉，搅拌均匀，停止加热，得到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试剂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2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(2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）试剂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：乙二胺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2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(3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）在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试剂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加入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7g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试剂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，搅拌均匀，即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得到环氧树脂胶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黏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剂。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分组实验二 胶黏剂的配制和使用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716280" y="1605915"/>
            <a:ext cx="10673715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000" b="1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b="1" dirty="0" smtClean="0">
                <a:latin typeface="微软雅黑" panose="020B0503020204020204" charset="-122"/>
                <a:ea typeface="微软雅黑" panose="020B0503020204020204" charset="-122"/>
              </a:rPr>
              <a:t>胶接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</a:rPr>
              <a:t>方法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(1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）清理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事先准备好的用于黏结实验的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陶瓷、木块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和塑料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片。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）将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调制好的胶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黏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剂均匀涂抹在待胶接的片段的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表面，并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将胶合物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表面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用力压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紧，稍后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固定。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(3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）放置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一段时间等待固化。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）胶接后的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碎片在常温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下固化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24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小时后即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可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牢固，拿起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黏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结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后的产品，检查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是否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黏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结成功。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分组实验二 胶黏剂的配制和使用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79500" y="1409700"/>
            <a:ext cx="1866900" cy="523875"/>
            <a:chOff x="1038" y="2389"/>
            <a:chExt cx="2940" cy="825"/>
          </a:xfrm>
        </p:grpSpPr>
        <p:sp>
          <p:nvSpPr>
            <p:cNvPr id="3" name="圆角矩形 2"/>
            <p:cNvSpPr/>
            <p:nvPr>
              <p:custDataLst>
                <p:tags r:id="rId7"/>
              </p:custDataLst>
            </p:nvPr>
          </p:nvSpPr>
          <p:spPr>
            <a:xfrm>
              <a:off x="1410" y="2389"/>
              <a:ext cx="2233" cy="825"/>
            </a:xfrm>
            <a:prstGeom prst="roundRect">
              <a:avLst/>
            </a:prstGeom>
            <a:ln w="28575" cap="flat" cmpd="sng" algn="ctr">
              <a:solidFill>
                <a:schemeClr val="accent1">
                  <a:shade val="50000"/>
                </a:schemeClr>
              </a:solidFill>
              <a:prstDash val="sysDash"/>
              <a:miter lim="800000"/>
            </a:ln>
          </p:spPr>
          <p:style>
            <a:lnRef idx="0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>
              <p:custDataLst>
                <p:tags r:id="rId8"/>
              </p:custDataLst>
            </p:nvPr>
          </p:nvSpPr>
          <p:spPr>
            <a:xfrm>
              <a:off x="1038" y="2425"/>
              <a:ext cx="294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2400" b="1" dirty="0" smtClean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实验说明</a:t>
              </a:r>
              <a:endParaRPr lang="zh-CN" altLang="en-US" sz="2400" b="1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" name="文本框 5128"/>
          <p:cNvSpPr txBox="1"/>
          <p:nvPr>
            <p:custDataLst>
              <p:tags r:id="rId9"/>
            </p:custDataLst>
          </p:nvPr>
        </p:nvSpPr>
        <p:spPr>
          <a:xfrm flipH="1">
            <a:off x="716280" y="2228850"/>
            <a:ext cx="9445625" cy="2399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1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苯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二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甲酸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二丁酯是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增塑剂，而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乙二胺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固化剂。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2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乙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二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胺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有毒，应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避免直接接触或吸入。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3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黏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结时的黏结面要清洁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干净，并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保持干燥。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4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制作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好的胶黏剂要及时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使用，若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长期放置会固化失效。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5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本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配方是针对非金属材料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之间的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黏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结。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2232660" y="2141220"/>
            <a:ext cx="75266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dirty="0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rPr>
              <a:t>分组</a:t>
            </a:r>
            <a:r>
              <a:rPr lang="zh-CN" altLang="en-US" sz="3200" dirty="0" smtClean="0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rPr>
              <a:t>实验一</a:t>
            </a:r>
            <a:r>
              <a:rPr lang="en-US" altLang="zh-CN" sz="3200" dirty="0" smtClean="0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3200" dirty="0" smtClean="0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rPr>
              <a:t>电化学腐蚀与金属防护</a:t>
            </a:r>
            <a:endParaRPr lang="en-US" altLang="zh-CN" sz="3200" dirty="0">
              <a:solidFill>
                <a:srgbClr val="06094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490186" y="3329928"/>
            <a:ext cx="7654925" cy="596900"/>
            <a:chOff x="2444872" y="1684728"/>
            <a:chExt cx="7654925" cy="596900"/>
          </a:xfrm>
        </p:grpSpPr>
        <p:sp>
          <p:nvSpPr>
            <p:cNvPr id="15" name="文本框 14"/>
            <p:cNvSpPr txBox="1"/>
            <p:nvPr>
              <p:custDataLst>
                <p:tags r:id="rId8"/>
              </p:custDataLst>
            </p:nvPr>
          </p:nvSpPr>
          <p:spPr>
            <a:xfrm>
              <a:off x="3189727" y="1698063"/>
              <a:ext cx="6910070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2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   </a:t>
              </a:r>
              <a:r>
                <a:rPr lang="zh-CN" altLang="en-US" sz="32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分组</a:t>
              </a:r>
              <a:r>
                <a:rPr lang="zh-CN" altLang="en-US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实验二</a:t>
              </a:r>
              <a:r>
                <a:rPr lang="en-US" altLang="zh-CN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zh-CN" altLang="en-US" sz="3200" dirty="0" smtClean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胶黏剂的配制</a:t>
              </a:r>
              <a:r>
                <a:rPr lang="zh-CN" altLang="en-US" sz="32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rPr>
                <a:t>和使用</a:t>
              </a:r>
              <a:endParaRPr lang="en-US" altLang="zh-CN" sz="3200" dirty="0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2444872" y="1684728"/>
              <a:ext cx="578786" cy="577516"/>
              <a:chOff x="2457533" y="1684728"/>
              <a:chExt cx="578786" cy="577516"/>
            </a:xfrm>
          </p:grpSpPr>
          <p:sp>
            <p:nvSpPr>
              <p:cNvPr id="19" name="椭圆 18"/>
              <p:cNvSpPr/>
              <p:nvPr>
                <p:custDataLst>
                  <p:tags r:id="rId9"/>
                </p:custDataLst>
              </p:nvPr>
            </p:nvSpPr>
            <p:spPr>
              <a:xfrm>
                <a:off x="2458803" y="1684728"/>
                <a:ext cx="577516" cy="577516"/>
              </a:xfrm>
              <a:prstGeom prst="ellipse">
                <a:avLst/>
              </a:prstGeom>
              <a:solidFill>
                <a:srgbClr val="EBEAB7"/>
              </a:solidFill>
              <a:ln>
                <a:solidFill>
                  <a:srgbClr val="EBEAB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0" name="文本框 19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2457533" y="1739973"/>
                <a:ext cx="560705" cy="52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dist"/>
                <a:r>
                  <a:rPr lang="en-US" altLang="zh-CN" sz="2800" dirty="0" smtClean="0">
                    <a:solidFill>
                      <a:srgbClr val="06094A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2</a:t>
                </a:r>
                <a:endParaRPr lang="en-US" altLang="zh-CN" sz="2800" dirty="0">
                  <a:solidFill>
                    <a:srgbClr val="06094A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sp>
        <p:nvSpPr>
          <p:cNvPr id="31" name="椭圆 30"/>
          <p:cNvSpPr/>
          <p:nvPr>
            <p:custDataLst>
              <p:tags r:id="rId11"/>
            </p:custDataLst>
          </p:nvPr>
        </p:nvSpPr>
        <p:spPr>
          <a:xfrm>
            <a:off x="1478121" y="2162798"/>
            <a:ext cx="577516" cy="577516"/>
          </a:xfrm>
          <a:prstGeom prst="ellipse">
            <a:avLst/>
          </a:prstGeom>
          <a:solidFill>
            <a:srgbClr val="EBEAB7"/>
          </a:solidFill>
          <a:ln>
            <a:solidFill>
              <a:srgbClr val="EBE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>
            <p:custDataLst>
              <p:tags r:id="rId12"/>
            </p:custDataLst>
          </p:nvPr>
        </p:nvSpPr>
        <p:spPr>
          <a:xfrm>
            <a:off x="1476851" y="2218043"/>
            <a:ext cx="5607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en-US" altLang="zh-CN" sz="2800" dirty="0" smtClean="0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2800" dirty="0">
              <a:solidFill>
                <a:srgbClr val="06094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1054100" y="1221105"/>
            <a:ext cx="100907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5400" b="1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/>
            <a:r>
              <a:rPr lang="zh-CN" altLang="en-US" sz="3200" dirty="0"/>
              <a:t>分组实验</a:t>
            </a:r>
            <a:r>
              <a:rPr lang="zh-CN" altLang="en-US" sz="3200" dirty="0" smtClean="0"/>
              <a:t>一</a:t>
            </a:r>
            <a:r>
              <a:rPr lang="en-US" altLang="zh-CN" sz="3200" dirty="0" smtClean="0"/>
              <a:t>  </a:t>
            </a:r>
            <a:r>
              <a:rPr lang="zh-CN" altLang="en-US" sz="3200" dirty="0" smtClean="0"/>
              <a:t>电化学腐蚀</a:t>
            </a:r>
            <a:r>
              <a:rPr lang="zh-CN" altLang="en-US" sz="3200" dirty="0"/>
              <a:t>与金属防护</a:t>
            </a:r>
            <a:endParaRPr lang="zh-CN" altLang="en-US" sz="3200" dirty="0"/>
          </a:p>
        </p:txBody>
      </p:sp>
      <p:sp>
        <p:nvSpPr>
          <p:cNvPr id="18" name="文本框 17"/>
          <p:cNvSpPr txBox="1"/>
          <p:nvPr>
            <p:custDataLst>
              <p:tags r:id="rId8"/>
            </p:custDataLst>
          </p:nvPr>
        </p:nvSpPr>
        <p:spPr>
          <a:xfrm>
            <a:off x="1129665" y="2702560"/>
            <a:ext cx="958850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rgbClr val="595757"/>
                </a:solidFill>
                <a:latin typeface="汉仪全唐诗简" panose="00020600040101010101" pitchFamily="18" charset="-122"/>
                <a:ea typeface="汉仪全唐诗简" panose="00020600040101010101" pitchFamily="18" charset="-122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en-US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能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判断原电池正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、负极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发生的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反应，理解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原电池工作原理。</a:t>
            </a:r>
            <a:endParaRPr lang="zh-CN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掌握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电化学腐蚀的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原因。</a:t>
            </a:r>
            <a:endParaRPr lang="zh-CN" alt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电镀的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原理，学会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简单电镀操作。</a:t>
            </a:r>
            <a:endParaRPr lang="zh-CN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54100" y="2040890"/>
            <a:ext cx="1387475" cy="518160"/>
            <a:chOff x="904" y="2630"/>
            <a:chExt cx="2185" cy="816"/>
          </a:xfrm>
        </p:grpSpPr>
        <p:sp>
          <p:nvSpPr>
            <p:cNvPr id="10" name="圆角矩形 9"/>
            <p:cNvSpPr/>
            <p:nvPr>
              <p:custDataLst>
                <p:tags r:id="rId9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10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实验目的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分组实验一  电化学腐蚀与金属防护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95350" y="1517015"/>
            <a:ext cx="1176020" cy="523875"/>
          </a:xfrm>
          <a:prstGeom prst="roundRect">
            <a:avLst/>
          </a:prstGeom>
          <a:ln w="28575" cap="flat" cmpd="sng" algn="ctr">
            <a:solidFill>
              <a:schemeClr val="accent1">
                <a:shade val="50000"/>
              </a:schemeClr>
            </a:solidFill>
            <a:prstDash val="sysDash"/>
            <a:miter lim="800000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95350" y="1579880"/>
            <a:ext cx="13436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实验用品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916305" y="2336800"/>
            <a:ext cx="1026541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rgbClr val="595757"/>
                </a:solidFill>
                <a:latin typeface="汉仪全唐诗简" panose="00020600040101010101" pitchFamily="18" charset="-122"/>
                <a:ea typeface="汉仪全唐诗简" panose="00020600040101010101" pitchFamily="18" charset="-122"/>
              </a:defRPr>
            </a:lvl1pPr>
          </a:lstStyle>
          <a:p>
            <a:pPr algn="l" fontAlgn="auto"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铁制镀件，铜片，锌片，石墨棒，纯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粒，粗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粒，电镀液（以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CuSO</a:t>
            </a:r>
            <a:r>
              <a:rPr lang="en-US" altLang="zh-CN" sz="2000" baseline="-25000" dirty="0" smtClean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溶液为主配制）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,1mol/</a:t>
            </a:r>
            <a:r>
              <a:rPr lang="en-US" altLang="zh-CN" sz="2000" dirty="0" err="1" smtClean="0">
                <a:latin typeface="微软雅黑" panose="020B0503020204020204" charset="-122"/>
                <a:ea typeface="微软雅黑" panose="020B0503020204020204" charset="-122"/>
              </a:rPr>
              <a:t>L NaOH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溶液，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0.1mol/L 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盐酸，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20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%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盐酸，稀硫酸，导线，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2~3V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直流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电源，灵敏电流计，烧杯，试管，砂纸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分组实验一  电化学腐蚀与金属防护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916305" y="1178560"/>
            <a:ext cx="1029081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rgbClr val="595757"/>
                </a:solidFill>
                <a:latin typeface="汉仪全唐诗简" panose="00020600040101010101" pitchFamily="18" charset="-122"/>
                <a:ea typeface="汉仪全唐诗简" panose="00020600040101010101" pitchFamily="18" charset="-122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r>
              <a:rPr lang="en-US" altLang="zh-CN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：原电池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endParaRPr lang="zh-CN" altLang="en-US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用导线将灵敏电流计分别与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片、铜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片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连接，使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片和铜片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接触，观察指针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是否偏转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。将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连接灵敏电流计的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片和铜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片同时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插入盛有稀硫酸的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烧杯中，观察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现象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。若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选择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不同的电极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材料进行上述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实验，会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观察到什么现象？</a:t>
            </a:r>
            <a:endParaRPr lang="zh-CN" altLang="en-US" sz="2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8"/>
            </p:custDataLst>
          </p:nvPr>
        </p:nvSpPr>
        <p:spPr>
          <a:xfrm flipH="1">
            <a:off x="916305" y="3295015"/>
            <a:ext cx="10291445" cy="24917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：锌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与稀盐酸反应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取两支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试管，分别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加入两颗纯锌粒和等体积的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0.1mol/L 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盐酸，观察现象；然后向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其中一支试管中滴加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1~2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滴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CuSO</a:t>
            </a:r>
            <a:r>
              <a:rPr lang="en-US" altLang="zh-CN" sz="2000" baseline="-25000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溶液，观察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现象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，解释原因。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若在两支试管中分别加入等量的纯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和粗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，再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分别加入等量的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0.1mol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/L 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盐酸，会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观察到什么现象？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分组实验一  电化学腐蚀与金属防护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5128"/>
          <p:cNvSpPr txBox="1"/>
          <p:nvPr>
            <p:custDataLst>
              <p:tags r:id="rId7"/>
            </p:custDataLst>
          </p:nvPr>
        </p:nvSpPr>
        <p:spPr>
          <a:xfrm flipH="1">
            <a:off x="883920" y="1806575"/>
            <a:ext cx="10004425" cy="24917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实验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：简单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电镀实验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1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用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砂纸把铁制镀件打磨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干净，放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入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1mol/</a:t>
            </a:r>
            <a:r>
              <a:rPr lang="en-US" altLang="zh-CN" sz="2000" dirty="0" err="1" smtClean="0">
                <a:latin typeface="微软雅黑" panose="020B0503020204020204" charset="-122"/>
                <a:ea typeface="微软雅黑" panose="020B0503020204020204" charset="-122"/>
              </a:rPr>
              <a:t>L NaOH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溶液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中除去油污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。用蒸馏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水洗净后再放入</a:t>
            </a: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20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%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盐酸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除锈，几分钟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后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取出，用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蒸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馏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水洗净备用。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       2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将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直流电源的正极连接铜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片，负极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连接铁制镀件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。两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电极保持一定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间距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平行放入电镀液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中，接通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直流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电源；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5~10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后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取出，观察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镀件表面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发生的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变化。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分组实验一  电化学腐蚀与金属防护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圆角矩形 4"/>
          <p:cNvSpPr/>
          <p:nvPr>
            <p:custDataLst>
              <p:tags r:id="rId7"/>
            </p:custDataLst>
          </p:nvPr>
        </p:nvSpPr>
        <p:spPr>
          <a:xfrm>
            <a:off x="884420" y="1686062"/>
            <a:ext cx="10433154" cy="3541035"/>
          </a:xfrm>
          <a:prstGeom prst="roundRect">
            <a:avLst/>
          </a:prstGeom>
          <a:solidFill>
            <a:srgbClr val="F4E8ED"/>
          </a:solidFill>
          <a:ln w="57150">
            <a:solidFill>
              <a:srgbClr val="7C306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5128"/>
          <p:cNvSpPr txBox="1"/>
          <p:nvPr>
            <p:custDataLst>
              <p:tags r:id="rId8"/>
            </p:custDataLst>
          </p:nvPr>
        </p:nvSpPr>
        <p:spPr>
          <a:xfrm flipH="1">
            <a:off x="854600" y="1597134"/>
            <a:ext cx="1915895" cy="738664"/>
          </a:xfrm>
          <a:prstGeom prst="rect">
            <a:avLst/>
          </a:prstGeom>
          <a:solidFill>
            <a:srgbClr val="7C306E"/>
          </a:solidFill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问题思考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5128"/>
          <p:cNvSpPr txBox="1"/>
          <p:nvPr>
            <p:custDataLst>
              <p:tags r:id="rId9"/>
            </p:custDataLst>
          </p:nvPr>
        </p:nvSpPr>
        <p:spPr>
          <a:xfrm flipH="1">
            <a:off x="1355347" y="2299848"/>
            <a:ext cx="8630078" cy="25533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根据实验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观察到的现象，说出原电池的工作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原理和构成要素。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实验室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选择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用粗锌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还是纯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锌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制备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氢气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？解释原因。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电镀实验时，若有同学不小心将电极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材料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与直流电源的正、负极连接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反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了，通电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后会观察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到什么现象</a:t>
            </a: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</a:rPr>
              <a:t>？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425450" y="1221105"/>
            <a:ext cx="110934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5400" b="1">
                <a:solidFill>
                  <a:srgbClr val="06094A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algn="ctr"/>
            <a:r>
              <a:rPr lang="zh-CN" altLang="en-US" sz="3200" dirty="0"/>
              <a:t>分组实验</a:t>
            </a:r>
            <a:r>
              <a:rPr lang="zh-CN" altLang="en-US" sz="3200" dirty="0" smtClean="0"/>
              <a:t>二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胶</a:t>
            </a:r>
            <a:r>
              <a:rPr lang="zh-CN" altLang="en-US" sz="3200" dirty="0"/>
              <a:t>黏</a:t>
            </a:r>
            <a:r>
              <a:rPr lang="zh-CN" altLang="en-US" sz="3200" dirty="0" smtClean="0"/>
              <a:t>剂的</a:t>
            </a:r>
            <a:r>
              <a:rPr lang="zh-CN" altLang="en-US" sz="3200" dirty="0"/>
              <a:t>配制和使用</a:t>
            </a:r>
            <a:endParaRPr lang="zh-CN" altLang="en-US" sz="3200" dirty="0"/>
          </a:p>
        </p:txBody>
      </p:sp>
      <p:sp>
        <p:nvSpPr>
          <p:cNvPr id="18" name="文本框 17"/>
          <p:cNvSpPr txBox="1"/>
          <p:nvPr>
            <p:custDataLst>
              <p:tags r:id="rId8"/>
            </p:custDataLst>
          </p:nvPr>
        </p:nvSpPr>
        <p:spPr>
          <a:xfrm>
            <a:off x="855980" y="2888615"/>
            <a:ext cx="106629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rgbClr val="595757"/>
                </a:solidFill>
                <a:latin typeface="汉仪全唐诗简" panose="00020600040101010101" pitchFamily="18" charset="-122"/>
                <a:ea typeface="汉仪全唐诗简" panose="00020600040101010101" pitchFamily="18" charset="-122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胶黏剂是一类新型高分子材料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。环氧树脂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胶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黏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剂是生活中最常用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到的高强度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胶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黏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材料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。通过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本次实验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操作，初步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认识环氧树脂胶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黏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剂的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配制方法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与使用，了解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其使用注意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事项，体验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化学在</a:t>
            </a:r>
            <a:r>
              <a:rPr lang="zh-CN" alt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生活中的</a:t>
            </a:r>
            <a:r>
              <a:rPr lang="zh-CN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应用。</a:t>
            </a:r>
            <a:endParaRPr lang="zh-CN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9"/>
            </p:custDataLst>
          </p:nvPr>
        </p:nvSpPr>
        <p:spPr>
          <a:xfrm>
            <a:off x="1129665" y="2099945"/>
            <a:ext cx="13119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实验目的</a:t>
            </a:r>
            <a:endParaRPr lang="zh-CN" altLang="en-US"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54100" y="2040890"/>
            <a:ext cx="1387475" cy="518160"/>
            <a:chOff x="904" y="2630"/>
            <a:chExt cx="2185" cy="816"/>
          </a:xfrm>
        </p:grpSpPr>
        <p:sp>
          <p:nvSpPr>
            <p:cNvPr id="10" name="圆角矩形 9"/>
            <p:cNvSpPr/>
            <p:nvPr>
              <p:custDataLst>
                <p:tags r:id="rId10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>
              <p:custDataLst>
                <p:tags r:id="rId11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实验目的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068070" y="499110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分组实验二 胶黏剂的配制和使用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95350" y="1517015"/>
            <a:ext cx="1343660" cy="523875"/>
          </a:xfrm>
          <a:prstGeom prst="roundRect">
            <a:avLst/>
          </a:prstGeom>
          <a:ln w="28575" cap="flat" cmpd="sng" algn="ctr">
            <a:solidFill>
              <a:schemeClr val="accent1">
                <a:shade val="50000"/>
              </a:schemeClr>
            </a:solidFill>
            <a:prstDash val="sysDash"/>
            <a:miter lim="800000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963930" y="1579880"/>
            <a:ext cx="13436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chemeClr val="tx2">
                    <a:lumMod val="75000"/>
                    <a:lumOff val="25000"/>
                  </a:schemeClr>
                </a:solidFill>
              </a:rPr>
              <a:t>实验用品</a:t>
            </a:r>
            <a:endParaRPr lang="zh-CN" altLang="en-US" sz="2000" b="1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197610" y="2414270"/>
            <a:ext cx="1012126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rgbClr val="595757"/>
                </a:solidFill>
                <a:latin typeface="汉仪全唐诗简" panose="00020600040101010101" pitchFamily="18" charset="-122"/>
                <a:ea typeface="汉仪全唐诗简" panose="00020600040101010101" pitchFamily="18" charset="-122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zh-CN" sz="1800" dirty="0" smtClean="0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   601</a:t>
            </a:r>
            <a:r>
              <a:rPr lang="zh-CN" altLang="en-US" sz="2000" baseline="30000" dirty="0" smtClean="0">
                <a:latin typeface="微软雅黑" panose="020B0503020204020204" charset="-122"/>
                <a:ea typeface="微软雅黑" panose="020B0503020204020204" charset="-122"/>
              </a:rPr>
              <a:t>＃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环氧树脂，苯二甲酸二丁酯，滑石粉，石膏粉，乙二胺，烧杯</a:t>
            </a:r>
            <a:r>
              <a:rPr lang="en-US" altLang="zh-CN" sz="2000" dirty="0" smtClean="0">
                <a:latin typeface="微软雅黑" panose="020B0503020204020204" charset="-122"/>
                <a:ea typeface="微软雅黑" panose="020B0503020204020204" charset="-122"/>
              </a:rPr>
              <a:t>(500mL</a:t>
            </a:r>
            <a:r>
              <a:rPr lang="zh-CN" altLang="en-US" sz="2000" dirty="0" smtClean="0">
                <a:latin typeface="微软雅黑" panose="020B0503020204020204" charset="-122"/>
                <a:ea typeface="微软雅黑" panose="020B0503020204020204" charset="-122"/>
              </a:rPr>
              <a:t>），水浴设备，搅拌器，陶瓷，木块，塑料片。</a:t>
            </a:r>
            <a:endParaRPr lang="zh-CN" altLang="en-US" sz="20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COMMONDATA" val="eyJoZGlkIjoiNmZjMGM2NTdiODU4YWI0ZTBhYjQ1ODVlMTNhMjI5OG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1941</Words>
  <Application>WPS 演示</Application>
  <PresentationFormat>宽屏</PresentationFormat>
  <Paragraphs>145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华文行楷</vt:lpstr>
      <vt:lpstr>汉仪全唐诗简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DELL</cp:lastModifiedBy>
  <cp:revision>25</cp:revision>
  <dcterms:created xsi:type="dcterms:W3CDTF">2023-09-22T08:13:00Z</dcterms:created>
  <dcterms:modified xsi:type="dcterms:W3CDTF">2023-11-30T06:14:54Z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373AFA64531A46A9B9B28431CE50ACA1_13</vt:lpwstr>
  </property>
  <property fmtid="{D5CDD505-2E9C-101B-9397-08002B2CF9AE}" pid="3" name="KSOProductBuildVer">
    <vt:lpwstr>2052-12.1.0.15712</vt:lpwstr>
  </property>
</Properties>
</file>