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2" r:id="rId3"/>
    <p:sldId id="259" r:id="rId5"/>
    <p:sldId id="289" r:id="rId6"/>
    <p:sldId id="287" r:id="rId7"/>
    <p:sldId id="288" r:id="rId8"/>
    <p:sldId id="290" r:id="rId9"/>
    <p:sldId id="291" r:id="rId10"/>
    <p:sldId id="292" r:id="rId11"/>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64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gs" Target="tags/tag64.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notesSlide" Target="../notesSlides/notesSlide1.xml"/><Relationship Id="rId8" Type="http://schemas.openxmlformats.org/officeDocument/2006/relationships/slideLayout" Target="../slideLayouts/slideLayout1.xml"/><Relationship Id="rId7" Type="http://schemas.openxmlformats.org/officeDocument/2006/relationships/tags" Target="../tags/tag5.xm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9" Type="http://schemas.openxmlformats.org/officeDocument/2006/relationships/tags" Target="../tags/tag13.xml"/><Relationship Id="rId8" Type="http://schemas.openxmlformats.org/officeDocument/2006/relationships/tags" Target="../tags/tag12.xml"/><Relationship Id="rId7" Type="http://schemas.openxmlformats.org/officeDocument/2006/relationships/image" Target="../media/image2.png"/><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1" Type="http://schemas.openxmlformats.org/officeDocument/2006/relationships/slideLayout" Target="../slideLayouts/slideLayout1.xml"/><Relationship Id="rId10" Type="http://schemas.openxmlformats.org/officeDocument/2006/relationships/tags" Target="../tags/tag14.xml"/><Relationship Id="rId1" Type="http://schemas.openxmlformats.org/officeDocument/2006/relationships/tags" Target="../tags/tag6.xml"/></Relationships>
</file>

<file path=ppt/slides/_rels/slide3.xml.rels><?xml version="1.0" encoding="UTF-8" standalone="yes"?>
<Relationships xmlns="http://schemas.openxmlformats.org/package/2006/relationships"><Relationship Id="rId9" Type="http://schemas.openxmlformats.org/officeDocument/2006/relationships/tags" Target="../tags/tag22.xml"/><Relationship Id="rId8" Type="http://schemas.openxmlformats.org/officeDocument/2006/relationships/tags" Target="../tags/tag21.xml"/><Relationship Id="rId7" Type="http://schemas.openxmlformats.org/officeDocument/2006/relationships/tags" Target="../tags/tag20.xml"/><Relationship Id="rId6" Type="http://schemas.openxmlformats.org/officeDocument/2006/relationships/tags" Target="../tags/tag19.xml"/><Relationship Id="rId5" Type="http://schemas.openxmlformats.org/officeDocument/2006/relationships/image" Target="../media/image2.png"/><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0" Type="http://schemas.openxmlformats.org/officeDocument/2006/relationships/slideLayout" Target="../slideLayouts/slideLayout1.xml"/><Relationship Id="rId1" Type="http://schemas.openxmlformats.org/officeDocument/2006/relationships/tags" Target="../tags/tag15.xml"/></Relationships>
</file>

<file path=ppt/slides/_rels/slide4.xml.rels><?xml version="1.0" encoding="UTF-8" standalone="yes"?>
<Relationships xmlns="http://schemas.openxmlformats.org/package/2006/relationships"><Relationship Id="rId9" Type="http://schemas.openxmlformats.org/officeDocument/2006/relationships/tags" Target="../tags/tag30.xml"/><Relationship Id="rId8" Type="http://schemas.openxmlformats.org/officeDocument/2006/relationships/tags" Target="../tags/tag29.xml"/><Relationship Id="rId7" Type="http://schemas.openxmlformats.org/officeDocument/2006/relationships/tags" Target="../tags/tag28.xml"/><Relationship Id="rId6" Type="http://schemas.openxmlformats.org/officeDocument/2006/relationships/tags" Target="../tags/tag27.xml"/><Relationship Id="rId5" Type="http://schemas.openxmlformats.org/officeDocument/2006/relationships/image" Target="../media/image2.png"/><Relationship Id="rId4" Type="http://schemas.openxmlformats.org/officeDocument/2006/relationships/tags" Target="../tags/tag26.xml"/><Relationship Id="rId3" Type="http://schemas.openxmlformats.org/officeDocument/2006/relationships/tags" Target="../tags/tag25.xml"/><Relationship Id="rId2" Type="http://schemas.openxmlformats.org/officeDocument/2006/relationships/tags" Target="../tags/tag24.xml"/><Relationship Id="rId10" Type="http://schemas.openxmlformats.org/officeDocument/2006/relationships/slideLayout" Target="../slideLayouts/slideLayout1.xml"/><Relationship Id="rId1" Type="http://schemas.openxmlformats.org/officeDocument/2006/relationships/tags" Target="../tags/tag23.xml"/></Relationships>
</file>

<file path=ppt/slides/_rels/slide5.xml.rels><?xml version="1.0" encoding="UTF-8" standalone="yes"?>
<Relationships xmlns="http://schemas.openxmlformats.org/package/2006/relationships"><Relationship Id="rId9" Type="http://schemas.openxmlformats.org/officeDocument/2006/relationships/tags" Target="../tags/tag38.xml"/><Relationship Id="rId8" Type="http://schemas.openxmlformats.org/officeDocument/2006/relationships/tags" Target="../tags/tag37.xml"/><Relationship Id="rId7" Type="http://schemas.openxmlformats.org/officeDocument/2006/relationships/tags" Target="../tags/tag36.xml"/><Relationship Id="rId6" Type="http://schemas.openxmlformats.org/officeDocument/2006/relationships/tags" Target="../tags/tag35.xml"/><Relationship Id="rId5" Type="http://schemas.openxmlformats.org/officeDocument/2006/relationships/image" Target="../media/image2.png"/><Relationship Id="rId4" Type="http://schemas.openxmlformats.org/officeDocument/2006/relationships/tags" Target="../tags/tag34.xml"/><Relationship Id="rId3" Type="http://schemas.openxmlformats.org/officeDocument/2006/relationships/tags" Target="../tags/tag33.xml"/><Relationship Id="rId2" Type="http://schemas.openxmlformats.org/officeDocument/2006/relationships/tags" Target="../tags/tag32.xml"/><Relationship Id="rId12" Type="http://schemas.openxmlformats.org/officeDocument/2006/relationships/slideLayout" Target="../slideLayouts/slideLayout1.xml"/><Relationship Id="rId11" Type="http://schemas.openxmlformats.org/officeDocument/2006/relationships/image" Target="../media/image3.png"/><Relationship Id="rId10" Type="http://schemas.openxmlformats.org/officeDocument/2006/relationships/tags" Target="../tags/tag39.xml"/><Relationship Id="rId1" Type="http://schemas.openxmlformats.org/officeDocument/2006/relationships/tags" Target="../tags/tag31.xml"/></Relationships>
</file>

<file path=ppt/slides/_rels/slide6.xml.rels><?xml version="1.0" encoding="UTF-8" standalone="yes"?>
<Relationships xmlns="http://schemas.openxmlformats.org/package/2006/relationships"><Relationship Id="rId9" Type="http://schemas.openxmlformats.org/officeDocument/2006/relationships/tags" Target="../tags/tag47.xml"/><Relationship Id="rId8" Type="http://schemas.openxmlformats.org/officeDocument/2006/relationships/tags" Target="../tags/tag46.xml"/><Relationship Id="rId7" Type="http://schemas.openxmlformats.org/officeDocument/2006/relationships/tags" Target="../tags/tag45.xml"/><Relationship Id="rId6" Type="http://schemas.openxmlformats.org/officeDocument/2006/relationships/tags" Target="../tags/tag44.xml"/><Relationship Id="rId5" Type="http://schemas.openxmlformats.org/officeDocument/2006/relationships/image" Target="../media/image2.png"/><Relationship Id="rId4" Type="http://schemas.openxmlformats.org/officeDocument/2006/relationships/tags" Target="../tags/tag43.xml"/><Relationship Id="rId3" Type="http://schemas.openxmlformats.org/officeDocument/2006/relationships/tags" Target="../tags/tag42.xml"/><Relationship Id="rId2" Type="http://schemas.openxmlformats.org/officeDocument/2006/relationships/tags" Target="../tags/tag41.xml"/><Relationship Id="rId10" Type="http://schemas.openxmlformats.org/officeDocument/2006/relationships/slideLayout" Target="../slideLayouts/slideLayout1.xml"/><Relationship Id="rId1" Type="http://schemas.openxmlformats.org/officeDocument/2006/relationships/tags" Target="../tags/tag40.xml"/></Relationships>
</file>

<file path=ppt/slides/_rels/slide7.xml.rels><?xml version="1.0" encoding="UTF-8" standalone="yes"?>
<Relationships xmlns="http://schemas.openxmlformats.org/package/2006/relationships"><Relationship Id="rId9" Type="http://schemas.openxmlformats.org/officeDocument/2006/relationships/tags" Target="../tags/tag55.xml"/><Relationship Id="rId8" Type="http://schemas.openxmlformats.org/officeDocument/2006/relationships/tags" Target="../tags/tag54.xml"/><Relationship Id="rId7" Type="http://schemas.openxmlformats.org/officeDocument/2006/relationships/tags" Target="../tags/tag53.xml"/><Relationship Id="rId6" Type="http://schemas.openxmlformats.org/officeDocument/2006/relationships/tags" Target="../tags/tag52.xml"/><Relationship Id="rId5" Type="http://schemas.openxmlformats.org/officeDocument/2006/relationships/image" Target="../media/image2.png"/><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tags" Target="../tags/tag49.xml"/><Relationship Id="rId11" Type="http://schemas.openxmlformats.org/officeDocument/2006/relationships/slideLayout" Target="../slideLayouts/slideLayout1.xml"/><Relationship Id="rId10" Type="http://schemas.openxmlformats.org/officeDocument/2006/relationships/image" Target="../media/image4.png"/><Relationship Id="rId1" Type="http://schemas.openxmlformats.org/officeDocument/2006/relationships/tags" Target="../tags/tag48.xml"/></Relationships>
</file>

<file path=ppt/slides/_rels/slide8.xml.rels><?xml version="1.0" encoding="UTF-8" standalone="yes"?>
<Relationships xmlns="http://schemas.openxmlformats.org/package/2006/relationships"><Relationship Id="rId9" Type="http://schemas.openxmlformats.org/officeDocument/2006/relationships/tags" Target="../tags/tag63.xml"/><Relationship Id="rId8" Type="http://schemas.openxmlformats.org/officeDocument/2006/relationships/tags" Target="../tags/tag62.xml"/><Relationship Id="rId7" Type="http://schemas.openxmlformats.org/officeDocument/2006/relationships/tags" Target="../tags/tag61.xml"/><Relationship Id="rId6" Type="http://schemas.openxmlformats.org/officeDocument/2006/relationships/tags" Target="../tags/tag60.xml"/><Relationship Id="rId5" Type="http://schemas.openxmlformats.org/officeDocument/2006/relationships/image" Target="../media/image2.png"/><Relationship Id="rId4" Type="http://schemas.openxmlformats.org/officeDocument/2006/relationships/tags" Target="../tags/tag59.xml"/><Relationship Id="rId3" Type="http://schemas.openxmlformats.org/officeDocument/2006/relationships/tags" Target="../tags/tag58.xml"/><Relationship Id="rId2" Type="http://schemas.openxmlformats.org/officeDocument/2006/relationships/tags" Target="../tags/tag57.xml"/><Relationship Id="rId10" Type="http://schemas.openxmlformats.org/officeDocument/2006/relationships/slideLayout" Target="../slideLayouts/slideLayout1.xml"/><Relationship Id="rId1" Type="http://schemas.openxmlformats.org/officeDocument/2006/relationships/tags" Target="../tags/tag5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412750" y="1649413"/>
            <a:ext cx="8128000" cy="3046095"/>
          </a:xfrm>
          <a:prstGeom prst="rect">
            <a:avLst/>
          </a:prstGeom>
        </p:spPr>
        <p:txBody>
          <a:bodyPr>
            <a:spAutoFit/>
            <a:extLst>
              <a:ext uri="{4A0BC546-FE56-4ADE-93B0-CB8AF2F6F144}">
                <wpsdc:textFrameExt xmlns:wpsdc="http://www.wps.cn/officeDocument/2022/drawingmlCustomData" type="title"/>
              </a:ext>
            </a:extLst>
          </a:bodyPr>
          <a:p>
            <a:pPr indent="0" algn="ctr" fontAlgn="auto">
              <a:lnSpc>
                <a:spcPct val="150000"/>
              </a:lnSpc>
            </a:pP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专题</a:t>
            </a: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二</a:t>
            </a:r>
            <a:endParaRPr lang="zh-CN" altLang="en-US" sz="4800" b="1" dirty="0">
              <a:solidFill>
                <a:srgbClr val="363D44"/>
              </a:solidFill>
              <a:latin typeface="微软雅黑" panose="020B0503020204020204" charset="-122"/>
              <a:ea typeface="微软雅黑" panose="020B0503020204020204" charset="-122"/>
              <a:sym typeface="微软雅黑" panose="020B0503020204020204" charset="-122"/>
            </a:endParaRPr>
          </a:p>
          <a:p>
            <a:pPr indent="0" algn="ctr" fontAlgn="auto">
              <a:lnSpc>
                <a:spcPct val="150000"/>
              </a:lnSpc>
            </a:pP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化学材料</a:t>
            </a:r>
            <a:endParaRPr lang="zh-CN" altLang="en-US" sz="4800" b="1" dirty="0">
              <a:solidFill>
                <a:srgbClr val="363D44"/>
              </a:solidFill>
              <a:latin typeface="微软雅黑" panose="020B0503020204020204" charset="-122"/>
              <a:ea typeface="微软雅黑" panose="020B0503020204020204" charset="-122"/>
              <a:sym typeface="微软雅黑" panose="020B0503020204020204" charset="-122"/>
            </a:endParaRPr>
          </a:p>
          <a:p>
            <a:pPr algn="l"/>
            <a:endParaRPr lang="zh-CN" altLang="en-US" sz="4800" b="1" spc="400">
              <a:latin typeface="Arial" panose="020B0604020202020204" pitchFamily="34" charset="0"/>
              <a:ea typeface="微软雅黑" panose="020B0503020204020204" charset="-122"/>
            </a:endParaRPr>
          </a:p>
        </p:txBody>
      </p:sp>
      <p:grpSp>
        <p:nvGrpSpPr>
          <p:cNvPr id="9" name="组合 8"/>
          <p:cNvGrpSpPr/>
          <p:nvPr/>
        </p:nvGrpSpPr>
        <p:grpSpPr>
          <a:xfrm>
            <a:off x="0" y="6453505"/>
            <a:ext cx="12193271" cy="473710"/>
            <a:chOff x="-1" y="10163"/>
            <a:chExt cx="19159" cy="746"/>
          </a:xfrm>
        </p:grpSpPr>
        <p:sp>
          <p:nvSpPr>
            <p:cNvPr id="21" name="矩形 20"/>
            <p:cNvSpPr/>
            <p:nvPr>
              <p:custDataLst>
                <p:tags r:id="rId2"/>
              </p:custDataLst>
            </p:nvPr>
          </p:nvSpPr>
          <p:spPr>
            <a:xfrm>
              <a:off x="-1" y="10210"/>
              <a:ext cx="19159" cy="64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custDataLst>
                <p:tags r:id="rId3"/>
              </p:custDataLst>
            </p:nvPr>
          </p:nvSpPr>
          <p:spPr>
            <a:xfrm>
              <a:off x="2140" y="10270"/>
              <a:ext cx="6400" cy="58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custDataLst>
                <p:tags r:id="rId4"/>
              </p:custDataLst>
            </p:nvPr>
          </p:nvSpPr>
          <p:spPr>
            <a:xfrm>
              <a:off x="11740" y="10275"/>
              <a:ext cx="6400" cy="531"/>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6" name="图片 5"/>
            <p:cNvPicPr>
              <a:picLocks noChangeAspect="1"/>
            </p:cNvPicPr>
            <p:nvPr>
              <p:custDataLst>
                <p:tags r:id="rId5"/>
              </p:custDataLst>
            </p:nvPr>
          </p:nvPicPr>
          <p:blipFill>
            <a:blip r:embed="rId6"/>
            <a:stretch>
              <a:fillRect/>
            </a:stretch>
          </p:blipFill>
          <p:spPr>
            <a:xfrm>
              <a:off x="8540" y="10163"/>
              <a:ext cx="835" cy="746"/>
            </a:xfrm>
            <a:prstGeom prst="rect">
              <a:avLst/>
            </a:prstGeom>
            <a:noFill/>
          </p:spPr>
        </p:pic>
      </p:grpSp>
    </p:spTree>
    <p:custDataLst>
      <p:tags r:id="rId7"/>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noFill/>
        <a:effectLst/>
      </p:bgPr>
    </p:bg>
    <p:spTree>
      <p:nvGrpSpPr>
        <p:cNvPr id="1" name=""/>
        <p:cNvGrpSpPr/>
        <p:nvPr/>
      </p:nvGrpSpPr>
      <p:grpSpPr/>
      <p:sp>
        <p:nvSpPr>
          <p:cNvPr id="16" name="文本框 15"/>
          <p:cNvSpPr txBox="1"/>
          <p:nvPr>
            <p:custDataLst>
              <p:tags r:id="rId1"/>
            </p:custDataLst>
          </p:nvPr>
        </p:nvSpPr>
        <p:spPr>
          <a:xfrm>
            <a:off x="3490595" y="1016000"/>
            <a:ext cx="5641975" cy="583565"/>
          </a:xfrm>
          <a:prstGeom prst="rect">
            <a:avLst/>
          </a:prstGeom>
          <a:noFill/>
        </p:spPr>
        <p:txBody>
          <a:bodyPr wrap="square" rtlCol="0">
            <a:spAutoFit/>
          </a:bodyPr>
          <a:p>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第</a:t>
            </a:r>
            <a:r>
              <a:rPr lang="en-US" altLang="zh-CN"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3</a:t>
            </a:r>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节</a:t>
            </a:r>
            <a:r>
              <a:rPr lang="en-US" altLang="zh-CN"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   </a:t>
            </a:r>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新型有机高分子材料</a:t>
            </a:r>
            <a:endPar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endParaRPr>
          </a:p>
        </p:txBody>
      </p:sp>
      <p:grpSp>
        <p:nvGrpSpPr>
          <p:cNvPr id="5" name="组合 4"/>
          <p:cNvGrpSpPr/>
          <p:nvPr/>
        </p:nvGrpSpPr>
        <p:grpSpPr>
          <a:xfrm>
            <a:off x="1260475" y="1905000"/>
            <a:ext cx="1387475" cy="518160"/>
            <a:chOff x="904" y="2630"/>
            <a:chExt cx="2185" cy="816"/>
          </a:xfrm>
        </p:grpSpPr>
        <p:sp>
          <p:nvSpPr>
            <p:cNvPr id="4" name="圆角矩形 3"/>
            <p:cNvSpPr/>
            <p:nvPr/>
          </p:nvSpPr>
          <p:spPr>
            <a:xfrm>
              <a:off x="904" y="2630"/>
              <a:ext cx="2163"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7" name="文本框 16"/>
            <p:cNvSpPr txBox="1"/>
            <p:nvPr>
              <p:custDataLst>
                <p:tags r:id="rId2"/>
              </p:custDataLst>
            </p:nvPr>
          </p:nvSpPr>
          <p:spPr>
            <a:xfrm>
              <a:off x="1023" y="2723"/>
              <a:ext cx="2066"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学习目标</a:t>
              </a:r>
              <a:endParaRPr lang="zh-CN" altLang="en-US" sz="2000" b="1">
                <a:solidFill>
                  <a:schemeClr val="bg1"/>
                </a:solidFill>
                <a:latin typeface="微软雅黑" panose="020B0503020204020204" charset="-122"/>
                <a:ea typeface="微软雅黑" panose="020B0503020204020204" charset="-122"/>
              </a:endParaRPr>
            </a:p>
          </p:txBody>
        </p:sp>
      </p:grpSp>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3"/>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4"/>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5"/>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6"/>
            </p:custDataLst>
          </p:nvPr>
        </p:nvPicPr>
        <p:blipFill>
          <a:blip r:embed="rId7"/>
          <a:stretch>
            <a:fillRect/>
          </a:stretch>
        </p:blipFill>
        <p:spPr>
          <a:xfrm>
            <a:off x="5422900" y="6439535"/>
            <a:ext cx="530225" cy="473710"/>
          </a:xfrm>
          <a:prstGeom prst="rect">
            <a:avLst/>
          </a:prstGeom>
          <a:noFill/>
        </p:spPr>
      </p:pic>
      <p:sp>
        <p:nvSpPr>
          <p:cNvPr id="6" name="文本框 5"/>
          <p:cNvSpPr txBox="1"/>
          <p:nvPr>
            <p:custDataLst>
              <p:tags r:id="rId8"/>
            </p:custDataLst>
          </p:nvPr>
        </p:nvSpPr>
        <p:spPr>
          <a:xfrm>
            <a:off x="1068070" y="356235"/>
            <a:ext cx="6589395" cy="460375"/>
          </a:xfrm>
          <a:prstGeom prst="rect">
            <a:avLst/>
          </a:prstGeom>
          <a:noFill/>
        </p:spPr>
        <p:txBody>
          <a:bodyPr wrap="square" rtlCol="0">
            <a:spAutoFit/>
          </a:bodyPr>
          <a:p>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化学材料</a:t>
            </a:r>
            <a:endPar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8" name="五角星 7"/>
          <p:cNvSpPr/>
          <p:nvPr/>
        </p:nvSpPr>
        <p:spPr>
          <a:xfrm>
            <a:off x="1405255" y="3653155"/>
            <a:ext cx="491490" cy="491490"/>
          </a:xfrm>
          <a:prstGeom prst="star5">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五角星 8"/>
          <p:cNvSpPr/>
          <p:nvPr>
            <p:custDataLst>
              <p:tags r:id="rId9"/>
            </p:custDataLst>
          </p:nvPr>
        </p:nvSpPr>
        <p:spPr>
          <a:xfrm>
            <a:off x="1405255" y="2750185"/>
            <a:ext cx="491490" cy="491490"/>
          </a:xfrm>
          <a:prstGeom prst="star5">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3" name="文本框 2"/>
          <p:cNvSpPr txBox="1"/>
          <p:nvPr>
            <p:custDataLst>
              <p:tags r:id="rId10"/>
            </p:custDataLst>
          </p:nvPr>
        </p:nvSpPr>
        <p:spPr>
          <a:xfrm>
            <a:off x="2218690" y="2711450"/>
            <a:ext cx="5068570" cy="1476375"/>
          </a:xfrm>
          <a:prstGeom prst="rect">
            <a:avLst/>
          </a:prstGeom>
          <a:noFill/>
        </p:spPr>
        <p:txBody>
          <a:bodyPr wrap="square" rtlCol="0">
            <a:spAutoFit/>
          </a:bodyPr>
          <a:lstStyle>
            <a:defPPr>
              <a:defRPr lang="zh-CN"/>
            </a:defPPr>
            <a:lvl1pPr algn="ctr">
              <a:defRPr sz="2400">
                <a:solidFill>
                  <a:srgbClr val="595757"/>
                </a:solidFill>
                <a:latin typeface="汉仪全唐诗简" panose="00020600040101010101" pitchFamily="18" charset="-122"/>
                <a:ea typeface="汉仪全唐诗简" panose="00020600040101010101" pitchFamily="18" charset="-122"/>
              </a:defRPr>
            </a:lvl1pPr>
          </a:lstStyle>
          <a:p>
            <a:pPr algn="l">
              <a:lnSpc>
                <a:spcPct val="150000"/>
              </a:lnSpc>
            </a:pPr>
            <a:r>
              <a:rPr lang="en-US" altLang="zh-CN" sz="2000" dirty="0" smtClean="0">
                <a:latin typeface="微软雅黑" panose="020B0503020204020204" charset="-122"/>
                <a:ea typeface="微软雅黑" panose="020B0503020204020204" charset="-122"/>
              </a:rPr>
              <a:t> </a:t>
            </a:r>
            <a:r>
              <a:rPr lang="zh-CN" altLang="en-US" sz="2000" b="1">
                <a:solidFill>
                  <a:schemeClr val="tx2">
                    <a:lumMod val="75000"/>
                    <a:lumOff val="25000"/>
                  </a:schemeClr>
                </a:solidFill>
                <a:latin typeface="微软雅黑" panose="020B0503020204020204" charset="-122"/>
                <a:ea typeface="微软雅黑" panose="020B0503020204020204" charset="-122"/>
                <a:cs typeface="微软雅黑" panose="020B0503020204020204" charset="-122"/>
              </a:rPr>
              <a:t>认识高分子材料的结构。</a:t>
            </a:r>
            <a:endParaRPr lang="zh-CN" altLang="en-US" sz="2000" b="1">
              <a:solidFill>
                <a:schemeClr val="tx2">
                  <a:lumMod val="75000"/>
                  <a:lumOff val="25000"/>
                </a:schemeClr>
              </a:solidFill>
              <a:latin typeface="微软雅黑" panose="020B0503020204020204" charset="-122"/>
              <a:ea typeface="微软雅黑" panose="020B0503020204020204" charset="-122"/>
              <a:cs typeface="微软雅黑" panose="020B0503020204020204" charset="-122"/>
            </a:endParaRPr>
          </a:p>
          <a:p>
            <a:pPr algn="l">
              <a:lnSpc>
                <a:spcPct val="150000"/>
              </a:lnSpc>
            </a:pPr>
            <a:endParaRPr lang="zh-CN" altLang="en-US" sz="2000" b="1">
              <a:solidFill>
                <a:schemeClr val="tx2">
                  <a:lumMod val="75000"/>
                  <a:lumOff val="25000"/>
                </a:schemeClr>
              </a:solidFill>
              <a:latin typeface="微软雅黑" panose="020B0503020204020204" charset="-122"/>
              <a:ea typeface="微软雅黑" panose="020B0503020204020204" charset="-122"/>
              <a:cs typeface="微软雅黑" panose="020B0503020204020204" charset="-122"/>
            </a:endParaRPr>
          </a:p>
          <a:p>
            <a:pPr algn="l">
              <a:lnSpc>
                <a:spcPct val="150000"/>
              </a:lnSpc>
            </a:pPr>
            <a:r>
              <a:rPr lang="zh-CN" altLang="en-US" sz="2000" b="1">
                <a:solidFill>
                  <a:schemeClr val="tx2">
                    <a:lumMod val="75000"/>
                    <a:lumOff val="25000"/>
                  </a:schemeClr>
                </a:solidFill>
                <a:latin typeface="微软雅黑" panose="020B0503020204020204" charset="-122"/>
                <a:ea typeface="微软雅黑" panose="020B0503020204020204" charset="-122"/>
                <a:cs typeface="微软雅黑" panose="020B0503020204020204" charset="-122"/>
              </a:rPr>
              <a:t>了解典型高分子材料的组成、性能和应用。</a:t>
            </a:r>
            <a:endParaRPr lang="zh-CN" altLang="en-US" sz="2000" dirty="0" smtClean="0">
              <a:latin typeface="微软雅黑" panose="020B0503020204020204" charset="-122"/>
              <a:ea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032750" cy="460375"/>
          </a:xfrm>
          <a:prstGeom prst="rect">
            <a:avLst/>
          </a:prstGeom>
          <a:noFill/>
        </p:spPr>
        <p:txBody>
          <a:bodyPr wrap="square" rtlCol="0">
            <a:spAutoFit/>
          </a:bodyPr>
          <a:p>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化学材料</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3节 新型有机高分子材料</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5" name="圆角矩形 4"/>
          <p:cNvSpPr/>
          <p:nvPr>
            <p:custDataLst>
              <p:tags r:id="rId7"/>
            </p:custDataLst>
          </p:nvPr>
        </p:nvSpPr>
        <p:spPr>
          <a:xfrm>
            <a:off x="884420" y="1454046"/>
            <a:ext cx="10433154" cy="4452079"/>
          </a:xfrm>
          <a:prstGeom prst="roundRect">
            <a:avLst/>
          </a:prstGeom>
          <a:solidFill>
            <a:schemeClr val="accent1">
              <a:lumMod val="40000"/>
              <a:lumOff val="60000"/>
            </a:schemeClr>
          </a:solidFill>
          <a:ln w="57150">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5128"/>
          <p:cNvSpPr txBox="1"/>
          <p:nvPr>
            <p:custDataLst>
              <p:tags r:id="rId8"/>
            </p:custDataLst>
          </p:nvPr>
        </p:nvSpPr>
        <p:spPr>
          <a:xfrm flipH="1">
            <a:off x="854602" y="1367363"/>
            <a:ext cx="1867113" cy="662554"/>
          </a:xfrm>
          <a:prstGeom prst="rect">
            <a:avLst/>
          </a:prstGeom>
          <a:solidFill>
            <a:schemeClr val="accent1">
              <a:lumMod val="75000"/>
            </a:schemeClr>
          </a:solid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pPr>
            <a:r>
              <a:rPr lang="zh-CN" altLang="en-US" sz="2800" b="1" dirty="0" smtClean="0">
                <a:solidFill>
                  <a:schemeClr val="bg1"/>
                </a:solidFill>
                <a:latin typeface="微软雅黑" panose="020B0503020204020204" charset="-122"/>
                <a:ea typeface="微软雅黑" panose="020B0503020204020204" charset="-122"/>
              </a:rPr>
              <a:t>科学</a:t>
            </a:r>
            <a:r>
              <a:rPr lang="zh-CN" altLang="en-US" sz="2800" b="1" dirty="0">
                <a:solidFill>
                  <a:schemeClr val="bg1"/>
                </a:solidFill>
                <a:latin typeface="微软雅黑" panose="020B0503020204020204" charset="-122"/>
                <a:ea typeface="微软雅黑" panose="020B0503020204020204" charset="-122"/>
              </a:rPr>
              <a:t>史话</a:t>
            </a:r>
            <a:endParaRPr lang="zh-CN" altLang="en-US" sz="2800" b="1" dirty="0">
              <a:solidFill>
                <a:schemeClr val="bg1"/>
              </a:solidFill>
              <a:latin typeface="微软雅黑" panose="020B0503020204020204" charset="-122"/>
              <a:ea typeface="微软雅黑" panose="020B0503020204020204" charset="-122"/>
            </a:endParaRPr>
          </a:p>
        </p:txBody>
      </p:sp>
      <p:sp>
        <p:nvSpPr>
          <p:cNvPr id="7" name="文本框 5128"/>
          <p:cNvSpPr txBox="1"/>
          <p:nvPr>
            <p:custDataLst>
              <p:tags r:id="rId9"/>
            </p:custDataLst>
          </p:nvPr>
        </p:nvSpPr>
        <p:spPr>
          <a:xfrm flipH="1">
            <a:off x="1190625" y="2032000"/>
            <a:ext cx="9845040" cy="3322955"/>
          </a:xfrm>
          <a:prstGeom prst="rect">
            <a:avLst/>
          </a:prstGeom>
          <a:no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gn="ctr">
              <a:lnSpc>
                <a:spcPct val="150000"/>
              </a:lnSpc>
            </a:pPr>
            <a:r>
              <a:rPr lang="zh-CN" altLang="en-US" sz="2000" b="1" dirty="0" smtClean="0">
                <a:latin typeface="微软雅黑" panose="020B0503020204020204" charset="-122"/>
                <a:ea typeface="微软雅黑" panose="020B0503020204020204" charset="-122"/>
              </a:rPr>
              <a:t>高分子材料的迅速</a:t>
            </a:r>
            <a:r>
              <a:rPr lang="zh-CN" altLang="en-US" sz="2000" b="1" dirty="0">
                <a:latin typeface="微软雅黑" panose="020B0503020204020204" charset="-122"/>
                <a:ea typeface="微软雅黑" panose="020B0503020204020204" charset="-122"/>
              </a:rPr>
              <a:t>发展</a:t>
            </a:r>
            <a:endParaRPr lang="zh-CN" altLang="en-US" sz="2000" b="1" dirty="0">
              <a:latin typeface="微软雅黑" panose="020B0503020204020204" charset="-122"/>
              <a:ea typeface="微软雅黑" panose="020B0503020204020204" charset="-122"/>
            </a:endParaRPr>
          </a:p>
          <a:p>
            <a:pPr>
              <a:lnSpc>
                <a:spcPct val="150000"/>
              </a:lnSpc>
            </a:pPr>
            <a:r>
              <a:rPr lang="en-US" altLang="zh-CN" sz="2000" dirty="0" smtClean="0">
                <a:latin typeface="微软雅黑" panose="020B0503020204020204" charset="-122"/>
                <a:ea typeface="微软雅黑" panose="020B0503020204020204" charset="-122"/>
              </a:rPr>
              <a:t>       </a:t>
            </a:r>
            <a:r>
              <a:rPr lang="zh-CN" altLang="en-US" sz="2000" dirty="0" smtClean="0">
                <a:latin typeface="微软雅黑" panose="020B0503020204020204" charset="-122"/>
                <a:ea typeface="微软雅黑" panose="020B0503020204020204" charset="-122"/>
              </a:rPr>
              <a:t>许多高分子材料</a:t>
            </a:r>
            <a:r>
              <a:rPr lang="zh-CN" altLang="en-US" sz="2000" dirty="0">
                <a:latin typeface="微软雅黑" panose="020B0503020204020204" charset="-122"/>
                <a:ea typeface="微软雅黑" panose="020B0503020204020204" charset="-122"/>
              </a:rPr>
              <a:t>是天然</a:t>
            </a:r>
            <a:r>
              <a:rPr lang="zh-CN" altLang="en-US" sz="2000" dirty="0" smtClean="0">
                <a:latin typeface="微软雅黑" panose="020B0503020204020204" charset="-122"/>
                <a:ea typeface="微软雅黑" panose="020B0503020204020204" charset="-122"/>
              </a:rPr>
              <a:t>存在的，如</a:t>
            </a:r>
            <a:r>
              <a:rPr lang="zh-CN" altLang="en-US" sz="2000" dirty="0">
                <a:latin typeface="微软雅黑" panose="020B0503020204020204" charset="-122"/>
                <a:ea typeface="微软雅黑" panose="020B0503020204020204" charset="-122"/>
              </a:rPr>
              <a:t>木材</a:t>
            </a:r>
            <a:r>
              <a:rPr lang="zh-CN" altLang="en-US" sz="2000" dirty="0" smtClean="0">
                <a:latin typeface="微软雅黑" panose="020B0503020204020204" charset="-122"/>
                <a:ea typeface="微软雅黑" panose="020B0503020204020204" charset="-122"/>
              </a:rPr>
              <a:t>、棉花、蚕丝</a:t>
            </a:r>
            <a:r>
              <a:rPr lang="zh-CN" altLang="en-US" sz="2000" dirty="0">
                <a:latin typeface="微软雅黑" panose="020B0503020204020204" charset="-122"/>
                <a:ea typeface="微软雅黑" panose="020B0503020204020204" charset="-122"/>
              </a:rPr>
              <a:t>和</a:t>
            </a:r>
            <a:r>
              <a:rPr lang="zh-CN" altLang="en-US" sz="2000" dirty="0" smtClean="0">
                <a:latin typeface="微软雅黑" panose="020B0503020204020204" charset="-122"/>
                <a:ea typeface="微软雅黑" panose="020B0503020204020204" charset="-122"/>
              </a:rPr>
              <a:t>动物的皮毛等。这些天然高分子</a:t>
            </a:r>
            <a:r>
              <a:rPr lang="zh-CN" altLang="en-US" sz="2000" dirty="0">
                <a:latin typeface="微软雅黑" panose="020B0503020204020204" charset="-122"/>
                <a:ea typeface="微软雅黑" panose="020B0503020204020204" charset="-122"/>
              </a:rPr>
              <a:t>材料</a:t>
            </a:r>
            <a:r>
              <a:rPr lang="zh-CN" altLang="en-US" sz="2000" dirty="0" smtClean="0">
                <a:latin typeface="微软雅黑" panose="020B0503020204020204" charset="-122"/>
                <a:ea typeface="微软雅黑" panose="020B0503020204020204" charset="-122"/>
              </a:rPr>
              <a:t>的使用可以追溯到远古时代</a:t>
            </a:r>
            <a:r>
              <a:rPr lang="zh-CN" altLang="en-US" sz="2000" dirty="0">
                <a:latin typeface="微软雅黑" panose="020B0503020204020204" charset="-122"/>
                <a:ea typeface="微软雅黑" panose="020B0503020204020204" charset="-122"/>
              </a:rPr>
              <a:t>。</a:t>
            </a:r>
            <a:r>
              <a:rPr lang="en-US" altLang="zh-CN" sz="2000" dirty="0" smtClean="0">
                <a:latin typeface="微软雅黑" panose="020B0503020204020204" charset="-122"/>
                <a:ea typeface="微软雅黑" panose="020B0503020204020204" charset="-122"/>
              </a:rPr>
              <a:t>19</a:t>
            </a:r>
            <a:r>
              <a:rPr lang="zh-CN" altLang="en-US" sz="2000" dirty="0" smtClean="0">
                <a:latin typeface="微软雅黑" panose="020B0503020204020204" charset="-122"/>
                <a:ea typeface="微软雅黑" panose="020B0503020204020204" charset="-122"/>
              </a:rPr>
              <a:t>世纪末，人类通过工业化的方式制得第一种塑料</a:t>
            </a:r>
            <a:r>
              <a:rPr lang="en-US" altLang="zh-CN" sz="2000" dirty="0">
                <a:latin typeface="微软雅黑" panose="020B0503020204020204" charset="-122"/>
                <a:ea typeface="微软雅黑" panose="020B0503020204020204" charset="-122"/>
              </a:rPr>
              <a:t>——</a:t>
            </a:r>
            <a:r>
              <a:rPr lang="zh-CN" altLang="en-US" sz="2000" dirty="0">
                <a:latin typeface="微软雅黑" panose="020B0503020204020204" charset="-122"/>
                <a:ea typeface="微软雅黑" panose="020B0503020204020204" charset="-122"/>
              </a:rPr>
              <a:t>酚醛</a:t>
            </a:r>
            <a:r>
              <a:rPr lang="zh-CN" altLang="en-US" sz="2000" dirty="0" smtClean="0">
                <a:latin typeface="微软雅黑" panose="020B0503020204020204" charset="-122"/>
                <a:ea typeface="微软雅黑" panose="020B0503020204020204" charset="-122"/>
              </a:rPr>
              <a:t>树脂，标志着</a:t>
            </a:r>
            <a:r>
              <a:rPr lang="zh-CN" altLang="en-US" sz="2000" dirty="0">
                <a:latin typeface="微软雅黑" panose="020B0503020204020204" charset="-122"/>
                <a:ea typeface="微软雅黑" panose="020B0503020204020204" charset="-122"/>
              </a:rPr>
              <a:t>人类进入</a:t>
            </a:r>
            <a:r>
              <a:rPr lang="zh-CN" altLang="en-US" sz="2000" dirty="0" smtClean="0">
                <a:latin typeface="微软雅黑" panose="020B0503020204020204" charset="-122"/>
                <a:ea typeface="微软雅黑" panose="020B0503020204020204" charset="-122"/>
              </a:rPr>
              <a:t>合成高分子的快车道。到</a:t>
            </a:r>
            <a:r>
              <a:rPr lang="en-US" altLang="zh-CN" sz="2000" dirty="0" smtClean="0">
                <a:latin typeface="微软雅黑" panose="020B0503020204020204" charset="-122"/>
                <a:ea typeface="微软雅黑" panose="020B0503020204020204" charset="-122"/>
              </a:rPr>
              <a:t>20</a:t>
            </a:r>
            <a:r>
              <a:rPr lang="zh-CN" altLang="en-US" sz="2000" dirty="0" smtClean="0">
                <a:latin typeface="微软雅黑" panose="020B0503020204020204" charset="-122"/>
                <a:ea typeface="微软雅黑" panose="020B0503020204020204" charset="-122"/>
              </a:rPr>
              <a:t>世纪</a:t>
            </a:r>
            <a:r>
              <a:rPr lang="en-US" altLang="zh-CN" sz="2000" dirty="0" smtClean="0">
                <a:latin typeface="微软雅黑" panose="020B0503020204020204" charset="-122"/>
                <a:ea typeface="微软雅黑" panose="020B0503020204020204" charset="-122"/>
              </a:rPr>
              <a:t>30</a:t>
            </a:r>
            <a:r>
              <a:rPr lang="zh-CN" altLang="en-US" sz="2000" dirty="0" smtClean="0">
                <a:latin typeface="微软雅黑" panose="020B0503020204020204" charset="-122"/>
                <a:ea typeface="微软雅黑" panose="020B0503020204020204" charset="-122"/>
              </a:rPr>
              <a:t>年代，人类又陆续合成了脲醛</a:t>
            </a:r>
            <a:r>
              <a:rPr lang="zh-CN" altLang="en-US" sz="2000" dirty="0">
                <a:latin typeface="微软雅黑" panose="020B0503020204020204" charset="-122"/>
                <a:ea typeface="微软雅黑" panose="020B0503020204020204" charset="-122"/>
              </a:rPr>
              <a:t>树脂</a:t>
            </a:r>
            <a:r>
              <a:rPr lang="zh-CN" altLang="en-US" sz="2000" dirty="0" smtClean="0">
                <a:latin typeface="微软雅黑" panose="020B0503020204020204" charset="-122"/>
                <a:ea typeface="微软雅黑" panose="020B0503020204020204" charset="-122"/>
              </a:rPr>
              <a:t>、醋酸纤维</a:t>
            </a:r>
            <a:r>
              <a:rPr lang="zh-CN" altLang="en-US" sz="2000" dirty="0">
                <a:latin typeface="微软雅黑" panose="020B0503020204020204" charset="-122"/>
                <a:ea typeface="微软雅黑" panose="020B0503020204020204" charset="-122"/>
              </a:rPr>
              <a:t>素</a:t>
            </a:r>
            <a:r>
              <a:rPr lang="zh-CN" altLang="en-US" sz="2000" dirty="0" smtClean="0">
                <a:latin typeface="微软雅黑" panose="020B0503020204020204" charset="-122"/>
                <a:ea typeface="微软雅黑" panose="020B0503020204020204" charset="-122"/>
              </a:rPr>
              <a:t>、聚苯乙烯、聚氯乙烯</a:t>
            </a:r>
            <a:r>
              <a:rPr lang="zh-CN" altLang="en-US" sz="2000" dirty="0">
                <a:latin typeface="微软雅黑" panose="020B0503020204020204" charset="-122"/>
                <a:ea typeface="微软雅黑" panose="020B0503020204020204" charset="-122"/>
              </a:rPr>
              <a:t>等。之后，人们更加迫切需要新的高分子材料来改善生活，于是</a:t>
            </a:r>
            <a:r>
              <a:rPr lang="en-US" altLang="zh-CN" sz="2000" dirty="0">
                <a:latin typeface="微软雅黑" panose="020B0503020204020204" charset="-122"/>
                <a:ea typeface="微软雅黑" panose="020B0503020204020204" charset="-122"/>
              </a:rPr>
              <a:t>20</a:t>
            </a:r>
            <a:r>
              <a:rPr lang="zh-CN" altLang="en-US" sz="2000" dirty="0">
                <a:latin typeface="微软雅黑" panose="020B0503020204020204" charset="-122"/>
                <a:ea typeface="微软雅黑" panose="020B0503020204020204" charset="-122"/>
              </a:rPr>
              <a:t>世纪</a:t>
            </a:r>
            <a:r>
              <a:rPr lang="en-US" altLang="zh-CN" sz="2000" dirty="0">
                <a:latin typeface="微软雅黑" panose="020B0503020204020204" charset="-122"/>
                <a:ea typeface="微软雅黑" panose="020B0503020204020204" charset="-122"/>
              </a:rPr>
              <a:t>50</a:t>
            </a:r>
            <a:r>
              <a:rPr lang="zh-CN" altLang="en-US" sz="2000" dirty="0">
                <a:latin typeface="微软雅黑" panose="020B0503020204020204" charset="-122"/>
                <a:ea typeface="微软雅黑" panose="020B0503020204020204" charset="-122"/>
              </a:rPr>
              <a:t>年代出现了高密度聚乙烯、聚丙烯等高分子材料。</a:t>
            </a:r>
            <a:endParaRPr lang="zh-CN" altLang="en-US" sz="2000" dirty="0">
              <a:latin typeface="微软雅黑" panose="020B0503020204020204" charset="-122"/>
              <a:ea typeface="微软雅黑" panose="020B050302020402020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032750" cy="460375"/>
          </a:xfrm>
          <a:prstGeom prst="rect">
            <a:avLst/>
          </a:prstGeom>
          <a:noFill/>
        </p:spPr>
        <p:txBody>
          <a:bodyPr wrap="square" rtlCol="0">
            <a:spAutoFit/>
          </a:bodyPr>
          <a:p>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化学材料</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3节 新型有机高分子材料</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圆角矩形 2"/>
          <p:cNvSpPr/>
          <p:nvPr>
            <p:custDataLst>
              <p:tags r:id="rId7"/>
            </p:custDataLst>
          </p:nvPr>
        </p:nvSpPr>
        <p:spPr>
          <a:xfrm>
            <a:off x="1068070" y="1365250"/>
            <a:ext cx="3322320" cy="600710"/>
          </a:xfrm>
          <a:prstGeom prst="roundRect">
            <a:avLst/>
          </a:prstGeom>
          <a:solidFill>
            <a:srgbClr val="3E4464"/>
          </a:solidFill>
          <a:ln>
            <a:solidFill>
              <a:srgbClr val="5140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zh-CN" altLang="en-US" sz="2400" b="1" dirty="0" smtClean="0">
                <a:solidFill>
                  <a:prstClr val="white"/>
                </a:solidFill>
                <a:latin typeface="微软雅黑" panose="020B0503020204020204" charset="-122"/>
                <a:ea typeface="微软雅黑" panose="020B0503020204020204" charset="-122"/>
              </a:rPr>
              <a:t>一、可</a:t>
            </a:r>
            <a:r>
              <a:rPr lang="zh-CN" altLang="en-US" sz="2400" b="1" dirty="0">
                <a:solidFill>
                  <a:prstClr val="white"/>
                </a:solidFill>
                <a:latin typeface="微软雅黑" panose="020B0503020204020204" charset="-122"/>
                <a:ea typeface="微软雅黑" panose="020B0503020204020204" charset="-122"/>
              </a:rPr>
              <a:t>降解高分子材料</a:t>
            </a:r>
            <a:endParaRPr lang="zh-CN" altLang="en-US" sz="2400" b="1" dirty="0">
              <a:solidFill>
                <a:prstClr val="white"/>
              </a:solidFill>
              <a:latin typeface="微软雅黑" panose="020B0503020204020204" charset="-122"/>
              <a:ea typeface="微软雅黑" panose="020B0503020204020204" charset="-122"/>
            </a:endParaRPr>
          </a:p>
        </p:txBody>
      </p:sp>
      <p:sp>
        <p:nvSpPr>
          <p:cNvPr id="5" name="文本框 5128"/>
          <p:cNvSpPr txBox="1"/>
          <p:nvPr>
            <p:custDataLst>
              <p:tags r:id="rId8"/>
            </p:custDataLst>
          </p:nvPr>
        </p:nvSpPr>
        <p:spPr>
          <a:xfrm flipH="1">
            <a:off x="716280" y="2272030"/>
            <a:ext cx="10535285" cy="1476375"/>
          </a:xfrm>
          <a:prstGeom prst="rect">
            <a:avLst/>
          </a:prstGeom>
          <a:no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pPr>
            <a:r>
              <a:rPr lang="en-US" altLang="zh-CN" dirty="0" smtClean="0">
                <a:latin typeface="微软雅黑" panose="020B0503020204020204" charset="-122"/>
                <a:ea typeface="微软雅黑" panose="020B0503020204020204" charset="-122"/>
              </a:rPr>
              <a:t> </a:t>
            </a:r>
            <a:r>
              <a:rPr lang="en-US" altLang="zh-CN" sz="2000" dirty="0" smtClean="0">
                <a:latin typeface="微软雅黑" panose="020B0503020204020204" charset="-122"/>
                <a:ea typeface="微软雅黑" panose="020B0503020204020204" charset="-122"/>
              </a:rPr>
              <a:t>      20</a:t>
            </a:r>
            <a:r>
              <a:rPr lang="zh-CN" altLang="en-US" sz="2000" dirty="0" smtClean="0">
                <a:latin typeface="微软雅黑" panose="020B0503020204020204" charset="-122"/>
                <a:ea typeface="微软雅黑" panose="020B0503020204020204" charset="-122"/>
              </a:rPr>
              <a:t>世纪</a:t>
            </a:r>
            <a:r>
              <a:rPr lang="zh-CN" altLang="en-US" sz="2000" dirty="0">
                <a:latin typeface="微软雅黑" panose="020B0503020204020204" charset="-122"/>
                <a:ea typeface="微软雅黑" panose="020B0503020204020204" charset="-122"/>
              </a:rPr>
              <a:t>初期开始的以塑料地膜</a:t>
            </a:r>
            <a:r>
              <a:rPr lang="zh-CN" altLang="en-US" sz="2000" dirty="0" smtClean="0">
                <a:latin typeface="微软雅黑" panose="020B0503020204020204" charset="-122"/>
                <a:ea typeface="微软雅黑" panose="020B0503020204020204" charset="-122"/>
              </a:rPr>
              <a:t>、塑料大棚</a:t>
            </a:r>
            <a:r>
              <a:rPr lang="zh-CN" altLang="en-US" sz="2000" dirty="0">
                <a:latin typeface="微软雅黑" panose="020B0503020204020204" charset="-122"/>
                <a:ea typeface="微软雅黑" panose="020B0503020204020204" charset="-122"/>
              </a:rPr>
              <a:t>使用为主要标志的</a:t>
            </a:r>
            <a:r>
              <a:rPr lang="zh-CN" altLang="en-US" sz="2000" dirty="0" smtClean="0">
                <a:latin typeface="微软雅黑" panose="020B0503020204020204" charset="-122"/>
                <a:ea typeface="微软雅黑" panose="020B0503020204020204" charset="-122"/>
              </a:rPr>
              <a:t>种植业“白色革命”，带来了现代</a:t>
            </a:r>
            <a:r>
              <a:rPr lang="zh-CN" altLang="en-US" sz="2000" dirty="0">
                <a:latin typeface="微软雅黑" panose="020B0503020204020204" charset="-122"/>
                <a:ea typeface="微软雅黑" panose="020B0503020204020204" charset="-122"/>
              </a:rPr>
              <a:t>农业的高速发展</a:t>
            </a:r>
            <a:r>
              <a:rPr lang="zh-CN" altLang="en-US" sz="2000" dirty="0" smtClean="0">
                <a:latin typeface="微软雅黑" panose="020B0503020204020204" charset="-122"/>
                <a:ea typeface="微软雅黑" panose="020B0503020204020204" charset="-122"/>
              </a:rPr>
              <a:t>。使用</a:t>
            </a:r>
            <a:r>
              <a:rPr lang="zh-CN" altLang="en-US" sz="2000" dirty="0">
                <a:latin typeface="微软雅黑" panose="020B0503020204020204" charset="-122"/>
                <a:ea typeface="微软雅黑" panose="020B0503020204020204" charset="-122"/>
              </a:rPr>
              <a:t>地膜可使土壤保温保</a:t>
            </a:r>
            <a:r>
              <a:rPr lang="zh-CN" altLang="en-US" sz="2000" dirty="0" smtClean="0">
                <a:latin typeface="微软雅黑" panose="020B0503020204020204" charset="-122"/>
                <a:ea typeface="微软雅黑" panose="020B0503020204020204" charset="-122"/>
              </a:rPr>
              <a:t>水，利用塑料大棚</a:t>
            </a:r>
            <a:r>
              <a:rPr lang="zh-CN" altLang="en-US" sz="2000" dirty="0">
                <a:latin typeface="微软雅黑" panose="020B0503020204020204" charset="-122"/>
                <a:ea typeface="微软雅黑" panose="020B0503020204020204" charset="-122"/>
              </a:rPr>
              <a:t>我们随时可以享用各个季节的蔬菜水果</a:t>
            </a:r>
            <a:r>
              <a:rPr lang="zh-CN" altLang="en-US" sz="2000" dirty="0" smtClean="0">
                <a:latin typeface="微软雅黑" panose="020B0503020204020204" charset="-122"/>
                <a:ea typeface="微软雅黑" panose="020B0503020204020204" charset="-122"/>
              </a:rPr>
              <a:t>。</a:t>
            </a:r>
            <a:endParaRPr lang="zh-CN" altLang="en-US" sz="2000" dirty="0" smtClean="0">
              <a:latin typeface="微软雅黑" panose="020B0503020204020204" charset="-122"/>
              <a:ea typeface="微软雅黑" panose="020B0503020204020204" charset="-122"/>
            </a:endParaRPr>
          </a:p>
        </p:txBody>
      </p:sp>
      <p:sp>
        <p:nvSpPr>
          <p:cNvPr id="7" name="文本框 5128"/>
          <p:cNvSpPr txBox="1"/>
          <p:nvPr>
            <p:custDataLst>
              <p:tags r:id="rId9"/>
            </p:custDataLst>
          </p:nvPr>
        </p:nvSpPr>
        <p:spPr>
          <a:xfrm flipH="1">
            <a:off x="716915" y="3893820"/>
            <a:ext cx="10534650" cy="1938020"/>
          </a:xfrm>
          <a:prstGeom prst="rect">
            <a:avLst/>
          </a:prstGeom>
          <a:no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pPr>
            <a:r>
              <a:rPr lang="en-US" altLang="zh-CN" sz="2000" dirty="0" smtClean="0">
                <a:latin typeface="微软雅黑" panose="020B0503020204020204" charset="-122"/>
                <a:ea typeface="微软雅黑" panose="020B0503020204020204" charset="-122"/>
              </a:rPr>
              <a:t>       </a:t>
            </a:r>
            <a:r>
              <a:rPr sz="2000" dirty="0">
                <a:latin typeface="微软雅黑" panose="020B0503020204020204" charset="-122"/>
                <a:ea typeface="微软雅黑" panose="020B0503020204020204" charset="-122"/>
              </a:rPr>
              <a:t>乳酸[HO-CH(CH</a:t>
            </a:r>
            <a:r>
              <a:rPr lang="en-US" sz="2000" baseline="-25000" dirty="0">
                <a:latin typeface="微软雅黑" panose="020B0503020204020204" charset="-122"/>
                <a:ea typeface="微软雅黑" panose="020B0503020204020204" charset="-122"/>
              </a:rPr>
              <a:t>3</a:t>
            </a:r>
            <a:r>
              <a:rPr sz="2000" dirty="0">
                <a:latin typeface="微软雅黑" panose="020B0503020204020204" charset="-122"/>
                <a:ea typeface="微软雅黑" panose="020B0503020204020204" charset="-122"/>
              </a:rPr>
              <a:t>)-COOH]在一定条件下自身发生缩聚反应得到由酯基连接的高分子材料聚乳酸，它可以制成塑料包装盒，也可以拉成手术缝合线。作为包装盒的聚乳酸材料废弃后，在自然界乳酸菌作用下，不到百天即可彻底水解为无害小分子乳酸</a:t>
            </a:r>
            <a:r>
              <a:rPr lang="zh-CN" sz="2000" dirty="0">
                <a:latin typeface="微软雅黑" panose="020B0503020204020204" charset="-122"/>
                <a:ea typeface="微软雅黑" panose="020B0503020204020204" charset="-122"/>
              </a:rPr>
              <a:t>；</a:t>
            </a:r>
            <a:r>
              <a:rPr sz="2000" dirty="0">
                <a:latin typeface="微软雅黑" panose="020B0503020204020204" charset="-122"/>
                <a:ea typeface="微软雅黑" panose="020B0503020204020204" charset="-122"/>
              </a:rPr>
              <a:t>作为手术缝合线、骨骼固定钉等，不必通过二次手术取出，可在人体内被慢慢降解、吸收。</a:t>
            </a:r>
            <a:endParaRPr sz="2000" dirty="0">
              <a:latin typeface="微软雅黑" panose="020B0503020204020204" charset="-122"/>
              <a:ea typeface="微软雅黑" panose="020B050302020402020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032750" cy="460375"/>
          </a:xfrm>
          <a:prstGeom prst="rect">
            <a:avLst/>
          </a:prstGeom>
          <a:noFill/>
        </p:spPr>
        <p:txBody>
          <a:bodyPr wrap="square" rtlCol="0">
            <a:spAutoFit/>
          </a:bodyPr>
          <a:p>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化学材料</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3节 新型有机高分子材料</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5" name="圆角矩形 4"/>
          <p:cNvSpPr/>
          <p:nvPr>
            <p:custDataLst>
              <p:tags r:id="rId7"/>
            </p:custDataLst>
          </p:nvPr>
        </p:nvSpPr>
        <p:spPr>
          <a:xfrm>
            <a:off x="884555" y="1367155"/>
            <a:ext cx="10317480" cy="4352290"/>
          </a:xfrm>
          <a:prstGeom prst="roundRect">
            <a:avLst/>
          </a:prstGeom>
          <a:solidFill>
            <a:srgbClr val="FCFDD6"/>
          </a:solidFill>
          <a:ln w="57150">
            <a:solidFill>
              <a:srgbClr val="B7931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5128"/>
          <p:cNvSpPr txBox="1"/>
          <p:nvPr>
            <p:custDataLst>
              <p:tags r:id="rId8"/>
            </p:custDataLst>
          </p:nvPr>
        </p:nvSpPr>
        <p:spPr>
          <a:xfrm flipH="1">
            <a:off x="716171" y="1161283"/>
            <a:ext cx="1867113" cy="738664"/>
          </a:xfrm>
          <a:prstGeom prst="rect">
            <a:avLst/>
          </a:prstGeom>
          <a:solidFill>
            <a:srgbClr val="B7931F"/>
          </a:solid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pPr>
            <a:r>
              <a:rPr lang="zh-CN" altLang="en-US" sz="2800" b="1" dirty="0">
                <a:solidFill>
                  <a:schemeClr val="bg1"/>
                </a:solidFill>
                <a:latin typeface="微软雅黑" panose="020B0503020204020204" charset="-122"/>
                <a:ea typeface="微软雅黑" panose="020B0503020204020204" charset="-122"/>
              </a:rPr>
              <a:t>信息之窗</a:t>
            </a:r>
            <a:endParaRPr lang="zh-CN" altLang="en-US" sz="2800" b="1" dirty="0">
              <a:solidFill>
                <a:schemeClr val="bg1"/>
              </a:solidFill>
              <a:latin typeface="微软雅黑" panose="020B0503020204020204" charset="-122"/>
              <a:ea typeface="微软雅黑" panose="020B0503020204020204" charset="-122"/>
            </a:endParaRPr>
          </a:p>
        </p:txBody>
      </p:sp>
      <p:sp>
        <p:nvSpPr>
          <p:cNvPr id="7" name="文本框 5128"/>
          <p:cNvSpPr txBox="1"/>
          <p:nvPr>
            <p:custDataLst>
              <p:tags r:id="rId9"/>
            </p:custDataLst>
          </p:nvPr>
        </p:nvSpPr>
        <p:spPr>
          <a:xfrm flipH="1">
            <a:off x="1068070" y="1966595"/>
            <a:ext cx="6758940" cy="3322955"/>
          </a:xfrm>
          <a:prstGeom prst="rect">
            <a:avLst/>
          </a:prstGeom>
          <a:no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gn="ctr">
              <a:lnSpc>
                <a:spcPct val="150000"/>
              </a:lnSpc>
            </a:pPr>
            <a:r>
              <a:rPr lang="zh-CN" altLang="en-US" sz="2000" b="1" dirty="0" smtClean="0">
                <a:latin typeface="微软雅黑" panose="020B0503020204020204" charset="-122"/>
                <a:ea typeface="微软雅黑" panose="020B0503020204020204" charset="-122"/>
              </a:rPr>
              <a:t>玉米塑料</a:t>
            </a:r>
            <a:endParaRPr lang="zh-CN" altLang="en-US" sz="2000" b="1" dirty="0">
              <a:latin typeface="微软雅黑" panose="020B0503020204020204" charset="-122"/>
              <a:ea typeface="微软雅黑" panose="020B0503020204020204" charset="-122"/>
            </a:endParaRPr>
          </a:p>
          <a:p>
            <a:pPr>
              <a:lnSpc>
                <a:spcPct val="150000"/>
              </a:lnSpc>
            </a:pPr>
            <a:r>
              <a:rPr lang="en-US" altLang="zh-CN" sz="2000" dirty="0" smtClean="0">
                <a:latin typeface="微软雅黑" panose="020B0503020204020204" charset="-122"/>
                <a:ea typeface="微软雅黑" panose="020B0503020204020204" charset="-122"/>
              </a:rPr>
              <a:t>       </a:t>
            </a:r>
            <a:r>
              <a:rPr lang="zh-CN" altLang="en-US" sz="2000" dirty="0" smtClean="0">
                <a:latin typeface="微软雅黑" panose="020B0503020204020204" charset="-122"/>
                <a:ea typeface="微软雅黑" panose="020B0503020204020204" charset="-122"/>
              </a:rPr>
              <a:t>玉米</a:t>
            </a:r>
            <a:r>
              <a:rPr lang="zh-CN" altLang="en-US" sz="2000" dirty="0">
                <a:latin typeface="微软雅黑" panose="020B0503020204020204" charset="-122"/>
                <a:ea typeface="微软雅黑" panose="020B0503020204020204" charset="-122"/>
              </a:rPr>
              <a:t>塑料</a:t>
            </a:r>
            <a:r>
              <a:rPr lang="zh-CN" altLang="en-US" sz="2000" dirty="0" smtClean="0">
                <a:latin typeface="微软雅黑" panose="020B0503020204020204" charset="-122"/>
                <a:ea typeface="微软雅黑" panose="020B0503020204020204" charset="-122"/>
              </a:rPr>
              <a:t>的主要</a:t>
            </a:r>
            <a:r>
              <a:rPr lang="zh-CN" altLang="en-US" sz="2000" dirty="0">
                <a:latin typeface="微软雅黑" panose="020B0503020204020204" charset="-122"/>
                <a:ea typeface="微软雅黑" panose="020B0503020204020204" charset="-122"/>
              </a:rPr>
              <a:t>成分是聚</a:t>
            </a:r>
            <a:r>
              <a:rPr lang="zh-CN" altLang="en-US" sz="2000" dirty="0" smtClean="0">
                <a:latin typeface="微软雅黑" panose="020B0503020204020204" charset="-122"/>
                <a:ea typeface="微软雅黑" panose="020B0503020204020204" charset="-122"/>
              </a:rPr>
              <a:t>乳酸（</a:t>
            </a:r>
            <a:r>
              <a:rPr lang="en-US" altLang="zh-CN" sz="2000" dirty="0" smtClean="0">
                <a:latin typeface="微软雅黑" panose="020B0503020204020204" charset="-122"/>
                <a:ea typeface="微软雅黑" panose="020B0503020204020204" charset="-122"/>
              </a:rPr>
              <a:t>PLA</a:t>
            </a:r>
            <a:r>
              <a:rPr lang="zh-CN" altLang="en-US" sz="2000" dirty="0" smtClean="0">
                <a:latin typeface="微软雅黑" panose="020B0503020204020204" charset="-122"/>
                <a:ea typeface="微软雅黑" panose="020B0503020204020204" charset="-122"/>
              </a:rPr>
              <a:t>），它是以玉米为主要</a:t>
            </a:r>
            <a:r>
              <a:rPr lang="zh-CN" altLang="en-US" sz="2000" dirty="0">
                <a:latin typeface="微软雅黑" panose="020B0503020204020204" charset="-122"/>
                <a:ea typeface="微软雅黑" panose="020B0503020204020204" charset="-122"/>
              </a:rPr>
              <a:t>原料</a:t>
            </a:r>
            <a:r>
              <a:rPr lang="zh-CN" altLang="en-US" sz="2000" dirty="0" smtClean="0">
                <a:latin typeface="微软雅黑" panose="020B0503020204020204" charset="-122"/>
                <a:ea typeface="微软雅黑" panose="020B0503020204020204" charset="-122"/>
              </a:rPr>
              <a:t>经过现代生物技术</a:t>
            </a:r>
            <a:r>
              <a:rPr lang="zh-CN" altLang="en-US" sz="2000" dirty="0">
                <a:latin typeface="微软雅黑" panose="020B0503020204020204" charset="-122"/>
                <a:ea typeface="微软雅黑" panose="020B0503020204020204" charset="-122"/>
              </a:rPr>
              <a:t>发酵</a:t>
            </a:r>
            <a:r>
              <a:rPr lang="zh-CN" altLang="en-US" sz="2000" dirty="0" smtClean="0">
                <a:latin typeface="微软雅黑" panose="020B0503020204020204" charset="-122"/>
                <a:ea typeface="微软雅黑" panose="020B0503020204020204" charset="-122"/>
              </a:rPr>
              <a:t>产生乳酸，再</a:t>
            </a:r>
            <a:r>
              <a:rPr lang="zh-CN" altLang="en-US" sz="2000" dirty="0">
                <a:latin typeface="微软雅黑" panose="020B0503020204020204" charset="-122"/>
                <a:ea typeface="微软雅黑" panose="020B0503020204020204" charset="-122"/>
              </a:rPr>
              <a:t>经过特殊</a:t>
            </a:r>
            <a:r>
              <a:rPr lang="zh-CN" altLang="en-US" sz="2000" dirty="0" smtClean="0">
                <a:latin typeface="微软雅黑" panose="020B0503020204020204" charset="-122"/>
                <a:ea typeface="微软雅黑" panose="020B0503020204020204" charset="-122"/>
              </a:rPr>
              <a:t>的聚合反应生成的高分子材料。这种生物高分子</a:t>
            </a:r>
            <a:r>
              <a:rPr lang="zh-CN" altLang="en-US" sz="2000" dirty="0">
                <a:latin typeface="微软雅黑" panose="020B0503020204020204" charset="-122"/>
                <a:ea typeface="微软雅黑" panose="020B0503020204020204" charset="-122"/>
              </a:rPr>
              <a:t>材料</a:t>
            </a:r>
            <a:r>
              <a:rPr lang="zh-CN" altLang="en-US" sz="2000" dirty="0" smtClean="0">
                <a:latin typeface="微软雅黑" panose="020B0503020204020204" charset="-122"/>
                <a:ea typeface="微软雅黑" panose="020B0503020204020204" charset="-122"/>
              </a:rPr>
              <a:t>制成的物品，在</a:t>
            </a:r>
            <a:r>
              <a:rPr lang="zh-CN" altLang="en-US" sz="2000" dirty="0">
                <a:latin typeface="微软雅黑" panose="020B0503020204020204" charset="-122"/>
                <a:ea typeface="微软雅黑" panose="020B0503020204020204" charset="-122"/>
              </a:rPr>
              <a:t>废弃</a:t>
            </a:r>
            <a:r>
              <a:rPr lang="zh-CN" altLang="en-US" sz="2000" dirty="0" smtClean="0">
                <a:latin typeface="微软雅黑" panose="020B0503020204020204" charset="-122"/>
                <a:ea typeface="微软雅黑" panose="020B0503020204020204" charset="-122"/>
              </a:rPr>
              <a:t>后可以采用堆肥</a:t>
            </a:r>
            <a:r>
              <a:rPr lang="zh-CN" altLang="en-US" sz="2000" dirty="0">
                <a:latin typeface="微软雅黑" panose="020B0503020204020204" charset="-122"/>
                <a:ea typeface="微软雅黑" panose="020B0503020204020204" charset="-122"/>
              </a:rPr>
              <a:t>填埋</a:t>
            </a:r>
            <a:r>
              <a:rPr lang="zh-CN" altLang="en-US" sz="2000" dirty="0" smtClean="0">
                <a:latin typeface="微软雅黑" panose="020B0503020204020204" charset="-122"/>
                <a:ea typeface="微软雅黑" panose="020B0503020204020204" charset="-122"/>
              </a:rPr>
              <a:t>处理，在自然界中微生物的作用下，几周或几个月内就可以被</a:t>
            </a:r>
            <a:r>
              <a:rPr lang="zh-CN" altLang="en-US" sz="2000" dirty="0">
                <a:latin typeface="微软雅黑" panose="020B0503020204020204" charset="-122"/>
                <a:ea typeface="微软雅黑" panose="020B0503020204020204" charset="-122"/>
              </a:rPr>
              <a:t>分解</a:t>
            </a:r>
            <a:r>
              <a:rPr lang="zh-CN" altLang="en-US" sz="2000" dirty="0" smtClean="0">
                <a:latin typeface="微软雅黑" panose="020B0503020204020204" charset="-122"/>
                <a:ea typeface="微软雅黑" panose="020B0503020204020204" charset="-122"/>
              </a:rPr>
              <a:t>为水</a:t>
            </a:r>
            <a:r>
              <a:rPr lang="zh-CN" altLang="en-US" sz="2000" dirty="0">
                <a:latin typeface="微软雅黑" panose="020B0503020204020204" charset="-122"/>
                <a:ea typeface="微软雅黑" panose="020B0503020204020204" charset="-122"/>
              </a:rPr>
              <a:t>和</a:t>
            </a:r>
            <a:r>
              <a:rPr lang="zh-CN" altLang="en-US" sz="2000" dirty="0" smtClean="0">
                <a:latin typeface="微软雅黑" panose="020B0503020204020204" charset="-122"/>
                <a:ea typeface="微软雅黑" panose="020B0503020204020204" charset="-122"/>
              </a:rPr>
              <a:t>二氧化碳，并且</a:t>
            </a:r>
            <a:r>
              <a:rPr lang="zh-CN" altLang="en-US" sz="2000" dirty="0">
                <a:latin typeface="微软雅黑" panose="020B0503020204020204" charset="-122"/>
                <a:ea typeface="微软雅黑" panose="020B0503020204020204" charset="-122"/>
              </a:rPr>
              <a:t>还</a:t>
            </a:r>
            <a:r>
              <a:rPr lang="zh-CN" altLang="en-US" sz="2000" dirty="0" smtClean="0">
                <a:latin typeface="微软雅黑" panose="020B0503020204020204" charset="-122"/>
                <a:ea typeface="微软雅黑" panose="020B0503020204020204" charset="-122"/>
              </a:rPr>
              <a:t>可以当作</a:t>
            </a:r>
            <a:r>
              <a:rPr lang="zh-CN" altLang="en-US" sz="2000" dirty="0">
                <a:latin typeface="微软雅黑" panose="020B0503020204020204" charset="-122"/>
                <a:ea typeface="微软雅黑" panose="020B0503020204020204" charset="-122"/>
              </a:rPr>
              <a:t>有机肥施入</a:t>
            </a:r>
            <a:r>
              <a:rPr lang="zh-CN" altLang="en-US" sz="2000" dirty="0" smtClean="0">
                <a:latin typeface="微软雅黑" panose="020B0503020204020204" charset="-122"/>
                <a:ea typeface="微软雅黑" panose="020B0503020204020204" charset="-122"/>
              </a:rPr>
              <a:t>农田，成为</a:t>
            </a:r>
            <a:r>
              <a:rPr lang="zh-CN" altLang="en-US" sz="2000" dirty="0">
                <a:latin typeface="微软雅黑" panose="020B0503020204020204" charset="-122"/>
                <a:ea typeface="微软雅黑" panose="020B0503020204020204" charset="-122"/>
              </a:rPr>
              <a:t>植物养料。</a:t>
            </a:r>
            <a:endParaRPr lang="zh-CN" altLang="en-US" sz="2000" dirty="0">
              <a:latin typeface="微软雅黑" panose="020B0503020204020204" charset="-122"/>
              <a:ea typeface="微软雅黑" panose="020B0503020204020204" charset="-122"/>
            </a:endParaRPr>
          </a:p>
        </p:txBody>
      </p:sp>
      <p:pic>
        <p:nvPicPr>
          <p:cNvPr id="8" name="图片 7"/>
          <p:cNvPicPr>
            <a:picLocks noChangeAspect="1"/>
          </p:cNvPicPr>
          <p:nvPr>
            <p:custDataLst>
              <p:tags r:id="rId10"/>
            </p:custDataLst>
          </p:nvPr>
        </p:nvPicPr>
        <p:blipFill>
          <a:blip r:embed="rId11"/>
          <a:stretch>
            <a:fillRect/>
          </a:stretch>
        </p:blipFill>
        <p:spPr>
          <a:xfrm>
            <a:off x="7827010" y="2451735"/>
            <a:ext cx="3028950" cy="260032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032750" cy="460375"/>
          </a:xfrm>
          <a:prstGeom prst="rect">
            <a:avLst/>
          </a:prstGeom>
          <a:noFill/>
        </p:spPr>
        <p:txBody>
          <a:bodyPr wrap="square" rtlCol="0">
            <a:spAutoFit/>
          </a:bodyPr>
          <a:p>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化学材料</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3节 新型有机高分子材料</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圆角矩形 2"/>
          <p:cNvSpPr/>
          <p:nvPr>
            <p:custDataLst>
              <p:tags r:id="rId7"/>
            </p:custDataLst>
          </p:nvPr>
        </p:nvSpPr>
        <p:spPr>
          <a:xfrm>
            <a:off x="945515" y="1457960"/>
            <a:ext cx="2821305" cy="567055"/>
          </a:xfrm>
          <a:prstGeom prst="roundRect">
            <a:avLst/>
          </a:prstGeom>
          <a:solidFill>
            <a:srgbClr val="3E4464"/>
          </a:solidFill>
          <a:ln>
            <a:solidFill>
              <a:srgbClr val="5140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lvl="0"/>
            <a:r>
              <a:rPr lang="zh-CN" altLang="en-US" sz="2400" b="1" dirty="0" smtClean="0">
                <a:solidFill>
                  <a:prstClr val="white"/>
                </a:solidFill>
                <a:latin typeface="微软雅黑" panose="020B0503020204020204" charset="-122"/>
                <a:ea typeface="微软雅黑" panose="020B0503020204020204" charset="-122"/>
              </a:rPr>
              <a:t>二、新型</a:t>
            </a:r>
            <a:r>
              <a:rPr lang="zh-CN" altLang="en-US" sz="2400" b="1" dirty="0">
                <a:solidFill>
                  <a:prstClr val="white"/>
                </a:solidFill>
                <a:latin typeface="微软雅黑" panose="020B0503020204020204" charset="-122"/>
                <a:ea typeface="微软雅黑" panose="020B0503020204020204" charset="-122"/>
              </a:rPr>
              <a:t>橡胶材料</a:t>
            </a:r>
            <a:endParaRPr lang="zh-CN" altLang="en-US" sz="2400" b="1" dirty="0">
              <a:solidFill>
                <a:prstClr val="white"/>
              </a:solidFill>
              <a:latin typeface="微软雅黑" panose="020B0503020204020204" charset="-122"/>
              <a:ea typeface="微软雅黑" panose="020B0503020204020204" charset="-122"/>
            </a:endParaRPr>
          </a:p>
        </p:txBody>
      </p:sp>
      <p:sp>
        <p:nvSpPr>
          <p:cNvPr id="4" name="文本框 5128"/>
          <p:cNvSpPr txBox="1"/>
          <p:nvPr>
            <p:custDataLst>
              <p:tags r:id="rId8"/>
            </p:custDataLst>
          </p:nvPr>
        </p:nvSpPr>
        <p:spPr>
          <a:xfrm flipH="1">
            <a:off x="553720" y="2324735"/>
            <a:ext cx="10853420" cy="1476375"/>
          </a:xfrm>
          <a:prstGeom prst="rect">
            <a:avLst/>
          </a:prstGeom>
          <a:no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pPr>
            <a:r>
              <a:rPr lang="en-US" altLang="zh-CN" sz="2000" dirty="0">
                <a:latin typeface="微软雅黑" panose="020B0503020204020204" charset="-122"/>
                <a:ea typeface="微软雅黑" panose="020B0503020204020204" charset="-122"/>
              </a:rPr>
              <a:t>       </a:t>
            </a:r>
            <a:r>
              <a:rPr lang="zh-CN" altLang="en-US" sz="2000" dirty="0">
                <a:latin typeface="微软雅黑" panose="020B0503020204020204" charset="-122"/>
                <a:ea typeface="微软雅黑" panose="020B0503020204020204" charset="-122"/>
              </a:rPr>
              <a:t>天然橡胶和传统的合成橡胶材料</a:t>
            </a:r>
            <a:r>
              <a:rPr lang="zh-CN" altLang="en-US" sz="2000" dirty="0" smtClean="0">
                <a:latin typeface="微软雅黑" panose="020B0503020204020204" charset="-122"/>
                <a:ea typeface="微软雅黑" panose="020B0503020204020204" charset="-122"/>
              </a:rPr>
              <a:t>解决</a:t>
            </a:r>
            <a:r>
              <a:rPr lang="zh-CN" altLang="en-US" sz="2000" dirty="0" smtClean="0">
                <a:latin typeface="微软雅黑" panose="020B0503020204020204" charset="-122"/>
                <a:ea typeface="微软雅黑" panose="020B0503020204020204" charset="-122"/>
              </a:rPr>
              <a:t>了</a:t>
            </a:r>
            <a:r>
              <a:rPr lang="zh-CN" altLang="en-US" sz="2000" dirty="0">
                <a:latin typeface="微软雅黑" panose="020B0503020204020204" charset="-122"/>
                <a:ea typeface="微软雅黑" panose="020B0503020204020204" charset="-122"/>
              </a:rPr>
              <a:t>人们对于弹性材料的</a:t>
            </a:r>
            <a:r>
              <a:rPr lang="zh-CN" altLang="en-US" sz="2000" dirty="0" smtClean="0">
                <a:latin typeface="微软雅黑" panose="020B0503020204020204" charset="-122"/>
                <a:ea typeface="微软雅黑" panose="020B0503020204020204" charset="-122"/>
              </a:rPr>
              <a:t>需求，如轮胎</a:t>
            </a:r>
            <a:r>
              <a:rPr lang="zh-CN" altLang="en-US" sz="2000" dirty="0">
                <a:latin typeface="微软雅黑" panose="020B0503020204020204" charset="-122"/>
                <a:ea typeface="微软雅黑" panose="020B0503020204020204" charset="-122"/>
              </a:rPr>
              <a:t>的使用奠定</a:t>
            </a:r>
            <a:r>
              <a:rPr lang="zh-CN" altLang="en-US" sz="2000" dirty="0" smtClean="0">
                <a:latin typeface="微软雅黑" panose="020B0503020204020204" charset="-122"/>
                <a:ea typeface="微软雅黑" panose="020B0503020204020204" charset="-122"/>
              </a:rPr>
              <a:t>了汽车业、航空</a:t>
            </a:r>
            <a:r>
              <a:rPr lang="zh-CN" altLang="en-US" sz="2000" dirty="0">
                <a:latin typeface="微软雅黑" panose="020B0503020204020204" charset="-122"/>
                <a:ea typeface="微软雅黑" panose="020B0503020204020204" charset="-122"/>
              </a:rPr>
              <a:t>业的</a:t>
            </a:r>
            <a:r>
              <a:rPr lang="zh-CN" altLang="en-US" sz="2000" dirty="0" smtClean="0">
                <a:latin typeface="微软雅黑" panose="020B0503020204020204" charset="-122"/>
                <a:ea typeface="微软雅黑" panose="020B0503020204020204" charset="-122"/>
              </a:rPr>
              <a:t>基础，但</a:t>
            </a:r>
            <a:r>
              <a:rPr lang="zh-CN" altLang="en-US" sz="2000" dirty="0">
                <a:latin typeface="微软雅黑" panose="020B0503020204020204" charset="-122"/>
                <a:ea typeface="微软雅黑" panose="020B0503020204020204" charset="-122"/>
              </a:rPr>
              <a:t>在一些特殊场合普通橡胶难以</a:t>
            </a:r>
            <a:r>
              <a:rPr lang="zh-CN" altLang="en-US" sz="2000" dirty="0" smtClean="0">
                <a:latin typeface="微软雅黑" panose="020B0503020204020204" charset="-122"/>
                <a:ea typeface="微软雅黑" panose="020B0503020204020204" charset="-122"/>
              </a:rPr>
              <a:t>满足</a:t>
            </a:r>
            <a:r>
              <a:rPr lang="zh-CN" altLang="en-US" sz="2000" dirty="0">
                <a:latin typeface="微软雅黑" panose="020B0503020204020204" charset="-122"/>
                <a:ea typeface="微软雅黑" panose="020B0503020204020204" charset="-122"/>
              </a:rPr>
              <a:t>使用</a:t>
            </a:r>
            <a:r>
              <a:rPr lang="zh-CN" altLang="en-US" sz="2000" dirty="0" smtClean="0">
                <a:latin typeface="微软雅黑" panose="020B0503020204020204" charset="-122"/>
                <a:ea typeface="微软雅黑" panose="020B0503020204020204" charset="-122"/>
              </a:rPr>
              <a:t>需求，就</a:t>
            </a:r>
            <a:r>
              <a:rPr lang="zh-CN" altLang="en-US" sz="2000" dirty="0">
                <a:latin typeface="微软雅黑" panose="020B0503020204020204" charset="-122"/>
                <a:ea typeface="微软雅黑" panose="020B0503020204020204" charset="-122"/>
              </a:rPr>
              <a:t>对特种橡胶的研制</a:t>
            </a:r>
            <a:r>
              <a:rPr lang="zh-CN" altLang="en-US" sz="2000" dirty="0" smtClean="0">
                <a:latin typeface="微软雅黑" panose="020B0503020204020204" charset="-122"/>
                <a:ea typeface="微软雅黑" panose="020B0503020204020204" charset="-122"/>
              </a:rPr>
              <a:t>提出了</a:t>
            </a:r>
            <a:r>
              <a:rPr lang="zh-CN" altLang="en-US" sz="2000" dirty="0">
                <a:latin typeface="微软雅黑" panose="020B0503020204020204" charset="-122"/>
                <a:ea typeface="微软雅黑" panose="020B0503020204020204" charset="-122"/>
              </a:rPr>
              <a:t>要求。</a:t>
            </a:r>
            <a:endParaRPr lang="zh-CN" altLang="en-US" sz="2000" dirty="0">
              <a:latin typeface="微软雅黑" panose="020B0503020204020204" charset="-122"/>
              <a:ea typeface="微软雅黑" panose="020B0503020204020204" charset="-122"/>
            </a:endParaRPr>
          </a:p>
        </p:txBody>
      </p:sp>
      <p:sp>
        <p:nvSpPr>
          <p:cNvPr id="5" name="文本框 5128"/>
          <p:cNvSpPr txBox="1"/>
          <p:nvPr>
            <p:custDataLst>
              <p:tags r:id="rId9"/>
            </p:custDataLst>
          </p:nvPr>
        </p:nvSpPr>
        <p:spPr>
          <a:xfrm flipH="1">
            <a:off x="553085" y="3801110"/>
            <a:ext cx="10965815" cy="1476375"/>
          </a:xfrm>
          <a:prstGeom prst="rect">
            <a:avLst/>
          </a:prstGeom>
          <a:no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pPr>
            <a:r>
              <a:rPr lang="en-US" altLang="zh-CN" dirty="0">
                <a:latin typeface="微软雅黑" panose="020B0503020204020204" charset="-122"/>
                <a:ea typeface="微软雅黑" panose="020B0503020204020204" charset="-122"/>
              </a:rPr>
              <a:t>       </a:t>
            </a:r>
            <a:r>
              <a:rPr lang="zh-CN" altLang="en-US" sz="2000" dirty="0" smtClean="0">
                <a:latin typeface="微软雅黑" panose="020B0503020204020204" charset="-122"/>
                <a:ea typeface="微软雅黑" panose="020B0503020204020204" charset="-122"/>
              </a:rPr>
              <a:t>为制作飞机的空中加油软管、远距离油气输送管道衔接处的橡胶垫子，人们用丁二烯（CH</a:t>
            </a:r>
            <a:r>
              <a:rPr lang="zh-CN" altLang="en-US" sz="2000" baseline="-25000" dirty="0" smtClean="0">
                <a:latin typeface="微软雅黑" panose="020B0503020204020204" charset="-122"/>
                <a:ea typeface="微软雅黑" panose="020B0503020204020204" charset="-122"/>
              </a:rPr>
              <a:t>2</a:t>
            </a:r>
            <a:r>
              <a:rPr lang="zh-CN" altLang="en-US" sz="2000" dirty="0" smtClean="0">
                <a:latin typeface="微软雅黑" panose="020B0503020204020204" charset="-122"/>
                <a:ea typeface="微软雅黑" panose="020B0503020204020204" charset="-122"/>
              </a:rPr>
              <a:t>＝CH—CH=CH</a:t>
            </a:r>
            <a:r>
              <a:rPr lang="zh-CN" altLang="en-US" sz="2000" baseline="-25000" dirty="0" smtClean="0">
                <a:latin typeface="微软雅黑" panose="020B0503020204020204" charset="-122"/>
                <a:ea typeface="微软雅黑" panose="020B0503020204020204" charset="-122"/>
              </a:rPr>
              <a:t>2</a:t>
            </a:r>
            <a:r>
              <a:rPr lang="zh-CN" altLang="en-US" sz="2000" dirty="0" smtClean="0">
                <a:latin typeface="微软雅黑" panose="020B0503020204020204" charset="-122"/>
                <a:ea typeface="微软雅黑" panose="020B0503020204020204" charset="-122"/>
              </a:rPr>
              <a:t>）和丙烯腈（CH</a:t>
            </a:r>
            <a:r>
              <a:rPr lang="zh-CN" altLang="en-US" sz="2000" baseline="-25000" dirty="0" smtClean="0">
                <a:latin typeface="微软雅黑" panose="020B0503020204020204" charset="-122"/>
                <a:ea typeface="微软雅黑" panose="020B0503020204020204" charset="-122"/>
              </a:rPr>
              <a:t>2</a:t>
            </a:r>
            <a:r>
              <a:rPr lang="zh-CN" altLang="en-US" sz="2000" dirty="0" smtClean="0">
                <a:latin typeface="微软雅黑" panose="020B0503020204020204" charset="-122"/>
                <a:ea typeface="微软雅黑" panose="020B0503020204020204" charset="-122"/>
              </a:rPr>
              <a:t>＝CH</a:t>
            </a:r>
            <a:r>
              <a:rPr lang="zh-CN" altLang="en-US" sz="2000" dirty="0" smtClean="0">
                <a:latin typeface="微软雅黑" panose="020B0503020204020204" charset="-122"/>
                <a:ea typeface="微软雅黑" panose="020B0503020204020204" charset="-122"/>
                <a:sym typeface="+mn-ea"/>
              </a:rPr>
              <a:t>—</a:t>
            </a:r>
            <a:r>
              <a:rPr lang="zh-CN" altLang="en-US" sz="2000" dirty="0" smtClean="0">
                <a:latin typeface="微软雅黑" panose="020B0503020204020204" charset="-122"/>
                <a:ea typeface="微软雅黑" panose="020B0503020204020204" charset="-122"/>
              </a:rPr>
              <a:t>CN）为原料合成了丁</a:t>
            </a:r>
            <a:r>
              <a:rPr lang="zh-CN" altLang="en-US" sz="2000" dirty="0" smtClean="0">
                <a:latin typeface="微软雅黑" panose="020B0503020204020204" charset="-122"/>
                <a:ea typeface="微软雅黑" panose="020B0503020204020204" charset="-122"/>
                <a:sym typeface="+mn-ea"/>
              </a:rPr>
              <a:t>腈</a:t>
            </a:r>
            <a:r>
              <a:rPr lang="zh-CN" altLang="en-US" sz="2000" dirty="0" smtClean="0">
                <a:latin typeface="微软雅黑" panose="020B0503020204020204" charset="-122"/>
                <a:ea typeface="微软雅黑" panose="020B0503020204020204" charset="-122"/>
              </a:rPr>
              <a:t>橡胶等耐油橡胶材料。丁腈橡胶耐油、耐高温，弹性略差，抗氧化性略差，但这不影响它作为橡胶皮垫、输油软管的使用功能。</a:t>
            </a:r>
            <a:endParaRPr lang="zh-CN" altLang="en-US" sz="2000" dirty="0" smtClean="0">
              <a:latin typeface="微软雅黑" panose="020B0503020204020204" charset="-122"/>
              <a:ea typeface="微软雅黑" panose="020B050302020402020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032750" cy="460375"/>
          </a:xfrm>
          <a:prstGeom prst="rect">
            <a:avLst/>
          </a:prstGeom>
          <a:noFill/>
        </p:spPr>
        <p:txBody>
          <a:bodyPr wrap="square" rtlCol="0">
            <a:spAutoFit/>
          </a:bodyPr>
          <a:p>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化学材料</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3节 新型有机高分子材料</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圆角矩形 2"/>
          <p:cNvSpPr/>
          <p:nvPr>
            <p:custDataLst>
              <p:tags r:id="rId7"/>
            </p:custDataLst>
          </p:nvPr>
        </p:nvSpPr>
        <p:spPr>
          <a:xfrm>
            <a:off x="1068070" y="1365250"/>
            <a:ext cx="3601720" cy="543560"/>
          </a:xfrm>
          <a:prstGeom prst="roundRect">
            <a:avLst/>
          </a:prstGeom>
          <a:solidFill>
            <a:srgbClr val="3E4464"/>
          </a:solidFill>
          <a:ln>
            <a:solidFill>
              <a:srgbClr val="51403B"/>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lvl="0"/>
            <a:r>
              <a:rPr lang="zh-CN" altLang="en-US" sz="2400" b="1" dirty="0" smtClean="0">
                <a:solidFill>
                  <a:prstClr val="white"/>
                </a:solidFill>
                <a:latin typeface="微软雅黑" panose="020B0503020204020204" charset="-122"/>
                <a:ea typeface="微软雅黑" panose="020B0503020204020204" charset="-122"/>
              </a:rPr>
              <a:t>三、吸水性</a:t>
            </a:r>
            <a:r>
              <a:rPr lang="zh-CN" altLang="en-US" sz="2400" b="1" dirty="0">
                <a:solidFill>
                  <a:prstClr val="white"/>
                </a:solidFill>
                <a:latin typeface="微软雅黑" panose="020B0503020204020204" charset="-122"/>
                <a:ea typeface="微软雅黑" panose="020B0503020204020204" charset="-122"/>
              </a:rPr>
              <a:t>高分子材料</a:t>
            </a:r>
            <a:endParaRPr lang="zh-CN" altLang="en-US" sz="2400" b="1" dirty="0">
              <a:solidFill>
                <a:prstClr val="white"/>
              </a:solidFill>
              <a:latin typeface="微软雅黑" panose="020B0503020204020204" charset="-122"/>
              <a:ea typeface="微软雅黑" panose="020B0503020204020204" charset="-122"/>
            </a:endParaRPr>
          </a:p>
        </p:txBody>
      </p:sp>
      <p:sp>
        <p:nvSpPr>
          <p:cNvPr id="4" name="文本框 5128"/>
          <p:cNvSpPr txBox="1"/>
          <p:nvPr>
            <p:custDataLst>
              <p:tags r:id="rId8"/>
            </p:custDataLst>
          </p:nvPr>
        </p:nvSpPr>
        <p:spPr>
          <a:xfrm flipH="1">
            <a:off x="716280" y="2123440"/>
            <a:ext cx="10608945" cy="1938020"/>
          </a:xfrm>
          <a:prstGeom prst="rect">
            <a:avLst/>
          </a:prstGeom>
          <a:no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pPr>
            <a:r>
              <a:rPr lang="en-US" altLang="zh-CN" sz="2000" dirty="0">
                <a:latin typeface="微软雅黑" panose="020B0503020204020204" charset="-122"/>
                <a:ea typeface="微软雅黑" panose="020B0503020204020204" charset="-122"/>
              </a:rPr>
              <a:t>       </a:t>
            </a:r>
            <a:r>
              <a:rPr lang="zh-CN" altLang="en-US" sz="2000" dirty="0">
                <a:latin typeface="微软雅黑" panose="020B0503020204020204" charset="-122"/>
                <a:ea typeface="微软雅黑" panose="020B0503020204020204" charset="-122"/>
              </a:rPr>
              <a:t>人们首先从</a:t>
            </a:r>
            <a:r>
              <a:rPr lang="zh-CN" altLang="en-US" sz="2000" dirty="0" smtClean="0">
                <a:latin typeface="微软雅黑" panose="020B0503020204020204" charset="-122"/>
                <a:ea typeface="微软雅黑" panose="020B0503020204020204" charset="-122"/>
              </a:rPr>
              <a:t>棉花、纤维素</a:t>
            </a:r>
            <a:r>
              <a:rPr lang="zh-CN" altLang="en-US" sz="2000" dirty="0">
                <a:latin typeface="微软雅黑" panose="020B0503020204020204" charset="-122"/>
                <a:ea typeface="微软雅黑" panose="020B0503020204020204" charset="-122"/>
              </a:rPr>
              <a:t>等</a:t>
            </a:r>
            <a:r>
              <a:rPr lang="zh-CN" altLang="en-US" sz="2000" dirty="0" smtClean="0">
                <a:latin typeface="微软雅黑" panose="020B0503020204020204" charset="-122"/>
                <a:ea typeface="微软雅黑" panose="020B0503020204020204" charset="-122"/>
              </a:rPr>
              <a:t>具有吸水性的</a:t>
            </a:r>
            <a:r>
              <a:rPr lang="zh-CN" altLang="en-US" sz="2000" dirty="0">
                <a:latin typeface="微软雅黑" panose="020B0503020204020204" charset="-122"/>
                <a:ea typeface="微软雅黑" panose="020B0503020204020204" charset="-122"/>
              </a:rPr>
              <a:t>高分子材料的</a:t>
            </a:r>
            <a:r>
              <a:rPr lang="zh-CN" altLang="en-US" sz="2000" dirty="0" smtClean="0">
                <a:latin typeface="微软雅黑" panose="020B0503020204020204" charset="-122"/>
                <a:ea typeface="微软雅黑" panose="020B0503020204020204" charset="-122"/>
              </a:rPr>
              <a:t>结构中</a:t>
            </a:r>
            <a:r>
              <a:rPr lang="zh-CN" altLang="en-US" sz="2000" dirty="0">
                <a:latin typeface="微软雅黑" panose="020B0503020204020204" charset="-122"/>
                <a:ea typeface="微软雅黑" panose="020B0503020204020204" charset="-122"/>
              </a:rPr>
              <a:t>得到</a:t>
            </a:r>
            <a:r>
              <a:rPr lang="zh-CN" altLang="en-US" sz="2000" dirty="0" smtClean="0">
                <a:latin typeface="微软雅黑" panose="020B0503020204020204" charset="-122"/>
                <a:ea typeface="微软雅黑" panose="020B0503020204020204" charset="-122"/>
              </a:rPr>
              <a:t>启发。这</a:t>
            </a:r>
            <a:r>
              <a:rPr lang="zh-CN" altLang="en-US" sz="2000" dirty="0">
                <a:latin typeface="微软雅黑" panose="020B0503020204020204" charset="-122"/>
                <a:ea typeface="微软雅黑" panose="020B0503020204020204" charset="-122"/>
              </a:rPr>
              <a:t>类材料一般带有亲水基羟基</a:t>
            </a:r>
            <a:r>
              <a:rPr lang="zh-CN" altLang="en-US" sz="2000" dirty="0" smtClean="0">
                <a:latin typeface="微软雅黑" panose="020B0503020204020204" charset="-122"/>
                <a:ea typeface="微软雅黑" panose="020B0503020204020204" charset="-122"/>
              </a:rPr>
              <a:t>，如果</a:t>
            </a:r>
            <a:r>
              <a:rPr lang="zh-CN" altLang="en-US" sz="2000" dirty="0">
                <a:latin typeface="微软雅黑" panose="020B0503020204020204" charset="-122"/>
                <a:ea typeface="微软雅黑" panose="020B0503020204020204" charset="-122"/>
              </a:rPr>
              <a:t>高分子链中带有更多</a:t>
            </a:r>
            <a:r>
              <a:rPr lang="zh-CN" altLang="en-US" sz="2000" dirty="0" smtClean="0">
                <a:latin typeface="微软雅黑" panose="020B0503020204020204" charset="-122"/>
                <a:ea typeface="微软雅黑" panose="020B0503020204020204" charset="-122"/>
              </a:rPr>
              <a:t>、更</a:t>
            </a:r>
            <a:r>
              <a:rPr lang="zh-CN" altLang="en-US" sz="2000" dirty="0">
                <a:latin typeface="微软雅黑" panose="020B0503020204020204" charset="-122"/>
                <a:ea typeface="微软雅黑" panose="020B0503020204020204" charset="-122"/>
              </a:rPr>
              <a:t>强的</a:t>
            </a:r>
            <a:r>
              <a:rPr lang="zh-CN" altLang="en-US" sz="2000" dirty="0" smtClean="0">
                <a:latin typeface="微软雅黑" panose="020B0503020204020204" charset="-122"/>
                <a:ea typeface="微软雅黑" panose="020B0503020204020204" charset="-122"/>
              </a:rPr>
              <a:t>亲水基，则</a:t>
            </a:r>
            <a:r>
              <a:rPr lang="zh-CN" altLang="en-US" sz="2000" dirty="0">
                <a:latin typeface="微软雅黑" panose="020B0503020204020204" charset="-122"/>
                <a:ea typeface="微软雅黑" panose="020B0503020204020204" charset="-122"/>
              </a:rPr>
              <a:t>是高吸水性树脂的理想材料。通常以丙烯酸为单体，用烧碱中和得到丙烯酸钠，加入少量交联剂，再使之聚合成聚丙烯酸钠，得到具有网状结构的高吸水性树脂，反应的化学方程式为:</a:t>
            </a:r>
            <a:endParaRPr lang="zh-CN" altLang="en-US" sz="2000" dirty="0">
              <a:latin typeface="微软雅黑" panose="020B0503020204020204" charset="-122"/>
              <a:ea typeface="微软雅黑" panose="020B0503020204020204" charset="-122"/>
            </a:endParaRPr>
          </a:p>
        </p:txBody>
      </p:sp>
      <p:pic>
        <p:nvPicPr>
          <p:cNvPr id="5" name="图片 4"/>
          <p:cNvPicPr>
            <a:picLocks noChangeAspect="1"/>
          </p:cNvPicPr>
          <p:nvPr>
            <p:custDataLst>
              <p:tags r:id="rId9"/>
            </p:custDataLst>
          </p:nvPr>
        </p:nvPicPr>
        <p:blipFill>
          <a:blip r:embed="rId10"/>
          <a:stretch>
            <a:fillRect/>
          </a:stretch>
        </p:blipFill>
        <p:spPr>
          <a:xfrm>
            <a:off x="2509520" y="4147185"/>
            <a:ext cx="7022465" cy="169989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6596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032750" cy="460375"/>
          </a:xfrm>
          <a:prstGeom prst="rect">
            <a:avLst/>
          </a:prstGeom>
          <a:noFill/>
        </p:spPr>
        <p:txBody>
          <a:bodyPr wrap="square" rtlCol="0">
            <a:spAutoFit/>
          </a:bodyPr>
          <a:p>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化学材料</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3节 新型有机高分子材料</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5" name="圆角矩形 4"/>
          <p:cNvSpPr/>
          <p:nvPr>
            <p:custDataLst>
              <p:tags r:id="rId7"/>
            </p:custDataLst>
          </p:nvPr>
        </p:nvSpPr>
        <p:spPr>
          <a:xfrm>
            <a:off x="986790" y="1526540"/>
            <a:ext cx="10377170" cy="4344670"/>
          </a:xfrm>
          <a:prstGeom prst="roundRect">
            <a:avLst/>
          </a:prstGeom>
          <a:solidFill>
            <a:schemeClr val="tx2">
              <a:lumMod val="20000"/>
              <a:lumOff val="80000"/>
            </a:schemeClr>
          </a:solidFill>
          <a:ln w="5715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5128"/>
          <p:cNvSpPr txBox="1"/>
          <p:nvPr>
            <p:custDataLst>
              <p:tags r:id="rId8"/>
            </p:custDataLst>
          </p:nvPr>
        </p:nvSpPr>
        <p:spPr>
          <a:xfrm flipH="1">
            <a:off x="986790" y="1387475"/>
            <a:ext cx="1848485" cy="737235"/>
          </a:xfrm>
          <a:prstGeom prst="rect">
            <a:avLst/>
          </a:prstGeom>
          <a:solidFill>
            <a:srgbClr val="44546A"/>
          </a:solid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pPr>
            <a:r>
              <a:rPr lang="zh-CN" altLang="en-US" sz="2800" b="1" dirty="0" smtClean="0">
                <a:solidFill>
                  <a:schemeClr val="bg1"/>
                </a:solidFill>
                <a:latin typeface="微软雅黑" panose="020B0503020204020204" charset="-122"/>
                <a:ea typeface="微软雅黑" panose="020B0503020204020204" charset="-122"/>
              </a:rPr>
              <a:t>课外实践</a:t>
            </a:r>
            <a:endParaRPr lang="zh-CN" altLang="en-US" sz="2800" b="1" dirty="0">
              <a:solidFill>
                <a:schemeClr val="bg1"/>
              </a:solidFill>
              <a:latin typeface="微软雅黑" panose="020B0503020204020204" charset="-122"/>
              <a:ea typeface="微软雅黑" panose="020B0503020204020204" charset="-122"/>
            </a:endParaRPr>
          </a:p>
        </p:txBody>
      </p:sp>
      <p:sp>
        <p:nvSpPr>
          <p:cNvPr id="7" name="文本框 5128"/>
          <p:cNvSpPr txBox="1"/>
          <p:nvPr>
            <p:custDataLst>
              <p:tags r:id="rId9"/>
            </p:custDataLst>
          </p:nvPr>
        </p:nvSpPr>
        <p:spPr>
          <a:xfrm flipH="1">
            <a:off x="1190625" y="1838325"/>
            <a:ext cx="10021570" cy="3876675"/>
          </a:xfrm>
          <a:prstGeom prst="rect">
            <a:avLst/>
          </a:prstGeom>
          <a:noFill/>
          <a:ln w="9525">
            <a:noFill/>
          </a:ln>
        </p:spPr>
        <p:txBody>
          <a:bodyPr wrap="square" anchor="t">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gn="ctr">
              <a:lnSpc>
                <a:spcPct val="150000"/>
              </a:lnSpc>
            </a:pPr>
            <a:r>
              <a:rPr lang="zh-CN" altLang="en-US" sz="2400" b="1" dirty="0" smtClean="0">
                <a:latin typeface="微软雅黑" panose="020B0503020204020204" charset="-122"/>
                <a:ea typeface="微软雅黑" panose="020B0503020204020204" charset="-122"/>
              </a:rPr>
              <a:t>纳米材料的应用</a:t>
            </a:r>
            <a:endParaRPr lang="zh-CN" altLang="en-US" sz="2400" b="1" dirty="0">
              <a:latin typeface="微软雅黑" panose="020B0503020204020204" charset="-122"/>
              <a:ea typeface="微软雅黑" panose="020B0503020204020204" charset="-122"/>
            </a:endParaRPr>
          </a:p>
          <a:p>
            <a:pPr>
              <a:lnSpc>
                <a:spcPct val="150000"/>
              </a:lnSpc>
            </a:pPr>
            <a:r>
              <a:rPr lang="en-US" altLang="zh-CN" sz="2000" dirty="0" smtClean="0">
                <a:latin typeface="微软雅黑" panose="020B0503020204020204" charset="-122"/>
                <a:ea typeface="微软雅黑" panose="020B0503020204020204" charset="-122"/>
              </a:rPr>
              <a:t>       </a:t>
            </a:r>
            <a:r>
              <a:rPr lang="zh-CN" altLang="en-US" sz="2000" dirty="0" smtClean="0">
                <a:latin typeface="微软雅黑" panose="020B0503020204020204" charset="-122"/>
                <a:ea typeface="微软雅黑" panose="020B0503020204020204" charset="-122"/>
              </a:rPr>
              <a:t>纳米</a:t>
            </a:r>
            <a:r>
              <a:rPr lang="zh-CN" altLang="en-US" sz="2000" dirty="0">
                <a:latin typeface="微软雅黑" panose="020B0503020204020204" charset="-122"/>
                <a:ea typeface="微软雅黑" panose="020B0503020204020204" charset="-122"/>
              </a:rPr>
              <a:t>材料是指构成材料</a:t>
            </a:r>
            <a:r>
              <a:rPr lang="zh-CN" altLang="en-US" sz="2000" dirty="0" smtClean="0">
                <a:latin typeface="微软雅黑" panose="020B0503020204020204" charset="-122"/>
                <a:ea typeface="微软雅黑" panose="020B0503020204020204" charset="-122"/>
              </a:rPr>
              <a:t>的基本</a:t>
            </a:r>
            <a:r>
              <a:rPr lang="zh-CN" altLang="en-US" sz="2000" dirty="0">
                <a:latin typeface="微软雅黑" panose="020B0503020204020204" charset="-122"/>
                <a:ea typeface="微软雅黑" panose="020B0503020204020204" charset="-122"/>
              </a:rPr>
              <a:t>单元颗粒</a:t>
            </a:r>
            <a:r>
              <a:rPr lang="zh-CN" altLang="en-US" sz="2000" dirty="0" smtClean="0">
                <a:latin typeface="微软雅黑" panose="020B0503020204020204" charset="-122"/>
                <a:ea typeface="微软雅黑" panose="020B0503020204020204" charset="-122"/>
              </a:rPr>
              <a:t>或晶粒尺寸的三维空间尺度至少有一维</a:t>
            </a:r>
            <a:r>
              <a:rPr lang="zh-CN" altLang="en-US" sz="2000" dirty="0">
                <a:latin typeface="微软雅黑" panose="020B0503020204020204" charset="-122"/>
                <a:ea typeface="微软雅黑" panose="020B0503020204020204" charset="-122"/>
              </a:rPr>
              <a:t>是</a:t>
            </a:r>
            <a:r>
              <a:rPr lang="zh-CN" altLang="en-US" sz="2000" dirty="0" smtClean="0">
                <a:latin typeface="微软雅黑" panose="020B0503020204020204" charset="-122"/>
                <a:ea typeface="微软雅黑" panose="020B0503020204020204" charset="-122"/>
              </a:rPr>
              <a:t>处于纳米</a:t>
            </a:r>
            <a:r>
              <a:rPr lang="zh-CN" altLang="en-US" sz="2000" dirty="0">
                <a:latin typeface="微软雅黑" panose="020B0503020204020204" charset="-122"/>
                <a:ea typeface="微软雅黑" panose="020B0503020204020204" charset="-122"/>
              </a:rPr>
              <a:t>数量级</a:t>
            </a:r>
            <a:r>
              <a:rPr lang="zh-CN" altLang="en-US" sz="2000" dirty="0" smtClean="0">
                <a:latin typeface="微软雅黑" panose="020B0503020204020204" charset="-122"/>
                <a:ea typeface="微软雅黑" panose="020B0503020204020204" charset="-122"/>
              </a:rPr>
              <a:t>的材料。纳米</a:t>
            </a:r>
            <a:r>
              <a:rPr lang="zh-CN" altLang="en-US" sz="2000" dirty="0">
                <a:latin typeface="微软雅黑" panose="020B0503020204020204" charset="-122"/>
                <a:ea typeface="微软雅黑" panose="020B0503020204020204" charset="-122"/>
              </a:rPr>
              <a:t>材料独特</a:t>
            </a:r>
            <a:r>
              <a:rPr lang="zh-CN" altLang="en-US" sz="2000" dirty="0" smtClean="0">
                <a:latin typeface="微软雅黑" panose="020B0503020204020204" charset="-122"/>
                <a:ea typeface="微软雅黑" panose="020B0503020204020204" charset="-122"/>
              </a:rPr>
              <a:t>的空间结构</a:t>
            </a:r>
            <a:r>
              <a:rPr lang="zh-CN" altLang="en-US" sz="2000" dirty="0">
                <a:latin typeface="微软雅黑" panose="020B0503020204020204" charset="-122"/>
                <a:ea typeface="微软雅黑" panose="020B0503020204020204" charset="-122"/>
              </a:rPr>
              <a:t>使其</a:t>
            </a:r>
            <a:r>
              <a:rPr lang="zh-CN" altLang="en-US" sz="2000" dirty="0" smtClean="0">
                <a:latin typeface="微软雅黑" panose="020B0503020204020204" charset="-122"/>
                <a:ea typeface="微软雅黑" panose="020B0503020204020204" charset="-122"/>
              </a:rPr>
              <a:t>具有许多特殊的性质，如</a:t>
            </a:r>
            <a:r>
              <a:rPr lang="zh-CN" altLang="en-US" sz="2000" dirty="0">
                <a:latin typeface="微软雅黑" panose="020B0503020204020204" charset="-122"/>
                <a:ea typeface="微软雅黑" panose="020B0503020204020204" charset="-122"/>
              </a:rPr>
              <a:t>特殊</a:t>
            </a:r>
            <a:r>
              <a:rPr lang="zh-CN" altLang="en-US" sz="2000" dirty="0" smtClean="0">
                <a:latin typeface="微软雅黑" panose="020B0503020204020204" charset="-122"/>
                <a:ea typeface="微软雅黑" panose="020B0503020204020204" charset="-122"/>
              </a:rPr>
              <a:t>的光学、热学、电磁学、力学性质以及很大的表面活性。纳米</a:t>
            </a:r>
            <a:r>
              <a:rPr lang="zh-CN" altLang="en-US" sz="2000" dirty="0">
                <a:latin typeface="微软雅黑" panose="020B0503020204020204" charset="-122"/>
                <a:ea typeface="微软雅黑" panose="020B0503020204020204" charset="-122"/>
              </a:rPr>
              <a:t>材料还</a:t>
            </a:r>
            <a:r>
              <a:rPr lang="zh-CN" altLang="en-US" sz="2000" dirty="0" smtClean="0">
                <a:latin typeface="微软雅黑" panose="020B0503020204020204" charset="-122"/>
                <a:ea typeface="微软雅黑" panose="020B0503020204020204" charset="-122"/>
              </a:rPr>
              <a:t>具有自洁、防垢、防附着、韧性</a:t>
            </a:r>
            <a:r>
              <a:rPr lang="zh-CN" altLang="en-US" sz="2000" dirty="0">
                <a:latin typeface="微软雅黑" panose="020B0503020204020204" charset="-122"/>
                <a:ea typeface="微软雅黑" panose="020B0503020204020204" charset="-122"/>
              </a:rPr>
              <a:t>好</a:t>
            </a:r>
            <a:r>
              <a:rPr lang="zh-CN" altLang="en-US" sz="2000" dirty="0" smtClean="0">
                <a:latin typeface="微软雅黑" panose="020B0503020204020204" charset="-122"/>
                <a:ea typeface="微软雅黑" panose="020B0503020204020204" charset="-122"/>
              </a:rPr>
              <a:t>、耐高温、耐</a:t>
            </a:r>
            <a:r>
              <a:rPr lang="zh-CN" altLang="en-US" sz="2000" dirty="0">
                <a:latin typeface="微软雅黑" panose="020B0503020204020204" charset="-122"/>
                <a:ea typeface="微软雅黑" panose="020B0503020204020204" charset="-122"/>
              </a:rPr>
              <a:t>摩擦</a:t>
            </a:r>
            <a:r>
              <a:rPr lang="zh-CN" altLang="en-US" sz="2000" dirty="0" smtClean="0">
                <a:latin typeface="微软雅黑" panose="020B0503020204020204" charset="-122"/>
                <a:ea typeface="微软雅黑" panose="020B0503020204020204" charset="-122"/>
              </a:rPr>
              <a:t>、耐冲击</a:t>
            </a:r>
            <a:r>
              <a:rPr lang="zh-CN" altLang="en-US" sz="2000" dirty="0">
                <a:latin typeface="微软雅黑" panose="020B0503020204020204" charset="-122"/>
                <a:ea typeface="微软雅黑" panose="020B0503020204020204" charset="-122"/>
              </a:rPr>
              <a:t>等</a:t>
            </a:r>
            <a:r>
              <a:rPr lang="zh-CN" altLang="en-US" sz="2000" dirty="0" smtClean="0">
                <a:latin typeface="微软雅黑" panose="020B0503020204020204" charset="-122"/>
                <a:ea typeface="微软雅黑" panose="020B0503020204020204" charset="-122"/>
              </a:rPr>
              <a:t>优良</a:t>
            </a:r>
            <a:r>
              <a:rPr lang="zh-CN" altLang="en-US" sz="2000" dirty="0">
                <a:latin typeface="微软雅黑" panose="020B0503020204020204" charset="-122"/>
                <a:ea typeface="微软雅黑" panose="020B0503020204020204" charset="-122"/>
              </a:rPr>
              <a:t>性能。</a:t>
            </a:r>
            <a:endParaRPr lang="zh-CN" altLang="en-US" sz="2000" dirty="0">
              <a:latin typeface="微软雅黑" panose="020B0503020204020204" charset="-122"/>
              <a:ea typeface="微软雅黑" panose="020B0503020204020204" charset="-122"/>
            </a:endParaRPr>
          </a:p>
          <a:p>
            <a:pPr>
              <a:lnSpc>
                <a:spcPct val="150000"/>
              </a:lnSpc>
            </a:pPr>
            <a:r>
              <a:rPr lang="en-US" altLang="zh-CN" sz="2000" dirty="0">
                <a:latin typeface="微软雅黑" panose="020B0503020204020204" charset="-122"/>
                <a:ea typeface="微软雅黑" panose="020B0503020204020204" charset="-122"/>
              </a:rPr>
              <a:t>      </a:t>
            </a:r>
            <a:r>
              <a:rPr lang="zh-CN" altLang="en-US" sz="2000" dirty="0">
                <a:latin typeface="微软雅黑" panose="020B0503020204020204" charset="-122"/>
                <a:ea typeface="微软雅黑" panose="020B0503020204020204" charset="-122"/>
              </a:rPr>
              <a:t>纳米材料是一种具有很大市场应用潜力的新兴材料，有着广阔的应用前景。请在课下利用互联网资源，查阅纳米材料在生产、生活中的具体应用，并理解纳米材料结构、性质与用途间的联系。</a:t>
            </a:r>
            <a:endParaRPr lang="zh-CN" altLang="en-US" sz="2000" dirty="0">
              <a:latin typeface="微软雅黑" panose="020B0503020204020204" charset="-122"/>
              <a:ea typeface="微软雅黑" panose="020B0503020204020204" charset="-122"/>
            </a:endParaRPr>
          </a:p>
        </p:txBody>
      </p:sp>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TEMPLATE_THUMBS_INDEX" val="1、4、7、9、12、16、21、24、25、26、27、30、35、39、42、43"/>
  <p:tag name="KSO_WM_SLIDE_ID" val="custom20204411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4411"/>
  <p:tag name="KSO_WM_SLIDE_LAYOUT" val="a_b"/>
  <p:tag name="KSO_WM_SLIDE_LAYOUT_CNT" val="1_3"/>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COMMONDATA" val="eyJoZGlkIjoiNmZjMGM2NTdiODU4YWI0ZTBhYjQ1ODVlMTNhMjI5OGYifQ=="/>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WPS">
  <a:themeElements>
    <a:clrScheme name="WPS">
      <a:dk1>
        <a:srgbClr val="000000"/>
      </a:dk1>
      <a:lt1>
        <a:srgbClr val="FFFFFF"/>
      </a:lt1>
      <a:dk2>
        <a:srgbClr val="0F1423"/>
      </a:dk2>
      <a:lt2>
        <a:srgbClr val="FFFFFF"/>
      </a:lt2>
      <a:accent1>
        <a:srgbClr val="4874CB"/>
      </a:accent1>
      <a:accent2>
        <a:srgbClr val="E6724B"/>
      </a:accent2>
      <a:accent3>
        <a:srgbClr val="EFBB1F"/>
      </a:accent3>
      <a:accent4>
        <a:srgbClr val="75BD42"/>
      </a:accent4>
      <a:accent5>
        <a:srgbClr val="30C0B4"/>
      </a:accent5>
      <a:accent6>
        <a:srgbClr val="E05269"/>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1733</Words>
  <Application>WPS 演示</Application>
  <PresentationFormat>宽屏</PresentationFormat>
  <Paragraphs>90</Paragraphs>
  <Slides>8</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8</vt:i4>
      </vt:variant>
    </vt:vector>
  </HeadingPairs>
  <TitlesOfParts>
    <vt:vector size="17" baseType="lpstr">
      <vt:lpstr>Arial</vt:lpstr>
      <vt:lpstr>宋体</vt:lpstr>
      <vt:lpstr>Wingdings</vt:lpstr>
      <vt:lpstr>微软雅黑</vt:lpstr>
      <vt:lpstr>华文行楷</vt:lpstr>
      <vt:lpstr>汉仪全唐诗简</vt:lpstr>
      <vt:lpstr>Calibri</vt:lpstr>
      <vt:lpstr>Arial Unicode MS</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dc:creator>
  <cp:lastModifiedBy>WPS_1695177536</cp:lastModifiedBy>
  <cp:revision>22</cp:revision>
  <dcterms:created xsi:type="dcterms:W3CDTF">2023-09-22T08:13:00Z</dcterms:created>
  <dcterms:modified xsi:type="dcterms:W3CDTF">2023-11-22T07:51:45Z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7EAD2C2FE58A445198AC346C45DBD710_13</vt:lpwstr>
  </property>
  <property fmtid="{D5CDD505-2E9C-101B-9397-08002B2CF9AE}" pid="3" name="KSOProductBuildVer">
    <vt:lpwstr>2052-12.1.0.15712</vt:lpwstr>
  </property>
</Properties>
</file>