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86" r:id="rId5"/>
    <p:sldId id="259" r:id="rId6"/>
    <p:sldId id="266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7" r:id="rId15"/>
    <p:sldId id="302" r:id="rId16"/>
    <p:sldId id="30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0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openxmlformats.org/officeDocument/2006/relationships/tags" Target="../tags/tag86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2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2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4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2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2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412750" y="1742758"/>
            <a:ext cx="8128000" cy="23069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专题</a:t>
            </a: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453505"/>
            <a:ext cx="12193271" cy="473710"/>
            <a:chOff x="-1" y="10163"/>
            <a:chExt cx="19159" cy="74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-1" y="10210"/>
              <a:ext cx="19159" cy="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2140" y="10270"/>
              <a:ext cx="6400" cy="580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8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山东科学技术出版社</a:t>
              </a:r>
              <a:endPara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1740" y="10275"/>
              <a:ext cx="6400" cy="531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网址：http://www.lkj.com.cn/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540" y="10163"/>
              <a:ext cx="835" cy="746"/>
            </a:xfrm>
            <a:prstGeom prst="rect">
              <a:avLst/>
            </a:prstGeom>
            <a:noFill/>
          </p:spPr>
        </p:pic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21510" y="1243965"/>
            <a:ext cx="8348980" cy="3989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70735" y="1057275"/>
            <a:ext cx="8049895" cy="4847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643255" y="1207135"/>
            <a:ext cx="10433050" cy="5006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5128"/>
          <p:cNvSpPr txBox="1"/>
          <p:nvPr>
            <p:custDataLst>
              <p:tags r:id="rId7"/>
            </p:custDataLst>
          </p:nvPr>
        </p:nvSpPr>
        <p:spPr>
          <a:xfrm flipH="1">
            <a:off x="716172" y="1118443"/>
            <a:ext cx="1867113" cy="662554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课外实践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5128"/>
          <p:cNvSpPr txBox="1"/>
          <p:nvPr>
            <p:custDataLst>
              <p:tags r:id="rId8"/>
            </p:custDataLst>
          </p:nvPr>
        </p:nvSpPr>
        <p:spPr>
          <a:xfrm flipH="1">
            <a:off x="716280" y="1780540"/>
            <a:ext cx="7107555" cy="4661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石墨烯的应用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石墨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烯是一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种由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碳原子组成的单层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碳原子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维晶体，所有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碳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原子以正六角型呈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蜂巢晶格状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排列。石墨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的这种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单层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结构曾被认为是不稳定的，而后来科学家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发现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，石墨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不仅非常稳定，而且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具有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不同寻常的光学、电学、力学特性，是迄今为止人们发现最薄、最坚硬、强度最高的非金属材料，在材料学、能源、生物医学和药物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传递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等方面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具有重要的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应用前景，被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认为是一种在未来具有革命性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突破的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材料。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请利用互联网资源，查阅石墨烯在生产、生活中的具体应用，思考在这些应用中石墨烯体现出的性质。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65415" y="2099945"/>
            <a:ext cx="318135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998220" y="1365250"/>
            <a:ext cx="2379345" cy="798830"/>
          </a:xfrm>
          <a:prstGeom prst="roundRect">
            <a:avLst/>
          </a:prstGeom>
          <a:solidFill>
            <a:srgbClr val="3E4464"/>
          </a:solidFill>
          <a:ln>
            <a:solidFill>
              <a:srgbClr val="51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四、光导纤维</a:t>
            </a:r>
            <a:endParaRPr lang="zh-CN" altLang="en-US" sz="2400" b="1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5128"/>
          <p:cNvSpPr txBox="1"/>
          <p:nvPr>
            <p:custDataLst>
              <p:tags r:id="rId8"/>
            </p:custDataLst>
          </p:nvPr>
        </p:nvSpPr>
        <p:spPr>
          <a:xfrm flipH="1">
            <a:off x="870585" y="2690495"/>
            <a:ext cx="102704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从高纯度的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二氧化硅（石英玻璃）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熔融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体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中，拉出的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直径在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100µm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以下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的细丝被称为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石英玻璃纤维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。玻璃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可以透光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，但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在传输过程中光损耗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很大，用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石英玻璃纤维后光损耗大为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降低，这种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纤维称为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光导纤维（</a:t>
            </a:r>
            <a:r>
              <a:rPr lang="en-US" altLang="zh-CN" sz="2000" dirty="0" err="1" smtClean="0">
                <a:latin typeface="微软雅黑" panose="020B0503020204020204" charset="-122"/>
                <a:ea typeface="微软雅黑" panose="020B0503020204020204" charset="-122"/>
              </a:rPr>
              <a:t>optical fiber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1068070" y="1522730"/>
            <a:ext cx="10067925" cy="3812540"/>
          </a:xfrm>
          <a:prstGeom prst="roundRect">
            <a:avLst/>
          </a:prstGeom>
          <a:solidFill>
            <a:srgbClr val="FCFDD6"/>
          </a:solidFill>
          <a:ln w="57150">
            <a:solidFill>
              <a:srgbClr val="B793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5128"/>
          <p:cNvSpPr txBox="1"/>
          <p:nvPr>
            <p:custDataLst>
              <p:tags r:id="rId8"/>
            </p:custDataLst>
          </p:nvPr>
        </p:nvSpPr>
        <p:spPr>
          <a:xfrm flipH="1">
            <a:off x="928261" y="1332733"/>
            <a:ext cx="1867113" cy="738664"/>
          </a:xfrm>
          <a:prstGeom prst="rect">
            <a:avLst/>
          </a:prstGeom>
          <a:solidFill>
            <a:srgbClr val="B7931F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信息之窗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5128"/>
          <p:cNvSpPr txBox="1"/>
          <p:nvPr>
            <p:custDataLst>
              <p:tags r:id="rId9"/>
            </p:custDataLst>
          </p:nvPr>
        </p:nvSpPr>
        <p:spPr>
          <a:xfrm flipH="1">
            <a:off x="1286510" y="2071370"/>
            <a:ext cx="961898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激光材料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激光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是光通信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的最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理想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光源。把各种电、光、射线的能量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转换成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激光的材料称为激光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材料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。良好的激光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材料一般要求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具有良好的荧光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激光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性能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、优良的光学均匀性和良好的热学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稳定性。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激光材料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具有高定向性、高单色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性、高相干性以及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可协调性等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特点。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00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endParaRPr lang="zh-CN" altLang="en-US"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3543" y="1676809"/>
            <a:ext cx="4052139" cy="610713"/>
            <a:chOff x="2446142" y="1684728"/>
            <a:chExt cx="4052139" cy="610713"/>
          </a:xfrm>
        </p:grpSpPr>
        <p:sp>
          <p:nvSpPr>
            <p:cNvPr id="7" name="文本框 6"/>
            <p:cNvSpPr txBox="1"/>
            <p:nvPr/>
          </p:nvSpPr>
          <p:spPr>
            <a:xfrm>
              <a:off x="3189826" y="1711876"/>
              <a:ext cx="3308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第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节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金属材料</a:t>
              </a:r>
              <a:endParaRPr lang="en-US" altLang="zh-CN" sz="3200" dirty="0">
                <a:solidFill>
                  <a:srgbClr val="06094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46142" y="1684728"/>
              <a:ext cx="577516" cy="577516"/>
              <a:chOff x="2458803" y="1684728"/>
              <a:chExt cx="577516" cy="57751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458803" y="1684728"/>
                <a:ext cx="577516" cy="577516"/>
              </a:xfrm>
              <a:prstGeom prst="ellipse">
                <a:avLst/>
              </a:prstGeom>
              <a:solidFill>
                <a:srgbClr val="EBEAB7"/>
              </a:solidFill>
              <a:ln>
                <a:solidFill>
                  <a:srgbClr val="EBEA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475226" y="1711876"/>
                <a:ext cx="5446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800" dirty="0" smtClean="0">
                    <a:solidFill>
                      <a:srgbClr val="06094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28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433543" y="2763427"/>
            <a:ext cx="5334839" cy="597208"/>
            <a:chOff x="2446142" y="1684728"/>
            <a:chExt cx="5334839" cy="597208"/>
          </a:xfrm>
        </p:grpSpPr>
        <p:sp>
          <p:nvSpPr>
            <p:cNvPr id="15" name="文本框 14"/>
            <p:cNvSpPr txBox="1"/>
            <p:nvPr/>
          </p:nvSpPr>
          <p:spPr>
            <a:xfrm>
              <a:off x="3189826" y="1698371"/>
              <a:ext cx="45911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第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节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无机</a:t>
              </a:r>
              <a:r>
                <a:rPr lang="zh-CN" altLang="en-US" sz="32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非金属材料</a:t>
              </a:r>
              <a:endParaRPr lang="en-US" altLang="zh-CN" sz="3200" dirty="0">
                <a:solidFill>
                  <a:srgbClr val="06094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446142" y="1684728"/>
              <a:ext cx="577516" cy="577516"/>
              <a:chOff x="2458803" y="1684728"/>
              <a:chExt cx="577516" cy="57751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458803" y="1684728"/>
                <a:ext cx="577516" cy="577516"/>
              </a:xfrm>
              <a:prstGeom prst="ellipse">
                <a:avLst/>
              </a:prstGeom>
              <a:solidFill>
                <a:srgbClr val="EBEAB7"/>
              </a:solidFill>
              <a:ln>
                <a:solidFill>
                  <a:srgbClr val="EBEA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475226" y="1711876"/>
                <a:ext cx="5446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800" dirty="0" smtClean="0">
                    <a:solidFill>
                      <a:srgbClr val="06094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28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433544" y="3836540"/>
            <a:ext cx="6223838" cy="610713"/>
            <a:chOff x="2446142" y="1684728"/>
            <a:chExt cx="6194691" cy="610713"/>
          </a:xfrm>
        </p:grpSpPr>
        <p:sp>
          <p:nvSpPr>
            <p:cNvPr id="31" name="文本框 30"/>
            <p:cNvSpPr txBox="1"/>
            <p:nvPr/>
          </p:nvSpPr>
          <p:spPr>
            <a:xfrm>
              <a:off x="3128684" y="1711876"/>
              <a:ext cx="551214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第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节</a:t>
              </a:r>
              <a:r>
                <a:rPr lang="en-US" altLang="zh-CN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dirty="0" smtClean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新型有机高分子材料</a:t>
              </a:r>
              <a:endParaRPr lang="en-US" altLang="zh-CN" sz="3200" dirty="0">
                <a:solidFill>
                  <a:srgbClr val="06094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446142" y="1684728"/>
              <a:ext cx="577516" cy="577516"/>
              <a:chOff x="2458803" y="1684728"/>
              <a:chExt cx="577516" cy="57751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58803" y="1684728"/>
                <a:ext cx="577516" cy="577516"/>
              </a:xfrm>
              <a:prstGeom prst="ellipse">
                <a:avLst/>
              </a:prstGeom>
              <a:solidFill>
                <a:srgbClr val="EBEAB7"/>
              </a:solidFill>
              <a:ln>
                <a:solidFill>
                  <a:srgbClr val="EBEA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475226" y="1711876"/>
                <a:ext cx="5446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2800" dirty="0" smtClean="0">
                    <a:solidFill>
                      <a:srgbClr val="06094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2800" dirty="0">
                  <a:solidFill>
                    <a:srgbClr val="06094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282440" y="1016000"/>
            <a:ext cx="4686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altLang="zh-CN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</a:t>
            </a:r>
            <a:r>
              <a:rPr lang="en-US" altLang="zh-CN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无机非金属材料</a:t>
            </a:r>
            <a:endParaRPr lang="zh-CN" altLang="en-US" sz="3200" b="1" dirty="0">
              <a:ln w="15875"/>
              <a:solidFill>
                <a:schemeClr val="tx2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91845" y="1847850"/>
            <a:ext cx="1387475" cy="518160"/>
            <a:chOff x="904" y="2630"/>
            <a:chExt cx="2185" cy="816"/>
          </a:xfrm>
        </p:grpSpPr>
        <p:sp>
          <p:nvSpPr>
            <p:cNvPr id="4" name="圆角矩形 3"/>
            <p:cNvSpPr/>
            <p:nvPr/>
          </p:nvSpPr>
          <p:spPr>
            <a:xfrm>
              <a:off x="904" y="2630"/>
              <a:ext cx="216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1023" y="2723"/>
              <a:ext cx="20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学习目标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4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5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endParaRPr lang="zh-CN" altLang="en-US"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936625" y="3596005"/>
            <a:ext cx="491490" cy="49149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五角星 8"/>
          <p:cNvSpPr/>
          <p:nvPr>
            <p:custDataLst>
              <p:tags r:id="rId9"/>
            </p:custDataLst>
          </p:nvPr>
        </p:nvSpPr>
        <p:spPr>
          <a:xfrm>
            <a:off x="936625" y="2693035"/>
            <a:ext cx="491490" cy="49149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1774190" y="2700020"/>
            <a:ext cx="7512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595757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知道半导体材料的结构特征，了解特种陶瓷和激光材料的性质。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认识常见无机非金属材料的应用与发展前景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7"/>
            </p:custDataLst>
          </p:nvPr>
        </p:nvSpPr>
        <p:spPr>
          <a:xfrm>
            <a:off x="1068070" y="1221105"/>
            <a:ext cx="3391535" cy="798830"/>
          </a:xfrm>
          <a:prstGeom prst="roundRect">
            <a:avLst/>
          </a:prstGeom>
          <a:solidFill>
            <a:srgbClr val="3E4464"/>
          </a:solidFill>
          <a:ln>
            <a:solidFill>
              <a:srgbClr val="51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、传统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硅酸盐材料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5128"/>
          <p:cNvSpPr txBox="1"/>
          <p:nvPr>
            <p:custDataLst>
              <p:tags r:id="rId8"/>
            </p:custDataLst>
          </p:nvPr>
        </p:nvSpPr>
        <p:spPr>
          <a:xfrm flipH="1">
            <a:off x="716280" y="2235200"/>
            <a:ext cx="1064641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玻璃、水泥、陶瓷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是使用量最大的无机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非金属材料，其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主要化学成分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都是硅酸盐，故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称传统硅酸盐材料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。我国的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瓷器驰名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世界，在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西汉时期就通过丝绸之路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向中亚、西亚、欧洲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等地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输出，不仅带动了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世界陶瓷技术的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发展，而且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促进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了中外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文化的交流。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74825" y="3663950"/>
            <a:ext cx="810577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5128"/>
          <p:cNvSpPr txBox="1"/>
          <p:nvPr>
            <p:custDataLst>
              <p:tags r:id="rId7"/>
            </p:custDataLst>
          </p:nvPr>
        </p:nvSpPr>
        <p:spPr>
          <a:xfrm flipH="1">
            <a:off x="872490" y="1518920"/>
            <a:ext cx="1085659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玻璃分为普通硅酸盐玻璃和特种玻璃。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生产普通硅酸盐玻璃的主要原料是纯碱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、石灰石、石英。一般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是把三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者按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物质的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量比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1:1:6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左右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配好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后，投入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熔炉中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熔烧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、搅拌，直至基本完全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反应。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05100" y="3928745"/>
            <a:ext cx="6781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5128"/>
          <p:cNvSpPr txBox="1"/>
          <p:nvPr>
            <p:custDataLst>
              <p:tags r:id="rId7"/>
            </p:custDataLst>
          </p:nvPr>
        </p:nvSpPr>
        <p:spPr>
          <a:xfrm flipH="1">
            <a:off x="716280" y="1026795"/>
            <a:ext cx="5697855" cy="41827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2.水泥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水泥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是在各种建筑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、路桥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工程中广泛使用的材料。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以黏土和石灰石为主要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原料，经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混合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、研磨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得到“生料”，把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生料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置于回转窑中（也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有用立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窑的）煅烧（烧结）成“熟料”，再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加入适量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石膏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(CaSO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·2H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，主要为了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调节水泥的硬化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速度），研磨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成细粉即可得到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普通硅酸盐水泥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14135" y="1026795"/>
            <a:ext cx="5457825" cy="3505200"/>
          </a:xfrm>
          <a:prstGeom prst="rect">
            <a:avLst/>
          </a:prstGeom>
        </p:spPr>
      </p:pic>
      <p:sp>
        <p:nvSpPr>
          <p:cNvPr id="5" name="文本框 5128"/>
          <p:cNvSpPr txBox="1"/>
          <p:nvPr>
            <p:custDataLst>
              <p:tags r:id="rId10"/>
            </p:custDataLst>
          </p:nvPr>
        </p:nvSpPr>
        <p:spPr>
          <a:xfrm flipH="1">
            <a:off x="716280" y="4204335"/>
            <a:ext cx="1121283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3.陶瓷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陶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瓷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是陶与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瓷的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统称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。我们的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祖先制造陶器的历史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可以追溯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万年以前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瓷器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在陶器的基础上进一步发展起来的。瓷器通常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指带釉的、烧结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温度更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高的同类制品。陶瓷的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原料都是黏土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，其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主要成分是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高岭石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[Al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Si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en-US" altLang="zh-CN" baseline="-250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(OH)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］。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835025" y="1221105"/>
            <a:ext cx="2751455" cy="798830"/>
          </a:xfrm>
          <a:prstGeom prst="roundRect">
            <a:avLst/>
          </a:prstGeom>
          <a:solidFill>
            <a:srgbClr val="3E4464"/>
          </a:solidFill>
          <a:ln>
            <a:solidFill>
              <a:srgbClr val="51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二、半导体材料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5128"/>
          <p:cNvSpPr txBox="1"/>
          <p:nvPr>
            <p:custDataLst>
              <p:tags r:id="rId8"/>
            </p:custDataLst>
          </p:nvPr>
        </p:nvSpPr>
        <p:spPr>
          <a:xfrm flipH="1">
            <a:off x="502920" y="2308225"/>
            <a:ext cx="83045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半导体的发现和应用是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的重大科技突破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。具有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向导电性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半导体器件（晶体管）替代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传统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的电子管，把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两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个逻辑运算符号在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电路中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具体表现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出来，使得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机器运算成为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可能，促进了电子计算机、网络技术的飞速发展，为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人类飞跃式进步奠定了基础。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如果在纯净的硅晶体中掺入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五价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元素（如磷），当杂质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磷原子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取代晶格中硅原子的位置时，多出来的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个电子就成为自由电子而自由运动，硅也就能导电。这种靠自由电子导电的半导体就是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型半导体。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34450" y="1116330"/>
            <a:ext cx="2906395" cy="308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884555" y="1511300"/>
            <a:ext cx="10247630" cy="4394835"/>
          </a:xfrm>
          <a:prstGeom prst="roundRect">
            <a:avLst/>
          </a:prstGeom>
          <a:solidFill>
            <a:srgbClr val="FCFDD6"/>
          </a:solidFill>
          <a:ln w="57150">
            <a:solidFill>
              <a:srgbClr val="B793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5128"/>
          <p:cNvSpPr txBox="1"/>
          <p:nvPr>
            <p:custDataLst>
              <p:tags r:id="rId8"/>
            </p:custDataLst>
          </p:nvPr>
        </p:nvSpPr>
        <p:spPr>
          <a:xfrm flipH="1">
            <a:off x="854601" y="1435603"/>
            <a:ext cx="1867113" cy="738664"/>
          </a:xfrm>
          <a:prstGeom prst="rect">
            <a:avLst/>
          </a:prstGeom>
          <a:solidFill>
            <a:srgbClr val="B7931F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信息之窗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5128"/>
          <p:cNvSpPr txBox="1"/>
          <p:nvPr>
            <p:custDataLst>
              <p:tags r:id="rId9"/>
            </p:custDataLst>
          </p:nvPr>
        </p:nvSpPr>
        <p:spPr>
          <a:xfrm flipH="1">
            <a:off x="1190625" y="2104390"/>
            <a:ext cx="9681845" cy="3461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先进半导体材料研发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产业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发展现状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经过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多年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的发展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，全球半导体材料出现了三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次突破性的发展进程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。第一代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半导体材料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Si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Ge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奠定了计算机、网络和自动化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技术发展的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基础；第二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代半导体材料砷化镓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GaAs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磷化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铟（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InP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）奠定了信息技术的发展基础；而目前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正在快速发展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的第三代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半导体材料碳化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硅（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SiC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）、氮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化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镓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GaN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）、氧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化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ZnO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）、氮化铝（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AIN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）、金刚石（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）等，主要面向新一代电力电子、微波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射频和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光电子应用，在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新一代移动通信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、新能源并网、智能电网、高速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轨道交通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、新能源汽车、消费类电子、新一代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显示等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领域有广阔的应用前景，成为全球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半导体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产业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发展新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的战略高地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化学材料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第2节  无机非金属材料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7"/>
            </p:custDataLst>
          </p:nvPr>
        </p:nvSpPr>
        <p:spPr>
          <a:xfrm>
            <a:off x="1068070" y="1365250"/>
            <a:ext cx="2425065" cy="798830"/>
          </a:xfrm>
          <a:prstGeom prst="roundRect">
            <a:avLst/>
          </a:prstGeom>
          <a:solidFill>
            <a:srgbClr val="3E4464"/>
          </a:solidFill>
          <a:ln>
            <a:solidFill>
              <a:srgbClr val="51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、特种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陶瓷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5128"/>
          <p:cNvSpPr txBox="1"/>
          <p:nvPr>
            <p:custDataLst>
              <p:tags r:id="rId8"/>
            </p:custDataLst>
          </p:nvPr>
        </p:nvSpPr>
        <p:spPr>
          <a:xfrm flipH="1">
            <a:off x="828675" y="2690495"/>
            <a:ext cx="108299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随着科学技术水平的不断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提高，利用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人工合成的高纯度无机化合物为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原料，人们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制造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出了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在光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、电、磁、热、声、化学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和生物学等方面都具有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特殊性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能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的陶瓷材料，它们的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化学组成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、显微结构以及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性能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不同于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普通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陶瓷，故称为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特种陶瓷。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NmZjMGM2NTdiODU4YWI0ZTBhYjQ1ODVlMTNhMjI5OGY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9、12、16、21、24、25、26、27、30、35、39、42、43"/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155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华文行楷</vt:lpstr>
      <vt:lpstr>汉仪全唐诗简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WPS_1695177536</cp:lastModifiedBy>
  <cp:revision>31</cp:revision>
  <dcterms:created xsi:type="dcterms:W3CDTF">2023-09-22T08:13:00Z</dcterms:created>
  <dcterms:modified xsi:type="dcterms:W3CDTF">2023-11-17T01:07:59Z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E9A88AD6D3484806913F9A790A1A50E7_13</vt:lpwstr>
  </property>
  <property fmtid="{D5CDD505-2E9C-101B-9397-08002B2CF9AE}" pid="3" name="KSOProductBuildVer">
    <vt:lpwstr>2052-12.1.0.15712</vt:lpwstr>
  </property>
</Properties>
</file>