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286" r:id="rId5"/>
    <p:sldId id="259" r:id="rId6"/>
    <p:sldId id="266" r:id="rId7"/>
    <p:sldId id="287" r:id="rId8"/>
    <p:sldId id="288" r:id="rId9"/>
    <p:sldId id="289" r:id="rId10"/>
    <p:sldId id="290" r:id="rId11"/>
    <p:sldId id="291" r:id="rId12"/>
    <p:sldId id="293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74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image" Target="../media/image7.png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image" Target="../media/image2.png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9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image" Target="../media/image2.png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3.xml"/><Relationship Id="rId8" Type="http://schemas.openxmlformats.org/officeDocument/2006/relationships/tags" Target="../tags/tag32.xml"/><Relationship Id="rId7" Type="http://schemas.openxmlformats.org/officeDocument/2006/relationships/tags" Target="../tags/tag31.xml"/><Relationship Id="rId6" Type="http://schemas.openxmlformats.org/officeDocument/2006/relationships/tags" Target="../tags/tag30.xml"/><Relationship Id="rId5" Type="http://schemas.openxmlformats.org/officeDocument/2006/relationships/image" Target="../media/image2.png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10" Type="http://schemas.openxmlformats.org/officeDocument/2006/relationships/tags" Target="../tags/tag34.xml"/><Relationship Id="rId1" Type="http://schemas.openxmlformats.org/officeDocument/2006/relationships/tags" Target="../tags/tag26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41.xml"/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image" Target="../media/image2.png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49.xml"/><Relationship Id="rId8" Type="http://schemas.openxmlformats.org/officeDocument/2006/relationships/tags" Target="../tags/tag48.xml"/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image" Target="../media/image2.png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4.png"/><Relationship Id="rId10" Type="http://schemas.openxmlformats.org/officeDocument/2006/relationships/tags" Target="../tags/tag50.xml"/><Relationship Id="rId1" Type="http://schemas.openxmlformats.org/officeDocument/2006/relationships/tags" Target="../tags/tag4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58.xml"/><Relationship Id="rId8" Type="http://schemas.openxmlformats.org/officeDocument/2006/relationships/tags" Target="../tags/tag57.xml"/><Relationship Id="rId7" Type="http://schemas.openxmlformats.org/officeDocument/2006/relationships/tags" Target="../tags/tag56.xml"/><Relationship Id="rId6" Type="http://schemas.openxmlformats.org/officeDocument/2006/relationships/tags" Target="../tags/tag55.xml"/><Relationship Id="rId5" Type="http://schemas.openxmlformats.org/officeDocument/2006/relationships/image" Target="../media/image2.png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5.png"/><Relationship Id="rId10" Type="http://schemas.openxmlformats.org/officeDocument/2006/relationships/tags" Target="../tags/tag59.xml"/><Relationship Id="rId1" Type="http://schemas.openxmlformats.org/officeDocument/2006/relationships/tags" Target="../tags/tag51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image" Target="../media/image2.png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412750" y="1742758"/>
            <a:ext cx="8128000" cy="230695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二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853565" y="3111500"/>
            <a:ext cx="8257540" cy="2796540"/>
          </a:xfrm>
          <a:prstGeom prst="rect">
            <a:avLst/>
          </a:prstGeom>
        </p:spPr>
      </p:pic>
      <p:sp>
        <p:nvSpPr>
          <p:cNvPr id="4" name="文本框 5128"/>
          <p:cNvSpPr txBox="1"/>
          <p:nvPr>
            <p:custDataLst>
              <p:tags r:id="rId9"/>
            </p:custDataLst>
          </p:nvPr>
        </p:nvSpPr>
        <p:spPr>
          <a:xfrm flipH="1">
            <a:off x="730885" y="1259840"/>
            <a:ext cx="10788015" cy="1476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高温超导材料制造的发电机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可以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实现无损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发电，超导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输电可无损耗地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运输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电能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。按照目前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情况，如果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将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铜、铝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导线都改为超导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材料，全国节省的电能相当于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新建数十个大型发电厂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。超导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材料在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医疗、电池、计算机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等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领域都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有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广阔的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应用前景。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00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433543" y="1676809"/>
            <a:ext cx="4052139" cy="610713"/>
            <a:chOff x="2446142" y="1684728"/>
            <a:chExt cx="4052139" cy="610713"/>
          </a:xfrm>
        </p:grpSpPr>
        <p:sp>
          <p:nvSpPr>
            <p:cNvPr id="7" name="文本框 6"/>
            <p:cNvSpPr txBox="1"/>
            <p:nvPr/>
          </p:nvSpPr>
          <p:spPr>
            <a:xfrm>
              <a:off x="3189826" y="1711876"/>
              <a:ext cx="3308455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2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第</a:t>
              </a:r>
              <a:r>
                <a:rPr lang="en-US" altLang="zh-CN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r>
                <a:rPr lang="zh-CN" altLang="en-US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节</a:t>
              </a:r>
              <a:r>
                <a:rPr lang="en-US" altLang="zh-CN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  </a:t>
              </a:r>
              <a:r>
                <a:rPr lang="zh-CN" altLang="en-US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金属材料</a:t>
              </a:r>
              <a:endParaRPr lang="en-US" altLang="zh-CN" sz="3200" dirty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2446142" y="1684728"/>
              <a:ext cx="577516" cy="577516"/>
              <a:chOff x="2458803" y="1684728"/>
              <a:chExt cx="577516" cy="577516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2458803" y="1684728"/>
                <a:ext cx="577516" cy="577516"/>
              </a:xfrm>
              <a:prstGeom prst="ellipse">
                <a:avLst/>
              </a:prstGeom>
              <a:solidFill>
                <a:srgbClr val="EBEAB7"/>
              </a:solidFill>
              <a:ln>
                <a:solidFill>
                  <a:srgbClr val="EBEAB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2475226" y="1711876"/>
                <a:ext cx="5446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dist"/>
                <a:r>
                  <a:rPr lang="en-US" altLang="zh-CN" sz="2800" dirty="0" smtClean="0">
                    <a:solidFill>
                      <a:srgbClr val="06094A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1</a:t>
                </a:r>
                <a:endParaRPr lang="en-US" altLang="zh-CN" sz="28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1433543" y="2763427"/>
            <a:ext cx="5334839" cy="597208"/>
            <a:chOff x="2446142" y="1684728"/>
            <a:chExt cx="5334839" cy="597208"/>
          </a:xfrm>
        </p:grpSpPr>
        <p:sp>
          <p:nvSpPr>
            <p:cNvPr id="15" name="文本框 14"/>
            <p:cNvSpPr txBox="1"/>
            <p:nvPr/>
          </p:nvSpPr>
          <p:spPr>
            <a:xfrm>
              <a:off x="3189826" y="1698371"/>
              <a:ext cx="4591155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2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第</a:t>
              </a:r>
              <a:r>
                <a:rPr lang="en-US" altLang="zh-CN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节</a:t>
              </a:r>
              <a:r>
                <a:rPr lang="en-US" altLang="zh-CN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  </a:t>
              </a:r>
              <a:r>
                <a:rPr lang="zh-CN" altLang="en-US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无机</a:t>
              </a:r>
              <a:r>
                <a:rPr lang="zh-CN" altLang="en-US" sz="32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非金属材料</a:t>
              </a:r>
              <a:endParaRPr lang="en-US" altLang="zh-CN" sz="3200" dirty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2446142" y="1684728"/>
              <a:ext cx="577516" cy="577516"/>
              <a:chOff x="2458803" y="1684728"/>
              <a:chExt cx="577516" cy="577516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2458803" y="1684728"/>
                <a:ext cx="577516" cy="577516"/>
              </a:xfrm>
              <a:prstGeom prst="ellipse">
                <a:avLst/>
              </a:prstGeom>
              <a:solidFill>
                <a:srgbClr val="EBEAB7"/>
              </a:solidFill>
              <a:ln>
                <a:solidFill>
                  <a:srgbClr val="EBEAB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2475226" y="1711876"/>
                <a:ext cx="5446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dist"/>
                <a:r>
                  <a:rPr lang="en-US" altLang="zh-CN" sz="2800" dirty="0" smtClean="0">
                    <a:solidFill>
                      <a:srgbClr val="06094A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2</a:t>
                </a:r>
                <a:endParaRPr lang="en-US" altLang="zh-CN" sz="28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1433544" y="3836540"/>
            <a:ext cx="6223838" cy="610713"/>
            <a:chOff x="2446142" y="1684728"/>
            <a:chExt cx="6194691" cy="610713"/>
          </a:xfrm>
        </p:grpSpPr>
        <p:sp>
          <p:nvSpPr>
            <p:cNvPr id="31" name="文本框 30"/>
            <p:cNvSpPr txBox="1"/>
            <p:nvPr/>
          </p:nvSpPr>
          <p:spPr>
            <a:xfrm>
              <a:off x="3128684" y="1711876"/>
              <a:ext cx="551214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2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第</a:t>
              </a:r>
              <a:r>
                <a:rPr lang="en-US" altLang="zh-CN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zh-CN" altLang="en-US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节</a:t>
              </a:r>
              <a:r>
                <a:rPr lang="en-US" altLang="zh-CN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  </a:t>
              </a:r>
              <a:r>
                <a:rPr lang="zh-CN" altLang="en-US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新型有机高分子材料</a:t>
              </a:r>
              <a:endParaRPr lang="en-US" altLang="zh-CN" sz="3200" dirty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2446142" y="1684728"/>
              <a:ext cx="577516" cy="577516"/>
              <a:chOff x="2458803" y="1684728"/>
              <a:chExt cx="577516" cy="57751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2458803" y="1684728"/>
                <a:ext cx="577516" cy="577516"/>
              </a:xfrm>
              <a:prstGeom prst="ellipse">
                <a:avLst/>
              </a:prstGeom>
              <a:solidFill>
                <a:srgbClr val="EBEAB7"/>
              </a:solidFill>
              <a:ln>
                <a:solidFill>
                  <a:srgbClr val="EBEAB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2475226" y="1711876"/>
                <a:ext cx="5446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dist"/>
                <a:r>
                  <a:rPr lang="en-US" altLang="zh-CN" sz="2800" dirty="0" smtClean="0">
                    <a:solidFill>
                      <a:srgbClr val="06094A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3</a:t>
                </a:r>
                <a:endParaRPr lang="en-US" altLang="zh-CN" sz="28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4282440" y="1016000"/>
            <a:ext cx="36277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金属材料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791845" y="1847850"/>
            <a:ext cx="1387475" cy="518160"/>
            <a:chOff x="904" y="2630"/>
            <a:chExt cx="2185" cy="816"/>
          </a:xfrm>
        </p:grpSpPr>
        <p:sp>
          <p:nvSpPr>
            <p:cNvPr id="4" name="圆角矩形 3"/>
            <p:cNvSpPr/>
            <p:nvPr/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2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3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4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5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8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五角星 7"/>
          <p:cNvSpPr/>
          <p:nvPr/>
        </p:nvSpPr>
        <p:spPr>
          <a:xfrm>
            <a:off x="936625" y="3596005"/>
            <a:ext cx="491490" cy="491490"/>
          </a:xfrm>
          <a:prstGeom prst="star5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五角星 8"/>
          <p:cNvSpPr/>
          <p:nvPr>
            <p:custDataLst>
              <p:tags r:id="rId9"/>
            </p:custDataLst>
          </p:nvPr>
        </p:nvSpPr>
        <p:spPr>
          <a:xfrm>
            <a:off x="936625" y="2693035"/>
            <a:ext cx="491490" cy="491490"/>
          </a:xfrm>
          <a:prstGeom prst="star5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>
            <p:custDataLst>
              <p:tags r:id="rId10"/>
            </p:custDataLst>
          </p:nvPr>
        </p:nvSpPr>
        <p:spPr>
          <a:xfrm>
            <a:off x="1674495" y="2653030"/>
            <a:ext cx="86798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rgbClr val="595757"/>
                </a:solidFill>
                <a:latin typeface="汉仪全唐诗简" panose="00020600040101010101" pitchFamily="18" charset="-122"/>
                <a:ea typeface="汉仪全唐诗简" panose="00020600040101010101" pitchFamily="18" charset="-122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了解合金的性质和特点，知道普通合金、新型合金的主要性质。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认识超导材料的特性。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7"/>
            </p:custDataLst>
          </p:nvPr>
        </p:nvSpPr>
        <p:spPr>
          <a:xfrm>
            <a:off x="694055" y="1841500"/>
            <a:ext cx="10803255" cy="2446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defRPr sz="2400">
                <a:solidFill>
                  <a:srgbClr val="595757"/>
                </a:solidFill>
                <a:latin typeface="汉仪全唐诗简" panose="00020600040101010101" pitchFamily="18" charset="-122"/>
                <a:ea typeface="汉仪全唐诗简" panose="00020600040101010101" pitchFamily="18" charset="-122"/>
              </a:defRPr>
            </a:lvl1pPr>
          </a:lstStyle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sz="2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金属材料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是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指由金属元素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或以金属元素为主形成的具有金属特性的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合金材料。</a:t>
            </a:r>
            <a:endParaRPr lang="zh-CN" altLang="en-US" sz="20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纯金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属性能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单一、大多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机械强度不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高，难以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满足人类生产和生活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应用的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要求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。通过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向金属材料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内添加适当的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组分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元素、调整配比，可以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获得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满足不同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应用场合的各种合金。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合金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是指由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两种或两种以上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的金属（或者金属与非金属）熔合在一起形成的具有金属特性的物质。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圆角矩形 4"/>
          <p:cNvSpPr/>
          <p:nvPr>
            <p:custDataLst>
              <p:tags r:id="rId7"/>
            </p:custDataLst>
          </p:nvPr>
        </p:nvSpPr>
        <p:spPr>
          <a:xfrm>
            <a:off x="884420" y="1454046"/>
            <a:ext cx="10433154" cy="4452079"/>
          </a:xfrm>
          <a:prstGeom prst="roundRect">
            <a:avLst/>
          </a:prstGeom>
          <a:solidFill>
            <a:srgbClr val="FCFDD6"/>
          </a:solidFill>
          <a:ln w="57150">
            <a:solidFill>
              <a:srgbClr val="B7931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5128"/>
          <p:cNvSpPr txBox="1"/>
          <p:nvPr>
            <p:custDataLst>
              <p:tags r:id="rId8"/>
            </p:custDataLst>
          </p:nvPr>
        </p:nvSpPr>
        <p:spPr>
          <a:xfrm flipH="1">
            <a:off x="854602" y="1367363"/>
            <a:ext cx="1867113" cy="662554"/>
          </a:xfrm>
          <a:prstGeom prst="rect">
            <a:avLst/>
          </a:prstGeom>
          <a:solidFill>
            <a:srgbClr val="B7931F"/>
          </a:solidFill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信息之窗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5128"/>
          <p:cNvSpPr txBox="1"/>
          <p:nvPr>
            <p:custDataLst>
              <p:tags r:id="rId9"/>
            </p:custDataLst>
          </p:nvPr>
        </p:nvSpPr>
        <p:spPr>
          <a:xfrm flipH="1">
            <a:off x="1359133" y="1985700"/>
            <a:ext cx="9385066" cy="2214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合金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硬度大</a:t>
            </a: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的微观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解释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在纯金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属晶体内部，所有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原子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的大小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和形状都是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相同的，原子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排列十分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整齐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。而当加入了其他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组分元素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的原子后，由于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加入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的原子与原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金属原子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的大小不同，改变了纯金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属原子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规则的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层状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排布，使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原子层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之间的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相对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滑动变得困难，导致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合金的硬度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变大（外力作用下不易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发生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形变）。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4249557" y="4200501"/>
            <a:ext cx="3702879" cy="13812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圆角矩形 2"/>
          <p:cNvSpPr/>
          <p:nvPr>
            <p:custDataLst>
              <p:tags r:id="rId7"/>
            </p:custDataLst>
          </p:nvPr>
        </p:nvSpPr>
        <p:spPr>
          <a:xfrm>
            <a:off x="931545" y="1071245"/>
            <a:ext cx="2588260" cy="636905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rgbClr val="514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lvl="0"/>
            <a:r>
              <a:rPr lang="zh-CN" altLang="en-US" sz="2800" b="1" dirty="0" smtClean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一、常见合金</a:t>
            </a:r>
            <a:endParaRPr lang="zh-CN" altLang="en-US" sz="2800" b="1" dirty="0" smtClean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5128"/>
          <p:cNvSpPr txBox="1"/>
          <p:nvPr>
            <p:custDataLst>
              <p:tags r:id="rId8"/>
            </p:custDataLst>
          </p:nvPr>
        </p:nvSpPr>
        <p:spPr>
          <a:xfrm flipH="1">
            <a:off x="615315" y="2056130"/>
            <a:ext cx="10962005" cy="3692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合金具有许多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优良的性质，因此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在实际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生产、生活中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有着非常广泛的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应用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。下面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介绍几种常见的合金。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2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铁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碳合金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铁碳合金是以铁和碳为主要组分的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合金，工业生产中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应用最多的铁碳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合金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就是碳钢和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铸铁（生铁），统称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为钢铁。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2.铝合金</a:t>
            </a:r>
            <a:endParaRPr lang="en-US" altLang="zh-CN" sz="2400" b="1" dirty="0" smtClean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纯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铝的化学性质比较活泼，并且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硬度和强度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都比较小，而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铝合金具有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密度小、强度较高、塑性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好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、导电性、导热性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和耐腐蚀性优良等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特点。生活中常见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铝制品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通常都是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由铝合金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制造的。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圆角矩形 4"/>
          <p:cNvSpPr/>
          <p:nvPr>
            <p:custDataLst>
              <p:tags r:id="rId7"/>
            </p:custDataLst>
          </p:nvPr>
        </p:nvSpPr>
        <p:spPr>
          <a:xfrm>
            <a:off x="884555" y="1581785"/>
            <a:ext cx="9968230" cy="4324350"/>
          </a:xfrm>
          <a:prstGeom prst="roundRect">
            <a:avLst/>
          </a:prstGeom>
          <a:solidFill>
            <a:srgbClr val="FCFDD6"/>
          </a:solidFill>
          <a:ln w="57150">
            <a:solidFill>
              <a:srgbClr val="B7931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5128"/>
          <p:cNvSpPr txBox="1"/>
          <p:nvPr>
            <p:custDataLst>
              <p:tags r:id="rId8"/>
            </p:custDataLst>
          </p:nvPr>
        </p:nvSpPr>
        <p:spPr>
          <a:xfrm flipH="1">
            <a:off x="854602" y="1367363"/>
            <a:ext cx="1867113" cy="662554"/>
          </a:xfrm>
          <a:prstGeom prst="rect">
            <a:avLst/>
          </a:prstGeom>
          <a:solidFill>
            <a:srgbClr val="B7931F"/>
          </a:solidFill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信息之窗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5128"/>
          <p:cNvSpPr txBox="1"/>
          <p:nvPr>
            <p:custDataLst>
              <p:tags r:id="rId9"/>
            </p:custDataLst>
          </p:nvPr>
        </p:nvSpPr>
        <p:spPr>
          <a:xfrm flipH="1">
            <a:off x="1358900" y="2288540"/>
            <a:ext cx="4930140" cy="2722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超级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钢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超级钢是于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20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世纪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90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年代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末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研制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出的新一代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钢铁材料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。与传统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钢铁材料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相比，超级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钢具有更大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的强度、更好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的韧性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以及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更高的性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价比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我国早期由于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技术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不足，许多特殊性能的钢铁材料都需要进口。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6717030" y="2455545"/>
            <a:ext cx="3683000" cy="24301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圆角矩形 2"/>
          <p:cNvSpPr/>
          <p:nvPr>
            <p:custDataLst>
              <p:tags r:id="rId7"/>
            </p:custDataLst>
          </p:nvPr>
        </p:nvSpPr>
        <p:spPr>
          <a:xfrm>
            <a:off x="931545" y="1221105"/>
            <a:ext cx="3206115" cy="636905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rgbClr val="514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lvl="0"/>
            <a:r>
              <a:rPr lang="zh-CN" altLang="en-US" sz="2800" b="1" dirty="0" smtClean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二、新型合金材料</a:t>
            </a:r>
            <a:endParaRPr lang="zh-CN" altLang="en-US" sz="2800" b="1" dirty="0" smtClean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5128"/>
          <p:cNvSpPr txBox="1"/>
          <p:nvPr>
            <p:custDataLst>
              <p:tags r:id="rId8"/>
            </p:custDataLst>
          </p:nvPr>
        </p:nvSpPr>
        <p:spPr>
          <a:xfrm flipH="1">
            <a:off x="716280" y="2033270"/>
            <a:ext cx="10313035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相对于传统的普通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合金，新型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合金是为满足某些尖端技术发展的需要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而设计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和合成的具有特殊性能的合金材料。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5128"/>
          <p:cNvSpPr txBox="1"/>
          <p:nvPr>
            <p:custDataLst>
              <p:tags r:id="rId9"/>
            </p:custDataLst>
          </p:nvPr>
        </p:nvSpPr>
        <p:spPr>
          <a:xfrm flipH="1">
            <a:off x="850900" y="2925445"/>
            <a:ext cx="10312400" cy="189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1.形状记忆合金</a:t>
            </a:r>
            <a:endParaRPr lang="en-US" altLang="zh-CN" sz="2400" b="1" dirty="0" smtClean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形状记忆合金是指在随着温度变化的变形过程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中，合金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材料似乎对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初始形态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有记忆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性，在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一定温度下成型后具有形状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记忆效应，发生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形变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后，若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温度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再恢复到成型温度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时，可以自动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恢复到该温度下的成型形状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638425" y="4629150"/>
            <a:ext cx="6915150" cy="16954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化学材料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第一节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金属材料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530225" y="1243965"/>
            <a:ext cx="658304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2.贮氢合金</a:t>
            </a:r>
            <a:endParaRPr lang="en-US" altLang="zh-CN" sz="2400" b="1" dirty="0" smtClean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endParaRPr lang="en-US" altLang="zh-CN" sz="2400" b="1" dirty="0" smtClean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氢气是热值很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高的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燃料，</a:t>
            </a:r>
            <a:r>
              <a:rPr lang="en-US" altLang="zh-CN" dirty="0" err="1" smtClean="0">
                <a:latin typeface="微软雅黑" panose="020B0503020204020204" charset="-122"/>
                <a:ea typeface="微软雅黑" panose="020B0503020204020204" charset="-122"/>
              </a:rPr>
              <a:t>1kg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氢气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燃烧可释放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1.4X10</a:t>
            </a:r>
            <a:r>
              <a:rPr lang="en-US" altLang="zh-CN" baseline="30000" dirty="0" smtClean="0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kJ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的热量，相当于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  <a:t>3kg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煤油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燃烧所释放的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热量；而且，氢气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燃烧只产生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水，不会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造成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环境污染。因而，氢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能被视为人类未来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理想的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清洁能源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之一。氢能源的利用需要解决制造成本、存贮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方法的问题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，贮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氢合金应运而生。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203440" y="1489710"/>
            <a:ext cx="4892040" cy="387921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COMMONDATA" val="eyJoZGlkIjoiNmZjMGM2NTdiODU4YWI0ZTBhYjQ1ODVlMTNhMjI5OGYifQ==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1604</Words>
  <Application>WPS 演示</Application>
  <PresentationFormat>宽屏</PresentationFormat>
  <Paragraphs>118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汉仪全唐诗简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26</cp:revision>
  <dcterms:created xsi:type="dcterms:W3CDTF">2023-09-22T08:13:00Z</dcterms:created>
  <dcterms:modified xsi:type="dcterms:W3CDTF">2023-11-07T04:18:04Z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8EDD781AEA0840269E1BD1FD12532356_13</vt:lpwstr>
  </property>
  <property fmtid="{D5CDD505-2E9C-101B-9397-08002B2CF9AE}" pid="3" name="KSOProductBuildVer">
    <vt:lpwstr>2052-12.1.0.15712</vt:lpwstr>
  </property>
</Properties>
</file>