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259" r:id="rId5"/>
    <p:sldId id="266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82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tags" Target="../tags/tag72.xml"/><Relationship Id="rId7" Type="http://schemas.openxmlformats.org/officeDocument/2006/relationships/tags" Target="../tags/tag71.xml"/><Relationship Id="rId6" Type="http://schemas.openxmlformats.org/officeDocument/2006/relationships/tags" Target="../tags/tag70.xml"/><Relationship Id="rId5" Type="http://schemas.openxmlformats.org/officeDocument/2006/relationships/image" Target="../media/image2.png"/><Relationship Id="rId4" Type="http://schemas.openxmlformats.org/officeDocument/2006/relationships/tags" Target="../tags/tag69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73.xml"/><Relationship Id="rId1" Type="http://schemas.openxmlformats.org/officeDocument/2006/relationships/tags" Target="../tags/tag66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81.xml"/><Relationship Id="rId8" Type="http://schemas.openxmlformats.org/officeDocument/2006/relationships/tags" Target="../tags/tag80.xml"/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image" Target="../media/image2.png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74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image" Target="../media/image2.png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14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image" Target="../media/image2.png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png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image" Target="../media/image2.png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image" Target="../media/image2.png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image" Target="../media/image2.png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5.png"/><Relationship Id="rId10" Type="http://schemas.openxmlformats.org/officeDocument/2006/relationships/tags" Target="../tags/tag44.xml"/><Relationship Id="rId1" Type="http://schemas.openxmlformats.org/officeDocument/2006/relationships/tags" Target="../tags/tag36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tags" Target="../tags/tag51.xml"/><Relationship Id="rId7" Type="http://schemas.openxmlformats.org/officeDocument/2006/relationships/tags" Target="../tags/tag50.xml"/><Relationship Id="rId6" Type="http://schemas.openxmlformats.org/officeDocument/2006/relationships/tags" Target="../tags/tag49.xml"/><Relationship Id="rId5" Type="http://schemas.openxmlformats.org/officeDocument/2006/relationships/image" Target="../media/image2.png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6.png"/><Relationship Id="rId1" Type="http://schemas.openxmlformats.org/officeDocument/2006/relationships/tags" Target="../tags/tag45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8" Type="http://schemas.openxmlformats.org/officeDocument/2006/relationships/tags" Target="../tags/tag59.xml"/><Relationship Id="rId7" Type="http://schemas.openxmlformats.org/officeDocument/2006/relationships/tags" Target="../tags/tag58.xml"/><Relationship Id="rId6" Type="http://schemas.openxmlformats.org/officeDocument/2006/relationships/tags" Target="../tags/tag57.xml"/><Relationship Id="rId5" Type="http://schemas.openxmlformats.org/officeDocument/2006/relationships/image" Target="../media/image2.png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5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image" Target="../media/image2.png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-412750" y="1649413"/>
            <a:ext cx="8128000" cy="304609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专题一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l"/>
            <a:endParaRPr lang="zh-CN" altLang="en-US" sz="4800" b="1" spc="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2140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854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700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金属的腐蚀与防护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5128"/>
          <p:cNvSpPr txBox="1"/>
          <p:nvPr>
            <p:custDataLst>
              <p:tags r:id="rId7"/>
            </p:custDataLst>
          </p:nvPr>
        </p:nvSpPr>
        <p:spPr>
          <a:xfrm flipH="1">
            <a:off x="1068070" y="1781810"/>
            <a:ext cx="661670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依据上述保护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原理，我们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还可以直接把受保护的金属材料接在外电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源负极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上作为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阴极，用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惰性材料石墨等作为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辅助阳极，这样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阴极金属表面因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分布了从电源输出的电子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而避免腐蚀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。这种防止金属腐蚀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的方法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叫作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外加电源的阴极保护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法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。例如，保护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海水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中的钢闸门等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钢铁设备时就可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采用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这种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方法。</a:t>
            </a:r>
            <a:endParaRPr lang="zh-CN" altLang="en-US" sz="20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684770" y="1635760"/>
            <a:ext cx="3366135" cy="3153410"/>
          </a:xfrm>
          <a:prstGeom prst="rect">
            <a:avLst/>
          </a:prstGeom>
        </p:spPr>
      </p:pic>
      <p:sp>
        <p:nvSpPr>
          <p:cNvPr id="10" name="graduation-gat_18065"/>
          <p:cNvSpPr>
            <a:spLocks noChangeAspect="1"/>
          </p:cNvSpPr>
          <p:nvPr>
            <p:custDataLst>
              <p:tags r:id="rId10"/>
            </p:custDataLst>
          </p:nvPr>
        </p:nvSpPr>
        <p:spPr bwMode="auto">
          <a:xfrm>
            <a:off x="646720" y="1635445"/>
            <a:ext cx="865192" cy="514698"/>
          </a:xfrm>
          <a:custGeom>
            <a:avLst/>
            <a:gdLst>
              <a:gd name="connsiteX0" fmla="*/ 580279 w 607921"/>
              <a:gd name="connsiteY0" fmla="*/ 291023 h 361648"/>
              <a:gd name="connsiteX1" fmla="*/ 569913 w 607921"/>
              <a:gd name="connsiteY1" fmla="*/ 312840 h 361648"/>
              <a:gd name="connsiteX2" fmla="*/ 580787 w 607921"/>
              <a:gd name="connsiteY2" fmla="*/ 333439 h 361648"/>
              <a:gd name="connsiteX3" fmla="*/ 591458 w 607921"/>
              <a:gd name="connsiteY3" fmla="*/ 313043 h 361648"/>
              <a:gd name="connsiteX4" fmla="*/ 446409 w 607921"/>
              <a:gd name="connsiteY4" fmla="*/ 175779 h 361648"/>
              <a:gd name="connsiteX5" fmla="*/ 453727 w 607921"/>
              <a:gd name="connsiteY5" fmla="*/ 205392 h 361648"/>
              <a:gd name="connsiteX6" fmla="*/ 455048 w 607921"/>
              <a:gd name="connsiteY6" fmla="*/ 211172 h 361648"/>
              <a:gd name="connsiteX7" fmla="*/ 456064 w 607921"/>
              <a:gd name="connsiteY7" fmla="*/ 217156 h 361648"/>
              <a:gd name="connsiteX8" fmla="*/ 297827 w 607921"/>
              <a:gd name="connsiteY8" fmla="*/ 305690 h 361648"/>
              <a:gd name="connsiteX9" fmla="*/ 151786 w 607921"/>
              <a:gd name="connsiteY9" fmla="*/ 217156 h 361648"/>
              <a:gd name="connsiteX10" fmla="*/ 154123 w 607921"/>
              <a:gd name="connsiteY10" fmla="*/ 209144 h 361648"/>
              <a:gd name="connsiteX11" fmla="*/ 161542 w 607921"/>
              <a:gd name="connsiteY11" fmla="*/ 176895 h 361648"/>
              <a:gd name="connsiteX12" fmla="*/ 302909 w 607921"/>
              <a:gd name="connsiteY12" fmla="*/ 221517 h 361648"/>
              <a:gd name="connsiteX13" fmla="*/ 303925 w 607921"/>
              <a:gd name="connsiteY13" fmla="*/ 221821 h 361648"/>
              <a:gd name="connsiteX14" fmla="*/ 301826 w 607921"/>
              <a:gd name="connsiteY14" fmla="*/ 0 h 361648"/>
              <a:gd name="connsiteX15" fmla="*/ 582820 w 607921"/>
              <a:gd name="connsiteY15" fmla="*/ 94471 h 361648"/>
              <a:gd name="connsiteX16" fmla="*/ 588714 w 607921"/>
              <a:gd name="connsiteY16" fmla="*/ 96500 h 361648"/>
              <a:gd name="connsiteX17" fmla="*/ 603653 w 607921"/>
              <a:gd name="connsiteY17" fmla="*/ 101574 h 361648"/>
              <a:gd name="connsiteX18" fmla="*/ 588714 w 607921"/>
              <a:gd name="connsiteY18" fmla="*/ 106546 h 361648"/>
              <a:gd name="connsiteX19" fmla="*/ 588714 w 607921"/>
              <a:gd name="connsiteY19" fmla="*/ 277121 h 361648"/>
              <a:gd name="connsiteX20" fmla="*/ 607921 w 607921"/>
              <a:gd name="connsiteY20" fmla="*/ 314869 h 361648"/>
              <a:gd name="connsiteX21" fmla="*/ 580889 w 607921"/>
              <a:gd name="connsiteY21" fmla="*/ 361648 h 361648"/>
              <a:gd name="connsiteX22" fmla="*/ 552129 w 607921"/>
              <a:gd name="connsiteY22" fmla="*/ 315072 h 361648"/>
              <a:gd name="connsiteX23" fmla="*/ 574588 w 607921"/>
              <a:gd name="connsiteY23" fmla="*/ 274686 h 361648"/>
              <a:gd name="connsiteX24" fmla="*/ 574588 w 607921"/>
              <a:gd name="connsiteY24" fmla="*/ 111315 h 361648"/>
              <a:gd name="connsiteX25" fmla="*/ 492170 w 607921"/>
              <a:gd name="connsiteY25" fmla="*/ 139017 h 361648"/>
              <a:gd name="connsiteX26" fmla="*/ 492272 w 607921"/>
              <a:gd name="connsiteY26" fmla="*/ 139423 h 361648"/>
              <a:gd name="connsiteX27" fmla="*/ 458126 w 607921"/>
              <a:gd name="connsiteY27" fmla="*/ 150991 h 361648"/>
              <a:gd name="connsiteX28" fmla="*/ 458126 w 607921"/>
              <a:gd name="connsiteY28" fmla="*/ 150890 h 361648"/>
              <a:gd name="connsiteX29" fmla="*/ 303961 w 607921"/>
              <a:gd name="connsiteY29" fmla="*/ 200713 h 361648"/>
              <a:gd name="connsiteX30" fmla="*/ 148373 w 607921"/>
              <a:gd name="connsiteY30" fmla="*/ 151600 h 361648"/>
              <a:gd name="connsiteX31" fmla="*/ 148373 w 607921"/>
              <a:gd name="connsiteY31" fmla="*/ 151701 h 361648"/>
              <a:gd name="connsiteX32" fmla="*/ 122458 w 607921"/>
              <a:gd name="connsiteY32" fmla="*/ 142772 h 361648"/>
              <a:gd name="connsiteX33" fmla="*/ 111178 w 607921"/>
              <a:gd name="connsiteY33" fmla="*/ 139017 h 361648"/>
              <a:gd name="connsiteX34" fmla="*/ 111178 w 607921"/>
              <a:gd name="connsiteY34" fmla="*/ 138916 h 361648"/>
              <a:gd name="connsiteX35" fmla="*/ 0 w 607921"/>
              <a:gd name="connsiteY35" fmla="*/ 101574 h 361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07921" h="361648">
                <a:moveTo>
                  <a:pt x="580279" y="291023"/>
                </a:moveTo>
                <a:lnTo>
                  <a:pt x="569913" y="312840"/>
                </a:lnTo>
                <a:lnTo>
                  <a:pt x="580787" y="333439"/>
                </a:lnTo>
                <a:lnTo>
                  <a:pt x="591458" y="313043"/>
                </a:lnTo>
                <a:close/>
                <a:moveTo>
                  <a:pt x="446409" y="175779"/>
                </a:moveTo>
                <a:lnTo>
                  <a:pt x="453727" y="205392"/>
                </a:lnTo>
                <a:cubicBezTo>
                  <a:pt x="454235" y="207927"/>
                  <a:pt x="454743" y="209753"/>
                  <a:pt x="455048" y="211172"/>
                </a:cubicBezTo>
                <a:cubicBezTo>
                  <a:pt x="455657" y="213606"/>
                  <a:pt x="456064" y="215330"/>
                  <a:pt x="456064" y="217156"/>
                </a:cubicBezTo>
                <a:cubicBezTo>
                  <a:pt x="456064" y="241799"/>
                  <a:pt x="333398" y="305690"/>
                  <a:pt x="297827" y="305690"/>
                </a:cubicBezTo>
                <a:cubicBezTo>
                  <a:pt x="263375" y="305690"/>
                  <a:pt x="151786" y="242509"/>
                  <a:pt x="151786" y="217156"/>
                </a:cubicBezTo>
                <a:cubicBezTo>
                  <a:pt x="151786" y="214418"/>
                  <a:pt x="152599" y="211781"/>
                  <a:pt x="154123" y="209144"/>
                </a:cubicBezTo>
                <a:lnTo>
                  <a:pt x="161542" y="176895"/>
                </a:lnTo>
                <a:lnTo>
                  <a:pt x="302909" y="221517"/>
                </a:lnTo>
                <a:lnTo>
                  <a:pt x="303925" y="221821"/>
                </a:lnTo>
                <a:close/>
                <a:moveTo>
                  <a:pt x="301826" y="0"/>
                </a:moveTo>
                <a:lnTo>
                  <a:pt x="582820" y="94471"/>
                </a:lnTo>
                <a:lnTo>
                  <a:pt x="588714" y="96500"/>
                </a:lnTo>
                <a:lnTo>
                  <a:pt x="603653" y="101574"/>
                </a:lnTo>
                <a:lnTo>
                  <a:pt x="588714" y="106546"/>
                </a:lnTo>
                <a:lnTo>
                  <a:pt x="588714" y="277121"/>
                </a:lnTo>
                <a:lnTo>
                  <a:pt x="607921" y="314869"/>
                </a:lnTo>
                <a:lnTo>
                  <a:pt x="580889" y="361648"/>
                </a:lnTo>
                <a:lnTo>
                  <a:pt x="552129" y="315072"/>
                </a:lnTo>
                <a:lnTo>
                  <a:pt x="574588" y="274686"/>
                </a:lnTo>
                <a:lnTo>
                  <a:pt x="574588" y="111315"/>
                </a:lnTo>
                <a:lnTo>
                  <a:pt x="492170" y="139017"/>
                </a:lnTo>
                <a:lnTo>
                  <a:pt x="492272" y="139423"/>
                </a:lnTo>
                <a:lnTo>
                  <a:pt x="458126" y="150991"/>
                </a:lnTo>
                <a:lnTo>
                  <a:pt x="458126" y="150890"/>
                </a:lnTo>
                <a:lnTo>
                  <a:pt x="303961" y="200713"/>
                </a:lnTo>
                <a:lnTo>
                  <a:pt x="148373" y="151600"/>
                </a:lnTo>
                <a:lnTo>
                  <a:pt x="148373" y="151701"/>
                </a:lnTo>
                <a:lnTo>
                  <a:pt x="122458" y="142772"/>
                </a:lnTo>
                <a:lnTo>
                  <a:pt x="111178" y="139017"/>
                </a:lnTo>
                <a:lnTo>
                  <a:pt x="111178" y="138916"/>
                </a:lnTo>
                <a:lnTo>
                  <a:pt x="0" y="101574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700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金属的腐蚀与防护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" name="圆角矩形 4"/>
          <p:cNvSpPr/>
          <p:nvPr>
            <p:custDataLst>
              <p:tags r:id="rId7"/>
            </p:custDataLst>
          </p:nvPr>
        </p:nvSpPr>
        <p:spPr>
          <a:xfrm>
            <a:off x="884420" y="1454046"/>
            <a:ext cx="10433154" cy="4452079"/>
          </a:xfrm>
          <a:prstGeom prst="roundRect">
            <a:avLst/>
          </a:prstGeom>
          <a:solidFill>
            <a:srgbClr val="FCFDD6"/>
          </a:solidFill>
          <a:ln w="57150">
            <a:solidFill>
              <a:srgbClr val="B7931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5128"/>
          <p:cNvSpPr txBox="1"/>
          <p:nvPr>
            <p:custDataLst>
              <p:tags r:id="rId8"/>
            </p:custDataLst>
          </p:nvPr>
        </p:nvSpPr>
        <p:spPr>
          <a:xfrm flipH="1">
            <a:off x="854602" y="1367363"/>
            <a:ext cx="1867113" cy="662554"/>
          </a:xfrm>
          <a:prstGeom prst="rect">
            <a:avLst/>
          </a:prstGeom>
          <a:solidFill>
            <a:srgbClr val="B7931F"/>
          </a:solidFill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课外实践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5128"/>
          <p:cNvSpPr txBox="1"/>
          <p:nvPr>
            <p:custDataLst>
              <p:tags r:id="rId9"/>
            </p:custDataLst>
          </p:nvPr>
        </p:nvSpPr>
        <p:spPr>
          <a:xfrm flipH="1">
            <a:off x="1276350" y="2245995"/>
            <a:ext cx="9615170" cy="26301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000" b="1" dirty="0" smtClean="0">
                <a:latin typeface="微软雅黑" panose="020B0503020204020204" charset="-122"/>
                <a:ea typeface="微软雅黑" panose="020B0503020204020204" charset="-122"/>
              </a:rPr>
              <a:t>港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</a:rPr>
              <a:t>珠澳大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</a:rPr>
              <a:t>桥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港珠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澳大桥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是连接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香港特别行政区、广东省珠海市、澳门特别行政区的大型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跨海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通道，全长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55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千米，是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世界总体跨度最长的跨海大桥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。大桥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所处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的亚热带海域具有气温高、温度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大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、海水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含盐度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高的特点。在工程设计中，主要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技术挑战之一就是需要在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严酷的海洋环境中保证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工程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整体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120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年的设计年限。除了提高混凝土自身的质量外，采用附加防腐措施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是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提高大桥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耐久性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的最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重要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的技术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手段。请查阅资料，了解港珠澳大桥在建设过程中都采用了哪些防腐措施。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3654425" y="1221105"/>
            <a:ext cx="53613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 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金属的腐蚀与防护</a:t>
            </a:r>
            <a:endParaRPr lang="zh-CN" altLang="en-US" sz="3200" b="1" dirty="0">
              <a:ln w="15875"/>
              <a:solidFill>
                <a:schemeClr val="tx2">
                  <a:lumMod val="50000"/>
                  <a:lumOff val="5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791845" y="1973580"/>
            <a:ext cx="1387475" cy="518160"/>
            <a:chOff x="904" y="2630"/>
            <a:chExt cx="2185" cy="816"/>
          </a:xfrm>
        </p:grpSpPr>
        <p:sp>
          <p:nvSpPr>
            <p:cNvPr id="4" name="圆角矩形 3"/>
            <p:cNvSpPr/>
            <p:nvPr/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2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学习目标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8" name="文本框 17"/>
          <p:cNvSpPr txBox="1"/>
          <p:nvPr>
            <p:custDataLst>
              <p:tags r:id="rId3"/>
            </p:custDataLst>
          </p:nvPr>
        </p:nvSpPr>
        <p:spPr>
          <a:xfrm>
            <a:off x="1428115" y="2780030"/>
            <a:ext cx="9813925" cy="19202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50000"/>
              </a:lnSpc>
            </a:pP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了解金属发生电化学腐蚀的原理。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知道金属腐蚀的危害，了解金属防护的方法。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4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5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6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9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8" name="五角星 7"/>
          <p:cNvSpPr/>
          <p:nvPr/>
        </p:nvSpPr>
        <p:spPr>
          <a:xfrm>
            <a:off x="936625" y="3721735"/>
            <a:ext cx="491490" cy="491490"/>
          </a:xfrm>
          <a:prstGeom prst="star5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五角星 8"/>
          <p:cNvSpPr/>
          <p:nvPr>
            <p:custDataLst>
              <p:tags r:id="rId10"/>
            </p:custDataLst>
          </p:nvPr>
        </p:nvSpPr>
        <p:spPr>
          <a:xfrm>
            <a:off x="936625" y="2818765"/>
            <a:ext cx="491490" cy="491490"/>
          </a:xfrm>
          <a:prstGeom prst="star5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700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金属的腐蚀与防护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5128"/>
          <p:cNvSpPr txBox="1"/>
          <p:nvPr>
            <p:custDataLst>
              <p:tags r:id="rId7"/>
            </p:custDataLst>
          </p:nvPr>
        </p:nvSpPr>
        <p:spPr>
          <a:xfrm flipH="1">
            <a:off x="716280" y="2179320"/>
            <a:ext cx="1071943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金属或合金与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周围环境中的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物质发生氧化还原反应而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引起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损耗的现象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，称为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金属腐蚀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。金属腐蚀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一般可分为化学腐蚀和电化学腐蚀两大类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化学腐蚀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指的是金属与其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周围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环境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中的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一些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物质（如氯气、强酸等）接触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直接被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氧化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而引起的腐蚀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电化学腐蚀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是指不纯的金属或合金与电解质溶液接触发生原电池反应，使比较活泼的金属失去电子被氧化而引起的腐蚀。</a:t>
            </a:r>
            <a:endParaRPr lang="zh-CN" altLang="en-US" sz="20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8"/>
            </p:custDataLst>
          </p:nvPr>
        </p:nvSpPr>
        <p:spPr>
          <a:xfrm>
            <a:off x="821055" y="1236980"/>
            <a:ext cx="2813685" cy="521970"/>
          </a:xfrm>
          <a:prstGeom prst="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一、金属的腐蚀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700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金属的腐蚀与防护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5128"/>
          <p:cNvSpPr txBox="1"/>
          <p:nvPr>
            <p:custDataLst>
              <p:tags r:id="rId7"/>
            </p:custDataLst>
          </p:nvPr>
        </p:nvSpPr>
        <p:spPr>
          <a:xfrm flipH="1">
            <a:off x="1359535" y="1894840"/>
            <a:ext cx="9415145" cy="1014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在水膜酸度较高的环境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中，负极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金属被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腐蚀，正极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不断有氢气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放出，因此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发生的腐蚀称为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析氢腐蚀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。有关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反应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如下：</a:t>
            </a:r>
            <a:endParaRPr lang="zh-CN" altLang="en-US" sz="20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852420" y="3145790"/>
            <a:ext cx="6429375" cy="16383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700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金属的腐蚀与防护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5128"/>
          <p:cNvSpPr txBox="1"/>
          <p:nvPr>
            <p:custDataLst>
              <p:tags r:id="rId7"/>
            </p:custDataLst>
          </p:nvPr>
        </p:nvSpPr>
        <p:spPr>
          <a:xfrm flipH="1">
            <a:off x="1068070" y="1687830"/>
            <a:ext cx="9550400" cy="1014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若钢铁表面吸附的水膜酸性很弱或不呈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酸性，溶解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在水膜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中的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氧气会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在正极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发生还原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反应，这时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发生的腐蚀称为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吸氧腐蚀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。有关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反应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如下：</a:t>
            </a:r>
            <a:endParaRPr lang="zh-CN" altLang="en-US" sz="20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390140" y="2947035"/>
            <a:ext cx="6905625" cy="18383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700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金属的腐蚀与防护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" name="圆角矩形 4"/>
          <p:cNvSpPr/>
          <p:nvPr>
            <p:custDataLst>
              <p:tags r:id="rId7"/>
            </p:custDataLst>
          </p:nvPr>
        </p:nvSpPr>
        <p:spPr>
          <a:xfrm>
            <a:off x="884420" y="1454046"/>
            <a:ext cx="10433154" cy="445207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5128"/>
          <p:cNvSpPr txBox="1"/>
          <p:nvPr>
            <p:custDataLst>
              <p:tags r:id="rId8"/>
            </p:custDataLst>
          </p:nvPr>
        </p:nvSpPr>
        <p:spPr>
          <a:xfrm flipH="1">
            <a:off x="854602" y="1367363"/>
            <a:ext cx="1867113" cy="738664"/>
          </a:xfrm>
          <a:prstGeom prst="rect">
            <a:avLst/>
          </a:prstGeom>
          <a:solidFill>
            <a:srgbClr val="44546A"/>
          </a:solidFill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实验探究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5128"/>
          <p:cNvSpPr txBox="1"/>
          <p:nvPr>
            <p:custDataLst>
              <p:tags r:id="rId9"/>
            </p:custDataLst>
          </p:nvPr>
        </p:nvSpPr>
        <p:spPr>
          <a:xfrm flipH="1">
            <a:off x="1359135" y="1901880"/>
            <a:ext cx="9506443" cy="17995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000" b="1" dirty="0" smtClean="0">
                <a:latin typeface="微软雅黑" panose="020B0503020204020204" charset="-122"/>
                <a:ea typeface="微软雅黑" panose="020B0503020204020204" charset="-122"/>
              </a:rPr>
              <a:t>模拟钢铁腐蚀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比较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两个实验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中铁棒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的腐蚀速度，记录实验现象，得出实验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结论。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实验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：将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铁棒直接放入稀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硫酸中。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实验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：将另一个大小相同的铁棒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和碳棒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接触，同时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放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入同浓度、同体积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的稀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硫酸中。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3013710" y="3736340"/>
            <a:ext cx="5720715" cy="195008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700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金属的腐蚀与防护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821055" y="1236980"/>
            <a:ext cx="2813685" cy="521970"/>
          </a:xfrm>
          <a:prstGeom prst="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二、金属的</a:t>
            </a:r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</a:rPr>
              <a:t>防护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4" name="文本框 5128"/>
          <p:cNvSpPr txBox="1"/>
          <p:nvPr>
            <p:custDataLst>
              <p:tags r:id="rId8"/>
            </p:custDataLst>
          </p:nvPr>
        </p:nvSpPr>
        <p:spPr>
          <a:xfrm flipH="1">
            <a:off x="821055" y="2521585"/>
            <a:ext cx="5732780" cy="1476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当金属表面形成原电池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时，金属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容易被腐蚀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。因此，金属的防护可以主要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从消除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金属电化学腐蚀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的成因入手。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6831330" y="1758950"/>
            <a:ext cx="3888105" cy="36093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700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金属的腐蚀与防护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5128"/>
          <p:cNvSpPr txBox="1"/>
          <p:nvPr>
            <p:custDataLst>
              <p:tags r:id="rId7"/>
            </p:custDataLst>
          </p:nvPr>
        </p:nvSpPr>
        <p:spPr>
          <a:xfrm flipH="1">
            <a:off x="419735" y="1754505"/>
            <a:ext cx="5423535" cy="33153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no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金属的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腐蚀通常发生在金属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表面，如果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将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金属与周围环境中的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物质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隔离，即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可防止腐蚀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。我们可以给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金属表面覆盖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一层致密的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保护层，如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涂抹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耐腐蚀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油漆、搪瓷、沥青、塑料、橡胶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等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涂层，也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可以通过电镀工艺镀上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一层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耐腐蚀性较强的金属等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20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5842635" y="1365250"/>
            <a:ext cx="5907405" cy="419671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700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金属的腐蚀与防护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5128"/>
          <p:cNvSpPr txBox="1"/>
          <p:nvPr>
            <p:custDataLst>
              <p:tags r:id="rId7"/>
            </p:custDataLst>
          </p:nvPr>
        </p:nvSpPr>
        <p:spPr>
          <a:xfrm flipH="1">
            <a:off x="871855" y="1618615"/>
            <a:ext cx="10447020" cy="33229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有一些金属器件如大坝的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船闸、锅炉内壁、地下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管道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等，因常年使用，覆盖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的保护层难免会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破损，我们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可借助所学电化学原理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，阻止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金属材料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成为原电池的负极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反应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物，避免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它们发生氧化反应而溶解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。例如，在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远洋货轮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、地下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管道等的钢铁材料上安装镁合金或锌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块，这样，镁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或锌作为原电池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的负极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不断被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腐蚀，失去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的电子分布在钢铁材料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的表面，就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阻止了钢铁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失电子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被氧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化，金属材料被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保护起来。这种将被保护的金属作为原电池的正极（阴极），把比它活泼性强的金属作为原电池的负极（阳极），牺牲阳极金属来保护阴极金属的防护方法叫作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牺牲阳极的阴极保护法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en-US" altLang="zh-CN" sz="2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COMMONDATA" val="eyJoZGlkIjoiNmZjMGM2NTdiODU4YWI0ZTBhYjQ1ODVlMTNhMjI5OGYifQ==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1862</Words>
  <Application>WPS 演示</Application>
  <PresentationFormat>宽屏</PresentationFormat>
  <Paragraphs>107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华文行楷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WPS_1695177536</cp:lastModifiedBy>
  <cp:revision>32</cp:revision>
  <dcterms:created xsi:type="dcterms:W3CDTF">2023-09-22T08:13:00Z</dcterms:created>
  <dcterms:modified xsi:type="dcterms:W3CDTF">2023-10-31T10:54:35Z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BBE454024E454DCCA2968C85BB898CE7_13</vt:lpwstr>
  </property>
  <property fmtid="{D5CDD505-2E9C-101B-9397-08002B2CF9AE}" pid="3" name="KSOProductBuildVer">
    <vt:lpwstr>2052-12.1.0.15712</vt:lpwstr>
  </property>
</Properties>
</file>