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3"/>
    <p:sldId id="259" r:id="rId5"/>
    <p:sldId id="266" r:id="rId6"/>
    <p:sldId id="276" r:id="rId7"/>
    <p:sldId id="277" r:id="rId8"/>
    <p:sldId id="278" r:id="rId9"/>
    <p:sldId id="279" r:id="rId10"/>
    <p:sldId id="282" r:id="rId11"/>
    <p:sldId id="283" r:id="rId12"/>
    <p:sldId id="284" r:id="rId13"/>
    <p:sldId id="285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93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82.xml"/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image" Target="../media/image2.png"/><Relationship Id="rId4" Type="http://schemas.openxmlformats.org/officeDocument/2006/relationships/tags" Target="../tags/tag78.xml"/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14.png"/><Relationship Id="rId11" Type="http://schemas.openxmlformats.org/officeDocument/2006/relationships/tags" Target="../tags/tag83.xml"/><Relationship Id="rId10" Type="http://schemas.openxmlformats.org/officeDocument/2006/relationships/image" Target="../media/image13.png"/><Relationship Id="rId1" Type="http://schemas.openxmlformats.org/officeDocument/2006/relationships/tags" Target="../tags/tag75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91.xml"/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image" Target="../media/image2.png"/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15.png"/><Relationship Id="rId10" Type="http://schemas.openxmlformats.org/officeDocument/2006/relationships/tags" Target="../tags/tag92.xml"/><Relationship Id="rId1" Type="http://schemas.openxmlformats.org/officeDocument/2006/relationships/tags" Target="../tags/tag84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image" Target="../media/image2.png"/><Relationship Id="rId7" Type="http://schemas.openxmlformats.org/officeDocument/2006/relationships/tags" Target="../tags/tag12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2" Type="http://schemas.openxmlformats.org/officeDocument/2006/relationships/slideLayout" Target="../slideLayouts/slideLayout1.xml"/><Relationship Id="rId11" Type="http://schemas.openxmlformats.org/officeDocument/2006/relationships/tags" Target="../tags/tag15.xml"/><Relationship Id="rId10" Type="http://schemas.openxmlformats.org/officeDocument/2006/relationships/tags" Target="../tags/tag14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23.xml"/><Relationship Id="rId8" Type="http://schemas.openxmlformats.org/officeDocument/2006/relationships/tags" Target="../tags/tag22.xml"/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image" Target="../media/image2.png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3.png"/><Relationship Id="rId11" Type="http://schemas.openxmlformats.org/officeDocument/2006/relationships/tags" Target="../tags/tag25.xml"/><Relationship Id="rId10" Type="http://schemas.openxmlformats.org/officeDocument/2006/relationships/tags" Target="../tags/tag24.xml"/><Relationship Id="rId1" Type="http://schemas.openxmlformats.org/officeDocument/2006/relationships/tags" Target="../tags/tag16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32.xml"/><Relationship Id="rId7" Type="http://schemas.openxmlformats.org/officeDocument/2006/relationships/tags" Target="../tags/tag31.xml"/><Relationship Id="rId6" Type="http://schemas.openxmlformats.org/officeDocument/2006/relationships/tags" Target="../tags/tag30.xml"/><Relationship Id="rId5" Type="http://schemas.openxmlformats.org/officeDocument/2006/relationships/image" Target="../media/image2.png"/><Relationship Id="rId4" Type="http://schemas.openxmlformats.org/officeDocument/2006/relationships/tags" Target="../tags/tag29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39.xml"/><Relationship Id="rId8" Type="http://schemas.openxmlformats.org/officeDocument/2006/relationships/image" Target="../media/image5.png"/><Relationship Id="rId7" Type="http://schemas.openxmlformats.org/officeDocument/2006/relationships/tags" Target="../tags/tag38.xml"/><Relationship Id="rId6" Type="http://schemas.openxmlformats.org/officeDocument/2006/relationships/tags" Target="../tags/tag37.xml"/><Relationship Id="rId5" Type="http://schemas.openxmlformats.org/officeDocument/2006/relationships/image" Target="../media/image2.png"/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3" Type="http://schemas.openxmlformats.org/officeDocument/2006/relationships/slideLayout" Target="../slideLayouts/slideLayout1.xml"/><Relationship Id="rId12" Type="http://schemas.openxmlformats.org/officeDocument/2006/relationships/tags" Target="../tags/tag41.xml"/><Relationship Id="rId11" Type="http://schemas.openxmlformats.org/officeDocument/2006/relationships/tags" Target="../tags/tag40.xml"/><Relationship Id="rId10" Type="http://schemas.openxmlformats.org/officeDocument/2006/relationships/image" Target="../media/image6.png"/><Relationship Id="rId1" Type="http://schemas.openxmlformats.org/officeDocument/2006/relationships/tags" Target="../tags/tag33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49.xml"/><Relationship Id="rId8" Type="http://schemas.openxmlformats.org/officeDocument/2006/relationships/tags" Target="../tags/tag48.xml"/><Relationship Id="rId7" Type="http://schemas.openxmlformats.org/officeDocument/2006/relationships/tags" Target="../tags/tag47.xml"/><Relationship Id="rId6" Type="http://schemas.openxmlformats.org/officeDocument/2006/relationships/tags" Target="../tags/tag46.xml"/><Relationship Id="rId5" Type="http://schemas.openxmlformats.org/officeDocument/2006/relationships/image" Target="../media/image2.png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7.png"/><Relationship Id="rId10" Type="http://schemas.openxmlformats.org/officeDocument/2006/relationships/tags" Target="../tags/tag50.xml"/><Relationship Id="rId1" Type="http://schemas.openxmlformats.org/officeDocument/2006/relationships/tags" Target="../tags/tag42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58.xml"/><Relationship Id="rId8" Type="http://schemas.openxmlformats.org/officeDocument/2006/relationships/tags" Target="../tags/tag57.xml"/><Relationship Id="rId7" Type="http://schemas.openxmlformats.org/officeDocument/2006/relationships/tags" Target="../tags/tag56.xml"/><Relationship Id="rId6" Type="http://schemas.openxmlformats.org/officeDocument/2006/relationships/tags" Target="../tags/tag55.xml"/><Relationship Id="rId5" Type="http://schemas.openxmlformats.org/officeDocument/2006/relationships/image" Target="../media/image2.png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9.png"/><Relationship Id="rId11" Type="http://schemas.openxmlformats.org/officeDocument/2006/relationships/tags" Target="../tags/tag59.xml"/><Relationship Id="rId10" Type="http://schemas.openxmlformats.org/officeDocument/2006/relationships/image" Target="../media/image8.png"/><Relationship Id="rId1" Type="http://schemas.openxmlformats.org/officeDocument/2006/relationships/tags" Target="../tags/tag51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tags" Target="../tags/tag66.xml"/><Relationship Id="rId7" Type="http://schemas.openxmlformats.org/officeDocument/2006/relationships/tags" Target="../tags/tag65.xml"/><Relationship Id="rId6" Type="http://schemas.openxmlformats.org/officeDocument/2006/relationships/tags" Target="../tags/tag64.xml"/><Relationship Id="rId5" Type="http://schemas.openxmlformats.org/officeDocument/2006/relationships/image" Target="../media/image2.png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11.png"/><Relationship Id="rId10" Type="http://schemas.openxmlformats.org/officeDocument/2006/relationships/tags" Target="../tags/tag67.xml"/><Relationship Id="rId1" Type="http://schemas.openxmlformats.org/officeDocument/2006/relationships/tags" Target="../tags/tag60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png"/><Relationship Id="rId8" Type="http://schemas.openxmlformats.org/officeDocument/2006/relationships/tags" Target="../tags/tag74.xml"/><Relationship Id="rId7" Type="http://schemas.openxmlformats.org/officeDocument/2006/relationships/tags" Target="../tags/tag73.xml"/><Relationship Id="rId6" Type="http://schemas.openxmlformats.org/officeDocument/2006/relationships/tags" Target="../tags/tag72.xml"/><Relationship Id="rId5" Type="http://schemas.openxmlformats.org/officeDocument/2006/relationships/image" Target="../media/image2.png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-412750" y="1649413"/>
            <a:ext cx="8128000" cy="304609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专题一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l"/>
            <a:endParaRPr lang="zh-CN" altLang="en-US" sz="4800" b="1" spc="4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2140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854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6596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原电池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5128"/>
          <p:cNvSpPr txBox="1"/>
          <p:nvPr>
            <p:custDataLst>
              <p:tags r:id="rId7"/>
            </p:custDataLst>
          </p:nvPr>
        </p:nvSpPr>
        <p:spPr>
          <a:xfrm flipH="1">
            <a:off x="507365" y="1096645"/>
            <a:ext cx="6123305" cy="309181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微软雅黑" panose="020B0503020204020204" charset="-122"/>
                <a:ea typeface="微软雅黑" panose="020B0503020204020204" charset="-122"/>
              </a:rPr>
              <a:t>3.</a:t>
            </a:r>
            <a:r>
              <a:rPr lang="zh-CN" altLang="en-US" sz="2000" b="1" dirty="0" smtClean="0">
                <a:latin typeface="微软雅黑" panose="020B0503020204020204" charset="-122"/>
                <a:ea typeface="微软雅黑" panose="020B0503020204020204" charset="-122"/>
              </a:rPr>
              <a:t>燃料电池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燃料电池是一种连续地将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燃料（还原剂）和氧化剂的</a:t>
            </a:r>
            <a:r>
              <a:rPr lang="zh-CN" altLang="en-US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化学能直接转化</a:t>
            </a:r>
            <a:r>
              <a:rPr lang="zh-CN" altLang="en-US" dirty="0" smtClean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为电能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的化学电源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。普通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化学电池将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氧化剂、还原剂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储存在电池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内部，这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就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限制了电池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容量；而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燃料电池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则由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外部源源不断地供给燃料和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氧化剂，使之连续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地在电极上发生氧化还原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反应，生成物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随时被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排出，因此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能连续不断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地提供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电能。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5128"/>
          <p:cNvSpPr txBox="1"/>
          <p:nvPr>
            <p:custDataLst>
              <p:tags r:id="rId8"/>
            </p:custDataLst>
          </p:nvPr>
        </p:nvSpPr>
        <p:spPr>
          <a:xfrm flipH="1">
            <a:off x="506730" y="4095115"/>
            <a:ext cx="5915660" cy="1753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目前，最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常见的燃料电池是以</a:t>
            </a:r>
            <a:r>
              <a:rPr lang="zh-CN" altLang="en-US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氢气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作为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燃料，</a:t>
            </a:r>
            <a:r>
              <a:rPr lang="zh-CN" altLang="en-US" dirty="0" smtClean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氧气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作为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氧化剂，</a:t>
            </a:r>
            <a:r>
              <a:rPr lang="zh-CN" altLang="en-US" dirty="0" smtClean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铂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作为电极材料的氢氧燃料电池。它的电解质溶液可以是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酸性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的，也可以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是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碱性的；当电解质溶液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为酸性溶液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时，电极反应为：</a:t>
            </a:r>
            <a:endParaRPr lang="zh-CN" altLang="en-US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6986270" y="1003300"/>
            <a:ext cx="4381500" cy="37338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6445885" y="4748530"/>
            <a:ext cx="5641340" cy="13620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6596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原电池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" name="圆角矩形 4"/>
          <p:cNvSpPr/>
          <p:nvPr>
            <p:custDataLst>
              <p:tags r:id="rId7"/>
            </p:custDataLst>
          </p:nvPr>
        </p:nvSpPr>
        <p:spPr>
          <a:xfrm>
            <a:off x="800735" y="1364615"/>
            <a:ext cx="10345420" cy="4796155"/>
          </a:xfrm>
          <a:prstGeom prst="roundRect">
            <a:avLst/>
          </a:prstGeom>
          <a:solidFill>
            <a:srgbClr val="F4E8ED"/>
          </a:solidFill>
          <a:ln w="57150">
            <a:solidFill>
              <a:srgbClr val="7C306E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5128"/>
          <p:cNvSpPr txBox="1"/>
          <p:nvPr>
            <p:custDataLst>
              <p:tags r:id="rId8"/>
            </p:custDataLst>
          </p:nvPr>
        </p:nvSpPr>
        <p:spPr>
          <a:xfrm flipH="1">
            <a:off x="1190625" y="1134745"/>
            <a:ext cx="2348230" cy="642620"/>
          </a:xfrm>
          <a:prstGeom prst="rect">
            <a:avLst/>
          </a:prstGeom>
          <a:solidFill>
            <a:srgbClr val="7C306E"/>
          </a:solidFill>
          <a:ln w="9525">
            <a:noFill/>
          </a:ln>
        </p:spPr>
        <p:txBody>
          <a:bodyPr wrap="square" anchor="t">
            <a:no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化学与职业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5128"/>
          <p:cNvSpPr txBox="1"/>
          <p:nvPr>
            <p:custDataLst>
              <p:tags r:id="rId9"/>
            </p:custDataLst>
          </p:nvPr>
        </p:nvSpPr>
        <p:spPr>
          <a:xfrm flipH="1">
            <a:off x="1008380" y="1708150"/>
            <a:ext cx="7031355" cy="40627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no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电池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研发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人员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电池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技术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在生产、生活和军事等领域的重要性正日益凸显。电池研发人员需要考虑电池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基本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构成材料（电极、电解质等）的性质，材料之间的相容性，材料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对温度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、温度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等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环境因素的适应性等问题，需要进行电池构成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材料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的研制、电池性能的改进和电池应用的拓展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等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方面的工作。研发人员若想要提高电池的使用时间，则要致力于寻找合适的电池材料使电池扩容。目前，研发人员在燃料电池、锂离子电池和太阳能电池等领域的研究取得了一定的进展。若你日后想要在科研机构或生产企业中从事电池研发工作，需要具备扎实的化学基础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963535" y="2485390"/>
            <a:ext cx="3046730" cy="23291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4282440" y="1016000"/>
            <a:ext cx="36277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 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原电池</a:t>
            </a:r>
            <a:endParaRPr lang="zh-CN" altLang="en-US" sz="3200" b="1" dirty="0">
              <a:ln w="15875"/>
              <a:solidFill>
                <a:schemeClr val="tx2">
                  <a:lumMod val="50000"/>
                  <a:lumOff val="50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791845" y="1653540"/>
            <a:ext cx="1387475" cy="518160"/>
            <a:chOff x="904" y="2630"/>
            <a:chExt cx="2185" cy="816"/>
          </a:xfrm>
        </p:grpSpPr>
        <p:sp>
          <p:nvSpPr>
            <p:cNvPr id="4" name="圆角矩形 3"/>
            <p:cNvSpPr/>
            <p:nvPr/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2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学习目标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8" name="文本框 17"/>
          <p:cNvSpPr txBox="1"/>
          <p:nvPr>
            <p:custDataLst>
              <p:tags r:id="rId3"/>
            </p:custDataLst>
          </p:nvPr>
        </p:nvSpPr>
        <p:spPr>
          <a:xfrm>
            <a:off x="1428115" y="2459990"/>
            <a:ext cx="9337040" cy="19202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50000"/>
              </a:lnSpc>
            </a:pP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知道原电池的组成及工作原理，了解常见化学电池的类型及功能。</a:t>
            </a: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auto">
              <a:lnSpc>
                <a:spcPct val="150000"/>
              </a:lnSpc>
            </a:pP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会写常见原电池的电极反应式和总反应的化学方程式。</a:t>
            </a: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auto">
              <a:lnSpc>
                <a:spcPct val="150000"/>
              </a:lnSpc>
            </a:pP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知道废旧电池的处理方法。</a:t>
            </a: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-635" y="6483350"/>
            <a:ext cx="1216596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4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5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6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9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8" name="五角星 7"/>
          <p:cNvSpPr/>
          <p:nvPr/>
        </p:nvSpPr>
        <p:spPr>
          <a:xfrm>
            <a:off x="936625" y="3401695"/>
            <a:ext cx="491490" cy="491490"/>
          </a:xfrm>
          <a:prstGeom prst="star5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五角星 8"/>
          <p:cNvSpPr/>
          <p:nvPr>
            <p:custDataLst>
              <p:tags r:id="rId10"/>
            </p:custDataLst>
          </p:nvPr>
        </p:nvSpPr>
        <p:spPr>
          <a:xfrm>
            <a:off x="936625" y="2498725"/>
            <a:ext cx="491490" cy="491490"/>
          </a:xfrm>
          <a:prstGeom prst="star5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五角星 9"/>
          <p:cNvSpPr/>
          <p:nvPr>
            <p:custDataLst>
              <p:tags r:id="rId11"/>
            </p:custDataLst>
          </p:nvPr>
        </p:nvSpPr>
        <p:spPr>
          <a:xfrm>
            <a:off x="936625" y="4304665"/>
            <a:ext cx="491490" cy="491490"/>
          </a:xfrm>
          <a:prstGeom prst="star5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6596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原电池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21055" y="1191260"/>
            <a:ext cx="3780155" cy="460375"/>
          </a:xfrm>
          <a:prstGeom prst="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一、原电池的工作原理</a:t>
            </a:r>
            <a:endParaRPr lang="zh-CN" altLang="en-US" sz="24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" name="文本框 5128"/>
          <p:cNvSpPr txBox="1"/>
          <p:nvPr>
            <p:custDataLst>
              <p:tags r:id="rId7"/>
            </p:custDataLst>
          </p:nvPr>
        </p:nvSpPr>
        <p:spPr>
          <a:xfrm flipH="1">
            <a:off x="821055" y="1696720"/>
            <a:ext cx="10061575" cy="55308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将化学能转化成电能的装置叫做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原电池</a:t>
            </a:r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20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圆角矩形 6"/>
          <p:cNvSpPr/>
          <p:nvPr>
            <p:custDataLst>
              <p:tags r:id="rId8"/>
            </p:custDataLst>
          </p:nvPr>
        </p:nvSpPr>
        <p:spPr>
          <a:xfrm>
            <a:off x="884420" y="2504929"/>
            <a:ext cx="10433154" cy="368758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5128"/>
          <p:cNvSpPr txBox="1"/>
          <p:nvPr>
            <p:custDataLst>
              <p:tags r:id="rId9"/>
            </p:custDataLst>
          </p:nvPr>
        </p:nvSpPr>
        <p:spPr>
          <a:xfrm flipH="1">
            <a:off x="1301465" y="3059232"/>
            <a:ext cx="6286055" cy="29997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实验</a:t>
            </a:r>
            <a:r>
              <a:rPr lang="en-US" altLang="zh-CN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：把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一块锌片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和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一块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铜片分别插入两只盛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有稀硫酸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的烧杯里，观察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现象。</a:t>
            </a:r>
            <a:endParaRPr lang="zh-CN" altLang="en-US" b="1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实验</a:t>
            </a:r>
            <a:r>
              <a:rPr lang="en-US" altLang="zh-CN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：把一块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锌片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和一块铜片平行插入盛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有稀硫酸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的同一只烧杯里，观察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现象。</a:t>
            </a:r>
            <a:endParaRPr lang="zh-CN" altLang="en-US" b="1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实验</a:t>
            </a:r>
            <a:r>
              <a:rPr lang="en-US" altLang="zh-CN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：用导线把实验</a:t>
            </a:r>
            <a:r>
              <a:rPr lang="en-US" altLang="zh-CN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中的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锌片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和铜片连接起来，观察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现象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en-US" altLang="zh-CN" b="1" dirty="0" smtClean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实验</a:t>
            </a:r>
            <a:r>
              <a:rPr lang="en-US" altLang="zh-CN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：在实验</a:t>
            </a:r>
            <a:r>
              <a:rPr lang="en-US" altLang="zh-CN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的导线中间连接一个灵敏电流计，观察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现象。</a:t>
            </a:r>
            <a:endParaRPr lang="zh-CN" altLang="en-US" b="1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 altLang="en-US" b="1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5128"/>
          <p:cNvSpPr txBox="1"/>
          <p:nvPr>
            <p:custDataLst>
              <p:tags r:id="rId10"/>
            </p:custDataLst>
          </p:nvPr>
        </p:nvSpPr>
        <p:spPr>
          <a:xfrm flipH="1">
            <a:off x="716172" y="2423076"/>
            <a:ext cx="1867113" cy="737235"/>
          </a:xfrm>
          <a:prstGeom prst="rect">
            <a:avLst/>
          </a:prstGeom>
          <a:solidFill>
            <a:srgbClr val="44546A"/>
          </a:solidFill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实验探究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7774909" y="3002055"/>
            <a:ext cx="2848402" cy="25255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6596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原电池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5128"/>
          <p:cNvSpPr txBox="1"/>
          <p:nvPr>
            <p:custDataLst>
              <p:tags r:id="rId7"/>
            </p:custDataLst>
          </p:nvPr>
        </p:nvSpPr>
        <p:spPr>
          <a:xfrm flipH="1">
            <a:off x="5422900" y="1872615"/>
            <a:ext cx="5763260" cy="2399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通过实验</a:t>
            </a: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我们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看到，连接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导线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后，锌片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不断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溶解，铜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片上有气泡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产生，电流表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的指针发生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偏转，这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说明实验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导线中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有电流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通过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。上述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装置将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化学能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转化成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了电能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，是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一个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原电池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。这个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原电池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中的电流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是怎样产生的呢？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951230" y="1549400"/>
            <a:ext cx="3736340" cy="34683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6596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原电池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7657465" y="1369060"/>
            <a:ext cx="3881755" cy="34302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716280" y="4552950"/>
            <a:ext cx="6448425" cy="1543050"/>
          </a:xfrm>
          <a:prstGeom prst="rect">
            <a:avLst/>
          </a:prstGeom>
        </p:spPr>
      </p:pic>
      <p:sp>
        <p:nvSpPr>
          <p:cNvPr id="5" name="文本框 5128"/>
          <p:cNvSpPr txBox="1"/>
          <p:nvPr>
            <p:custDataLst>
              <p:tags r:id="rId11"/>
            </p:custDataLst>
          </p:nvPr>
        </p:nvSpPr>
        <p:spPr>
          <a:xfrm flipH="1">
            <a:off x="836295" y="1369060"/>
            <a:ext cx="6209665" cy="2168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如图</a:t>
            </a: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1-2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所示，当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把用导线相连的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锌片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和铜片一同浸入稀硫酸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中时，由于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锌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原子失去电子转化成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Z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n</a:t>
            </a:r>
            <a:r>
              <a:rPr lang="en-US" altLang="zh-CN" baseline="30000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baseline="30000" dirty="0" smtClean="0">
                <a:latin typeface="微软雅黑" panose="020B0503020204020204" charset="-122"/>
                <a:ea typeface="微软雅黑" panose="020B0503020204020204" charset="-122"/>
              </a:rPr>
              <a:t>+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进入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溶液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，导致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锌片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不断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溶解；电子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可沿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导线流动，分布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到铜的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表面，稀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硫酸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中的</a:t>
            </a: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H</a:t>
            </a:r>
            <a:r>
              <a:rPr lang="zh-CN" altLang="en-US" baseline="30000" dirty="0">
                <a:latin typeface="微软雅黑" panose="020B0503020204020204" charset="-122"/>
                <a:ea typeface="微软雅黑" panose="020B0503020204020204" charset="-122"/>
              </a:rPr>
              <a:t>＋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在铜片上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得到电子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变成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氢原子，进而两两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结合变成氢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分子，于是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我们看到了铜片上有气泡产生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5128"/>
          <p:cNvSpPr txBox="1"/>
          <p:nvPr>
            <p:custDataLst>
              <p:tags r:id="rId12"/>
            </p:custDataLst>
          </p:nvPr>
        </p:nvSpPr>
        <p:spPr>
          <a:xfrm flipH="1">
            <a:off x="836295" y="4046220"/>
            <a:ext cx="6166485" cy="5067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两个电极上发生的反应可分别用电极反应式来表示：</a:t>
            </a:r>
            <a:endParaRPr lang="zh-CN" altLang="en-US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6596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原电池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" name="圆角矩形 4"/>
          <p:cNvSpPr/>
          <p:nvPr>
            <p:custDataLst>
              <p:tags r:id="rId7"/>
            </p:custDataLst>
          </p:nvPr>
        </p:nvSpPr>
        <p:spPr>
          <a:xfrm>
            <a:off x="884420" y="1454046"/>
            <a:ext cx="10433154" cy="445207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5128"/>
          <p:cNvSpPr txBox="1"/>
          <p:nvPr>
            <p:custDataLst>
              <p:tags r:id="rId8"/>
            </p:custDataLst>
          </p:nvPr>
        </p:nvSpPr>
        <p:spPr>
          <a:xfrm flipH="1">
            <a:off x="854602" y="1367363"/>
            <a:ext cx="1867113" cy="738664"/>
          </a:xfrm>
          <a:prstGeom prst="rect">
            <a:avLst/>
          </a:prstGeom>
          <a:solidFill>
            <a:srgbClr val="44546A"/>
          </a:solidFill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实验探究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5128"/>
          <p:cNvSpPr txBox="1"/>
          <p:nvPr>
            <p:custDataLst>
              <p:tags r:id="rId9"/>
            </p:custDataLst>
          </p:nvPr>
        </p:nvSpPr>
        <p:spPr>
          <a:xfrm flipH="1">
            <a:off x="1346200" y="2192655"/>
            <a:ext cx="5424170" cy="33134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no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制作水果电池</a:t>
            </a:r>
            <a:endParaRPr lang="zh-CN" altLang="en-US" sz="2400" b="1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自选水果（苹果、柑楠、橙子或柠檬等），金属片（铜片，铁片、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锌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片或铝片等），用导线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连接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灵敏电流计，观察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现象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en-US" altLang="zh-CN" b="1" dirty="0" smtClean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通过</a:t>
            </a:r>
            <a:r>
              <a:rPr lang="zh-CN" altLang="en-US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动手实验，你能总结出原电池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需要有哪些构成部分吗？</a:t>
            </a:r>
            <a:endParaRPr lang="zh-CN" altLang="en-US" b="1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 altLang="en-US" b="1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rcRect r="921"/>
          <a:stretch>
            <a:fillRect/>
          </a:stretch>
        </p:blipFill>
        <p:spPr>
          <a:xfrm>
            <a:off x="6958965" y="2542540"/>
            <a:ext cx="3961765" cy="225679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6596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原电池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797560" y="1063625"/>
            <a:ext cx="2318385" cy="460375"/>
          </a:xfrm>
          <a:prstGeom prst="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二、化学电池</a:t>
            </a:r>
            <a:endParaRPr lang="zh-CN" altLang="en-US" sz="24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" name="文本框 5128"/>
          <p:cNvSpPr txBox="1"/>
          <p:nvPr>
            <p:custDataLst>
              <p:tags r:id="rId8"/>
            </p:custDataLst>
          </p:nvPr>
        </p:nvSpPr>
        <p:spPr>
          <a:xfrm flipH="1">
            <a:off x="622935" y="1605280"/>
            <a:ext cx="632904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干电池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人们通常使用的</a:t>
            </a: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号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或</a:t>
            </a: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7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号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电池是锌锰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干电池，它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是一次性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电池，即放电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完毕后不能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充电（硬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充电会导致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爆炸）。</a:t>
            </a:r>
            <a:endParaRPr lang="zh-CN" altLang="en-US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碱性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锌锰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干电池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构造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如图</a:t>
            </a: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1-4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所示，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锌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粉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一端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作负极，二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氧化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锰一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端作为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正极，氢氧化钾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作为电解质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。在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使用过程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中，负极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上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锌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粉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失去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电子，逐渐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被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消耗；正极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上二氧化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锰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不断被还原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。这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一变化过程可表示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为：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7570470" y="1524000"/>
            <a:ext cx="3222625" cy="299339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2767330" y="4517390"/>
            <a:ext cx="6657975" cy="17240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6596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原电池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5128"/>
          <p:cNvSpPr txBox="1"/>
          <p:nvPr>
            <p:custDataLst>
              <p:tags r:id="rId7"/>
            </p:custDataLst>
          </p:nvPr>
        </p:nvSpPr>
        <p:spPr>
          <a:xfrm flipH="1">
            <a:off x="610235" y="1017905"/>
            <a:ext cx="6442710" cy="35077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000" b="1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000" b="1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000" b="1" dirty="0" smtClean="0">
                <a:latin typeface="微软雅黑" panose="020B0503020204020204" charset="-122"/>
                <a:ea typeface="微软雅黑" panose="020B0503020204020204" charset="-122"/>
              </a:rPr>
              <a:t>可</a:t>
            </a: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</a:rPr>
              <a:t>充电电池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汽车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用的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铅蓄电池以及手机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用的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锂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离子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电池等都属于可充电电池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。这些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电池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在放电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时发生</a:t>
            </a:r>
            <a:r>
              <a:rPr lang="zh-CN" altLang="en-US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氧化还原</a:t>
            </a:r>
            <a:r>
              <a:rPr lang="zh-CN" altLang="en-US" dirty="0" smtClean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反应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，在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充电时使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该氧化还原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反应逆向进行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，从而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使电池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恢复到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放电前的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状态，实现</a:t>
            </a:r>
            <a:r>
              <a:rPr lang="zh-CN" altLang="en-US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化学能</a:t>
            </a:r>
            <a:r>
              <a:rPr lang="zh-CN" altLang="en-US" dirty="0" smtClean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与电能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循环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转化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。可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充电电池是在一次电池的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基础上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发展起来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的，实现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电池的多次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使用，又被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称为二次电池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。下面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以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铅蓄电池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为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例，说明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充电电池的工作原理。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放电反应：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657465" y="1365250"/>
            <a:ext cx="3286125" cy="26193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2891155" y="4653915"/>
            <a:ext cx="6381750" cy="16573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6596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电化学基础与金属防护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原电池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5128"/>
          <p:cNvSpPr txBox="1"/>
          <p:nvPr>
            <p:custDataLst>
              <p:tags r:id="rId7"/>
            </p:custDataLst>
          </p:nvPr>
        </p:nvSpPr>
        <p:spPr>
          <a:xfrm flipH="1">
            <a:off x="1190625" y="1277620"/>
            <a:ext cx="9050020" cy="2399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放电过程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中，电解质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H</a:t>
            </a:r>
            <a:r>
              <a:rPr lang="en-US" altLang="zh-CN" sz="2000" baseline="-25000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SO</a:t>
            </a:r>
            <a:r>
              <a:rPr lang="en-US" altLang="zh-CN" sz="2000" baseline="-25000" dirty="0"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溶液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的浓度逐渐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降低，两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极板表面的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PbS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O</a:t>
            </a:r>
            <a:r>
              <a:rPr lang="en-US" altLang="zh-CN" sz="2000" baseline="-25000" dirty="0"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逐渐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变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厚，电阻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逐渐变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大，输出电压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缓慢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下降；待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电压降低到一定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程度，需要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及时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充电，否则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会因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PbSO</a:t>
            </a:r>
            <a:r>
              <a:rPr lang="en-US" altLang="zh-CN" sz="2000" baseline="-25000" dirty="0"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层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过厚导致充电困难使电池报废。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充电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反应：</a:t>
            </a:r>
            <a:endParaRPr lang="zh-CN" altLang="en-US" sz="20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358900" y="3677285"/>
            <a:ext cx="9006840" cy="186817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COMMONDATA" val="eyJoZGlkIjoiNmZjMGM2NTdiODU4YWI0ZTBhYjQ1ODVlMTNhMjI5OGYifQ==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2099</Words>
  <Application>WPS 演示</Application>
  <PresentationFormat>宽屏</PresentationFormat>
  <Paragraphs>128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华文行楷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宋丸子啊哩哩</cp:lastModifiedBy>
  <cp:revision>17</cp:revision>
  <dcterms:created xsi:type="dcterms:W3CDTF">2023-09-22T08:13:00Z</dcterms:created>
  <dcterms:modified xsi:type="dcterms:W3CDTF">2023-10-18T06:58:49Z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408293069BE74155A188A15EAA98E9F7_13</vt:lpwstr>
  </property>
  <property fmtid="{D5CDD505-2E9C-101B-9397-08002B2CF9AE}" pid="3" name="KSOProductBuildVer">
    <vt:lpwstr>2052-12.1.0.15712</vt:lpwstr>
  </property>
</Properties>
</file>